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624" r:id="rId3"/>
    <p:sldId id="720" r:id="rId4"/>
    <p:sldId id="625" r:id="rId5"/>
    <p:sldId id="721" r:id="rId6"/>
    <p:sldId id="703" r:id="rId7"/>
    <p:sldId id="722" r:id="rId8"/>
    <p:sldId id="723" r:id="rId9"/>
    <p:sldId id="724" r:id="rId10"/>
    <p:sldId id="710" r:id="rId11"/>
    <p:sldId id="725" r:id="rId12"/>
    <p:sldId id="726" r:id="rId13"/>
    <p:sldId id="727" r:id="rId14"/>
    <p:sldId id="728" r:id="rId15"/>
    <p:sldId id="729" r:id="rId16"/>
    <p:sldId id="734" r:id="rId17"/>
    <p:sldId id="730" r:id="rId18"/>
    <p:sldId id="712" r:id="rId19"/>
    <p:sldId id="735" r:id="rId20"/>
    <p:sldId id="737" r:id="rId21"/>
    <p:sldId id="736" r:id="rId22"/>
    <p:sldId id="738" r:id="rId23"/>
    <p:sldId id="739" r:id="rId24"/>
    <p:sldId id="740" r:id="rId25"/>
    <p:sldId id="741" r:id="rId26"/>
    <p:sldId id="743" r:id="rId27"/>
    <p:sldId id="742" r:id="rId28"/>
    <p:sldId id="700" r:id="rId29"/>
    <p:sldId id="719" r:id="rId30"/>
  </p:sldIdLst>
  <p:sldSz cx="12169775" cy="7021513"/>
  <p:notesSz cx="5765800" cy="3244850"/>
  <p:custDataLst>
    <p:tags r:id="rId32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6" autoAdjust="0"/>
    <p:restoredTop sz="94803" autoAdjust="0"/>
  </p:normalViewPr>
  <p:slideViewPr>
    <p:cSldViewPr>
      <p:cViewPr varScale="1">
        <p:scale>
          <a:sx n="64" d="100"/>
          <a:sy n="64" d="100"/>
        </p:scale>
        <p:origin x="-462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F2D5-02A1-4336-B510-458D10A2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584293" y="3458270"/>
            <a:ext cx="6286544" cy="2124188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300" b="1" dirty="0" smtClean="0">
                <a:solidFill>
                  <a:srgbClr val="2365C7"/>
                </a:solidFill>
                <a:latin typeface="Arial"/>
                <a:cs typeface="Arial"/>
              </a:rPr>
              <a:t>ПРОБЛЕМЫ ИНФОРМАЦИОННОГО МИРА И ИНТЕРНЕТ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Documents and Settings\User\Рабочий стол\ИТ технологии\ИТ технологии\ИТ технологии\hq-wallpapers_ru_computer_35622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8008" y="3010690"/>
            <a:ext cx="3757605" cy="2818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 И WWW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520041"/>
            <a:ext cx="11215766" cy="44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Интернет - это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совокупность расположенных по всему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миру десятков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тысяч компьютерных сетей, объединённых в единую сеть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настоящее время Интернет становится самым важным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средством современного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бизнеса при изучении мирового рынка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организации коммерческой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деятельности. Интернет сегодня не только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средство обмена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информацией или взаимосвязи, накопленная в нем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составляет банк мировых знаний. Главное отличие Интернета от других средств, связанных с компьютером, в том, что он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можетсодержать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информацию и о себе самом.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 И WWW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439054"/>
            <a:ext cx="11215766" cy="22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Миллионы людей, имея только телефон и персональный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компьютер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получили возможность пользоваться Интернетом без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специальных сетевых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устройств благодаря созданию и развитию модема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устройства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которое позволяет компьютерам передавать и получать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через телефонные линии.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nternet_global_earth_communication_0.jpg"/>
          <p:cNvPicPr>
            <a:picLocks noChangeAspect="1"/>
          </p:cNvPicPr>
          <p:nvPr/>
        </p:nvPicPr>
        <p:blipFill>
          <a:blip r:embed="rId2" cstate="print"/>
          <a:srcRect l="12498" t="7833" r="12498" b="11786"/>
          <a:stretch>
            <a:fillRect/>
          </a:stretch>
        </p:blipFill>
        <p:spPr>
          <a:xfrm>
            <a:off x="3941747" y="3725070"/>
            <a:ext cx="4033319" cy="300039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 И WWW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439054"/>
            <a:ext cx="11215766" cy="2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Обмен информацией в Интернете осуществляется на основе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стандартных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правил. Правила передачи информации в Интернете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протоколами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4763" indent="534988"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например, TCP/IP - TRANSMISSON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CONTROL PROTOKOL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 INTERNET PROTOKOL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 Передача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данных протокола ТСР/IP.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d3f1iyfxxz8i1e.cloudfront.net/courses/course_image/ef9c2e8089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061" y="3939384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1" t="2978" r="7433" b="4701"/>
          <a:stretch>
            <a:fillRect/>
          </a:stretch>
        </p:blipFill>
        <p:spPr bwMode="auto">
          <a:xfrm>
            <a:off x="7442209" y="2582062"/>
            <a:ext cx="4357718" cy="241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23" y="1367616"/>
            <a:ext cx="11144328" cy="1428760"/>
          </a:xfrm>
          <a:prstGeom prst="rect">
            <a:avLst/>
          </a:prstGeom>
        </p:spPr>
        <p:txBody>
          <a:bodyPr lIns="109664" tIns="54832" rIns="109664" bIns="54832"/>
          <a:lstStyle/>
          <a:p>
            <a:r>
              <a:rPr lang="ru-RU" sz="2900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Протокол передачи информации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— это совокупность правил, определяющих взаимодействие компьютеров между собой в сети Интернет.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8475" y="5225268"/>
            <a:ext cx="11001452" cy="1403397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все подключенные 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сети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компьютеры могли понимать друг друга, </a:t>
            </a:r>
            <a:r>
              <a:rPr lang="ru-RU" sz="28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необходимы общие наборы правил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Такими наборами правил и являются протоколы.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3082128"/>
            <a:ext cx="7000924" cy="1711173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2600" dirty="0">
                <a:latin typeface="Arial" pitchFamily="34" charset="0"/>
                <a:cs typeface="Arial" pitchFamily="34" charset="0"/>
              </a:rPr>
              <a:t>Необходимость протоколов обусловлена тем, что в сети могут взаимодействовать компьютеры с самым разным программным обеспечением и аппаратным устройством.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 И WWW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143" y="333318"/>
            <a:ext cx="12192917" cy="677108"/>
          </a:xfrm>
        </p:spPr>
        <p:txBody>
          <a:bodyPr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БАЗОВЫЙ ПРОТОКОЛ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913" y="1239006"/>
            <a:ext cx="11632452" cy="1843122"/>
          </a:xfrm>
          <a:prstGeom prst="rect">
            <a:avLst/>
          </a:prstGeom>
        </p:spPr>
        <p:txBody>
          <a:bodyPr lIns="109664" tIns="54832" rIns="109664" bIns="54832"/>
          <a:lstStyle/>
          <a:p>
            <a:pPr indent="711200" algn="just"/>
            <a:r>
              <a:rPr lang="ru-RU" sz="2800" dirty="0">
                <a:latin typeface="Cambria" pitchFamily="18" charset="0"/>
              </a:rPr>
              <a:t>Над созданием протоколов, необходимых для существования глобальной сети, трудились лучшие умы человечества. Одним из них был </a:t>
            </a:r>
            <a:r>
              <a:rPr lang="ru-RU" sz="2800" b="1" dirty="0" err="1">
                <a:solidFill>
                  <a:srgbClr val="336699"/>
                </a:solidFill>
                <a:latin typeface="Cambria" pitchFamily="18" charset="0"/>
              </a:rPr>
              <a:t>Винтон</a:t>
            </a:r>
            <a:r>
              <a:rPr lang="ru-RU" sz="2800" b="1" dirty="0">
                <a:solidFill>
                  <a:srgbClr val="336699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rgbClr val="336699"/>
                </a:solidFill>
                <a:latin typeface="Cambria" pitchFamily="18" charset="0"/>
              </a:rPr>
              <a:t>Серф</a:t>
            </a:r>
            <a:r>
              <a:rPr lang="ru-RU" sz="2800" b="1" dirty="0">
                <a:solidFill>
                  <a:srgbClr val="336699"/>
                </a:solidFill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(</a:t>
            </a:r>
            <a:r>
              <a:rPr lang="ru-RU" sz="2800" dirty="0" err="1">
                <a:latin typeface="Cambria" pitchFamily="18" charset="0"/>
              </a:rPr>
              <a:t>Vinton</a:t>
            </a:r>
            <a:r>
              <a:rPr lang="ru-RU" sz="2800" dirty="0">
                <a:latin typeface="Cambria" pitchFamily="18" charset="0"/>
              </a:rPr>
              <a:t> G. </a:t>
            </a:r>
            <a:r>
              <a:rPr lang="ru-RU" sz="2800" dirty="0" err="1">
                <a:latin typeface="Cambria" pitchFamily="18" charset="0"/>
              </a:rPr>
              <a:t>Cerf</a:t>
            </a:r>
            <a:r>
              <a:rPr lang="ru-RU" sz="2800" dirty="0">
                <a:latin typeface="Cambria" pitchFamily="18" charset="0"/>
              </a:rPr>
              <a:t>). </a:t>
            </a:r>
            <a:r>
              <a:rPr lang="ru-RU" sz="2800" dirty="0" smtClean="0">
                <a:latin typeface="Cambria" pitchFamily="18" charset="0"/>
              </a:rPr>
              <a:t>Именно в </a:t>
            </a:r>
            <a:r>
              <a:rPr lang="ru-RU" sz="2800" dirty="0">
                <a:latin typeface="Cambria" pitchFamily="18" charset="0"/>
              </a:rPr>
              <a:t>1972 году группа разработчиков под </a:t>
            </a:r>
            <a:r>
              <a:rPr lang="ru-RU" sz="2800" dirty="0" smtClean="0">
                <a:latin typeface="Cambria" pitchFamily="18" charset="0"/>
              </a:rPr>
              <a:t> его руководством разработала </a:t>
            </a:r>
            <a:r>
              <a:rPr lang="ru-RU" sz="2800" b="1" dirty="0">
                <a:solidFill>
                  <a:srgbClr val="336699"/>
                </a:solidFill>
                <a:latin typeface="Cambria" pitchFamily="18" charset="0"/>
              </a:rPr>
              <a:t>протокол TCP/IP </a:t>
            </a:r>
            <a:r>
              <a:rPr lang="ru-RU" sz="2800" dirty="0">
                <a:latin typeface="Cambria" pitchFamily="18" charset="0"/>
              </a:rPr>
              <a:t>- </a:t>
            </a:r>
            <a:r>
              <a:rPr lang="ru-RU" sz="2800" b="1" dirty="0" err="1">
                <a:latin typeface="Cambria" pitchFamily="18" charset="0"/>
              </a:rPr>
              <a:t>Transmission</a:t>
            </a:r>
            <a:r>
              <a:rPr lang="ru-RU" sz="2800" b="1" dirty="0">
                <a:latin typeface="Cambria" pitchFamily="18" charset="0"/>
              </a:rPr>
              <a:t> </a:t>
            </a:r>
            <a:r>
              <a:rPr lang="ru-RU" sz="2800" b="1" dirty="0" err="1">
                <a:latin typeface="Cambria" pitchFamily="18" charset="0"/>
              </a:rPr>
              <a:t>Control</a:t>
            </a:r>
            <a:r>
              <a:rPr lang="ru-RU" sz="2800" b="1" dirty="0">
                <a:latin typeface="Cambria" pitchFamily="18" charset="0"/>
              </a:rPr>
              <a:t> </a:t>
            </a:r>
            <a:r>
              <a:rPr lang="ru-RU" sz="2800" b="1" dirty="0" err="1">
                <a:latin typeface="Cambria" pitchFamily="18" charset="0"/>
              </a:rPr>
              <a:t>Protocol</a:t>
            </a:r>
            <a:r>
              <a:rPr lang="ru-RU" sz="2800" b="1" dirty="0">
                <a:latin typeface="Cambria" pitchFamily="18" charset="0"/>
              </a:rPr>
              <a:t>/</a:t>
            </a:r>
            <a:r>
              <a:rPr lang="ru-RU" sz="2800" b="1" dirty="0" err="1">
                <a:latin typeface="Cambria" pitchFamily="18" charset="0"/>
              </a:rPr>
              <a:t>Internet</a:t>
            </a:r>
            <a:r>
              <a:rPr lang="ru-RU" sz="2800" b="1" dirty="0">
                <a:latin typeface="Cambria" pitchFamily="18" charset="0"/>
              </a:rPr>
              <a:t> </a:t>
            </a:r>
            <a:r>
              <a:rPr lang="ru-RU" sz="2800" b="1" dirty="0" err="1">
                <a:latin typeface="Cambria" pitchFamily="18" charset="0"/>
              </a:rPr>
              <a:t>Protocol</a:t>
            </a:r>
            <a:r>
              <a:rPr lang="ru-RU" sz="2800" b="1" dirty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(Протокол управления передачей/Протокол Интернета). </a:t>
            </a:r>
            <a:r>
              <a:rPr lang="ru-RU" sz="2800" dirty="0" smtClean="0">
                <a:latin typeface="Cambria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4491" y="3939384"/>
            <a:ext cx="8715436" cy="2265171"/>
          </a:xfrm>
          <a:prstGeom prst="rect">
            <a:avLst/>
          </a:prstGeom>
          <a:solidFill>
            <a:schemeClr val="accent1"/>
          </a:solidFill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Главной задачей при разработке сетевого протокола являлась его "неприхотливость" - он должен был работать с любым сетевым окружением и, кроме того, обладать гибкостью в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выборе маршрута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доставке информации</a:t>
            </a:r>
            <a:r>
              <a:rPr lang="ru-RU" sz="2800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47" y="3939384"/>
            <a:ext cx="2590374" cy="275880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0289" y="1224741"/>
            <a:ext cx="6488200" cy="714380"/>
          </a:xfrm>
          <a:prstGeom prst="rect">
            <a:avLst/>
          </a:prstGeom>
        </p:spPr>
        <p:txBody>
          <a:bodyPr lIns="109664" tIns="54832" rIns="109664" bIns="54832"/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TCP/IP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состоит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из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двух уровней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09" y="1224740"/>
            <a:ext cx="4580305" cy="55208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0507" y="1939120"/>
            <a:ext cx="5941810" cy="4173386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Протокол верхнего уровня,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TCP,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отвечает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правильность преобразования сообщений в пакеты информации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которых на приемной стороне собирается исходное послание.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Протокол нижнего уровня,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IP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отвечает за </a:t>
            </a:r>
            <a:r>
              <a:rPr lang="ru-RU" sz="2400" i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правильность доставки сообщений по указанному адресу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Иногда пакеты одного сообщения могут доставляться разными путями.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3143" y="333318"/>
            <a:ext cx="1219291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БАЗОВЫЙ ПРОТОКОЛ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4359" y="1224740"/>
            <a:ext cx="1071570" cy="3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1483" y="1724806"/>
            <a:ext cx="1285884" cy="4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161" y="2367748"/>
            <a:ext cx="4000528" cy="2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9913" y="3153566"/>
            <a:ext cx="35719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724" y="5439583"/>
            <a:ext cx="3929089" cy="30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4161" y="5868210"/>
            <a:ext cx="3857651" cy="29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70045" y="6439714"/>
            <a:ext cx="1285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02E-6 1.80791E-6 L 0.44479 0.26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1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999E-6 1.9209E-6 L 0.44166 0.354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19E-6 -4.73779E-6 L 0.43567 0.36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1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0183E-7 -2.0339E-6 L 0.44766 -0.05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264E-6 1.80791E-6 L 0.42104 -0.22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84E-6 4.80226E-6 L 0.42979 -0.130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6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84E-6 9.60452E-7 L 0.42391 -0.080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4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971" y="1224741"/>
            <a:ext cx="11775328" cy="2572947"/>
          </a:xfrm>
          <a:prstGeom prst="rect">
            <a:avLst/>
          </a:prstGeom>
        </p:spPr>
        <p:txBody>
          <a:bodyPr lIns="109664" tIns="54832" rIns="109664" bIns="54832"/>
          <a:lstStyle/>
          <a:p>
            <a:pPr indent="623888"/>
            <a:r>
              <a:rPr lang="ru-RU" sz="3200" i="0" dirty="0" smtClean="0">
                <a:latin typeface="Arial" pitchFamily="34" charset="0"/>
                <a:cs typeface="Arial" pitchFamily="34" charset="0"/>
              </a:rPr>
              <a:t>Говоря простым языком, протокол </a:t>
            </a:r>
            <a:r>
              <a:rPr lang="ru-RU" sz="3200" b="1" i="0" dirty="0">
                <a:latin typeface="Arial" pitchFamily="34" charset="0"/>
                <a:cs typeface="Arial" pitchFamily="34" charset="0"/>
              </a:rPr>
              <a:t>TCP —</a:t>
            </a:r>
            <a:r>
              <a:rPr lang="ru-RU" sz="3200" i="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является транспортным протоколом</a:t>
            </a:r>
            <a:r>
              <a:rPr lang="ru-RU" sz="3200" i="0" dirty="0">
                <a:latin typeface="Arial" pitchFamily="34" charset="0"/>
                <a:cs typeface="Arial" pitchFamily="34" charset="0"/>
              </a:rPr>
              <a:t>, который обеспечивает гарантированную передачу данных по </a:t>
            </a:r>
            <a:r>
              <a:rPr lang="ru-RU" sz="3200" i="0" dirty="0" smtClean="0">
                <a:latin typeface="Arial" pitchFamily="34" charset="0"/>
                <a:cs typeface="Arial" pitchFamily="34" charset="0"/>
              </a:rPr>
              <a:t>сети, а протокол </a:t>
            </a:r>
            <a:r>
              <a:rPr lang="ru-RU" sz="3200" b="1" i="0" dirty="0">
                <a:latin typeface="Arial" pitchFamily="34" charset="0"/>
                <a:cs typeface="Arial" pitchFamily="34" charset="0"/>
              </a:rPr>
              <a:t>IP —</a:t>
            </a:r>
            <a:r>
              <a:rPr lang="ru-RU" sz="3200" b="1" i="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является адресным протоколом, </a:t>
            </a:r>
            <a:r>
              <a:rPr lang="ru-RU" sz="3200" i="0" dirty="0">
                <a:latin typeface="Arial" pitchFamily="34" charset="0"/>
                <a:cs typeface="Arial" pitchFamily="34" charset="0"/>
              </a:rPr>
              <a:t>который отвечает за адресацию всей сети. </a:t>
            </a:r>
            <a:endParaRPr lang="ru-RU" sz="320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3143" y="333318"/>
            <a:ext cx="1219291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БАЗОВЫЙ ПРОТОКОЛ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367" y="3867946"/>
            <a:ext cx="45894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82481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72956" cy="5650713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711200" algn="just"/>
            <a:r>
              <a:rPr lang="ru-RU" sz="3000" dirty="0">
                <a:latin typeface="Arial" pitchFamily="34" charset="0"/>
                <a:cs typeface="Arial" pitchFamily="34" charset="0"/>
              </a:rPr>
              <a:t>Благодаря использованию протокола IP каждый компьютер в сети имеет свой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индивидуальный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(IP-адрес).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 этим адресам и осуществляется передача данных. Широко используемые в Интернете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URL-адреса </a:t>
            </a:r>
            <a:r>
              <a:rPr lang="ru-RU" sz="3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(www.rambler.ru, </a:t>
            </a:r>
            <a:r>
              <a:rPr lang="ru-RU" sz="30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3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edunet.uz</a:t>
            </a:r>
            <a:r>
              <a:rPr lang="ru-RU" sz="3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и т.п.)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являются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лишь словесными обозначениями IP-адресов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. Сделано это для удобства, поскольку человеку проще запомнить словесный адрес, нежели числовой IP-адрес</a:t>
            </a:r>
            <a:r>
              <a:rPr lang="ru-RU" sz="3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0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indent="711200" algn="just"/>
            <a:r>
              <a:rPr lang="ru-RU" sz="3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3000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компьютеры работают только с числовыми </a:t>
            </a:r>
            <a:r>
              <a:rPr lang="ru-RU" sz="3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адресами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За сопоставление словесных URL-адресов и числовых IP-адресов отвечает специальная служба —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служба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DNS.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3143" y="333318"/>
            <a:ext cx="1219291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БАЗОВЫЙ ПРОТОКОЛ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481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ВОЗОЖНОСТИ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ИНТЕРНЕТА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475" y="1367616"/>
            <a:ext cx="109300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3000" dirty="0" smtClean="0">
                <a:latin typeface="Arial" pitchFamily="34" charset="0"/>
                <a:cs typeface="Arial" pitchFamily="34" charset="0"/>
              </a:rPr>
              <a:t>Интернет - служба предоставляет своим пользователям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широкие возможности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Н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апример: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-  электронная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почта 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 - возможность обмена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информацией между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несколькими пользователями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чат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 возможность обмена информацией в реальном времени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Телеконференция: возможность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обмена информацией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обществом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www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 - возможность пользования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единым информационным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миром, объединяющим в себе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источники информации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различных видов и форм.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ВОЗОЖНОСТИ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ИНТЕРНЕТА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475" y="1296178"/>
            <a:ext cx="109300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Развитие информационных технологий привело к тому, что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 1992-1993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гг. появилась возможность передавать с большой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скоростью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на большие расстояния графическую и звуковую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информацию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Эту технологию назвали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711200" algn="just"/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был создан на основе проекта 1989 года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Европейского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Совета Ядерных Исследований в Швейцарии. Целью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этого проекта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было исследование эффективных способов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распространения информации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 Интернету и изучение се последствий. В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настоящее время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самая быстро развивающаяся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часть Интернета.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5665" y="1811066"/>
            <a:ext cx="1114432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Интернет. История Интернета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Интернет 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WWW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Базовый протокол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Возможности Интернета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Состав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WWW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ВОЗОЖНОСТИ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ИНТЕРНЕТА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96178"/>
            <a:ext cx="10930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3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настоящие дни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является одной из быстроразвивающихся областей Интернета. Так как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позволяет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использовать технологию мультимедиа 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мультимедиа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технология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объединяющая изображение, звук, движение), WWW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быстро завоевал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внимание пользователей.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rcRect t="12356" b="10321"/>
          <a:stretch>
            <a:fillRect/>
          </a:stretch>
        </p:blipFill>
        <p:spPr>
          <a:xfrm>
            <a:off x="3441681" y="3653632"/>
            <a:ext cx="4728816" cy="307183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475" y="1516419"/>
            <a:ext cx="109300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Информация на WWW хранится на так называемых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Web-страницах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На Web-страницах можно разместить такие виды информации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как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текст, графика, звук, видео и др.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indent="711200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открывает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безграничные возможности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 сфере рекламы, бизнеса, образования и др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711200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Другим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преимуществом WWW является так называемый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гипертекст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Гипертекст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это приложение в виде рисунка или текста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указывающее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связь с определенной частью Web-страницы или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 другой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веб-страницей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037" y="1549455"/>
            <a:ext cx="109300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помощью гипертекста можно легко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перейти к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нужной части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веб-страницы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либо к другой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веб-странице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Такой переход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гиперссылкой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Гиперссылка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устанавливается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 рисунок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фамилию-имя, на страну рождения на Web-странице.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При выборе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мышкой гиперссылки открывается новая Web-страница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711200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Совокупность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Web-страниц, связанных между собой по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содержанию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принадлежащих одному частному лицу или организации,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Web-сайтом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96178"/>
            <a:ext cx="10930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30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на нижеследующем рисунке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Web-сайте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ziyonet.uz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отражена одна из 100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Web-страниц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под названием«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Astronomlar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»: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870177" y="2867814"/>
            <a:ext cx="6143668" cy="37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96178"/>
            <a:ext cx="109300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3000" dirty="0" smtClean="0">
                <a:latin typeface="Arial" pitchFamily="34" charset="0"/>
                <a:cs typeface="Arial" pitchFamily="34" charset="0"/>
              </a:rPr>
              <a:t>Если Web-страницу уподобить книжной странице, то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Web-сайт можно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уподобить отдельной книге. Web-страницы Web-сайта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связываются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друг с другом посредством гипертекста.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Web-страницаи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Web-сайт имеют собственный адрес, и хранятся в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специальном компьютере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который подключён к Интернету и называется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Web-server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3000" dirty="0" smtClean="0">
                <a:latin typeface="Arial" pitchFamily="34" charset="0"/>
                <a:cs typeface="Arial" pitchFamily="34" charset="0"/>
              </a:rPr>
              <a:t>Этот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адрес называется URL 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Uniform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Resourse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Locator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). URL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является очень простым и удобным способом ссылки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 Интернете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содержит в себе уникальный адрес.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3000" dirty="0" smtClean="0">
                <a:latin typeface="Arial" pitchFamily="34" charset="0"/>
                <a:cs typeface="Arial" pitchFamily="34" charset="0"/>
              </a:rPr>
              <a:t>URL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состоит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из нескольких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звеньев и является адресом информационного запасав Интернете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96178"/>
            <a:ext cx="109300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http: //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www.eduportal.uz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webmaktab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URL состоит из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протокол связи;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www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eduportal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-название провайдера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сер-вера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), в котором хранится информация;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webmaktab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tml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названиесайта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(файла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indent="711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Провайдеры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(от английского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давать возможность,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обеспечивать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- фирмы, предоставляющие пользователям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возможность использования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некоторых частей Интернета и другие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дополнительные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услуги.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обеспечения нескольких тысяч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пользователей Интернет-услугами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информацией провайдеры используют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высокоскоростные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каналы передачи данных. В каждой стране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качество Интернет-услуг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зависит от пропускной способности каналов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передачи.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96178"/>
            <a:ext cx="109300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http: //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www.eduportal.uz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webmaktab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URL состоит из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протокол связи;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www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eduportal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-название провайдера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сер-вера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), в котором хранится информация;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webmaktab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tml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названиесайта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(файла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indent="711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Провайдеры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(от английского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давать возможность,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обеспечивать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- фирмы, предоставляющие пользователям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возможность использования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некоторых частей Интернета и другие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дополнительные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услуги.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обеспечения нескольких тысяч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пользователей Интернет-услугами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информацией провайдеры используют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высокоскоростные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каналы передачи данных. В каждой стране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качество Интернет-услуг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зависит от пропускной способности каналов передачи данных.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 WORLD WIDE WEB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96178"/>
            <a:ext cx="109300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самом начале внедрения Интернет-услуг скорость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передачи данных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нашей стране была не очень высокой.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711200"/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2002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году скорость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передачи данных составляла всего лишь 8,5 Мб/сек,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 сейчас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эта скорость выросла до 2,5 Гб/сек. Это обусловлено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расширением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международных и внутренних сетей передачи данных.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2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33" y="3939384"/>
            <a:ext cx="3714776" cy="274124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723" y="1367616"/>
            <a:ext cx="112157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такое Интернет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такое протокол передачи данных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Дайте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информацию об Интернет-услугах на основе личного опыта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 знаете о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Расскажите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 Web-странице и гипертексте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такое Web-сайт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Интернете хранятся Web-страницы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Расскажите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 провайдерах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>
              <a:buAutoNum type="arabicPeriod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Проанализируйте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URL-адрес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"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http: /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ziyonet.uz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arboblar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fan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astonomlar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653368"/>
            <a:ext cx="1100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Прочитать учебник страницы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51-57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Вставьте нужные слова вместо многоточий: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69847" y="2867814"/>
            <a:ext cx="110988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2723" y="1367616"/>
            <a:ext cx="1100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723900"/>
            <a:r>
              <a:rPr lang="ru-RU" sz="3200" dirty="0" smtClean="0">
                <a:latin typeface="Arial" pitchFamily="34" charset="0"/>
                <a:cs typeface="Arial" pitchFamily="34" charset="0"/>
              </a:rPr>
              <a:t>Вставьте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нужные слова вместо многоточий: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98409" y="2081996"/>
            <a:ext cx="1158594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2407" y="2367748"/>
            <a:ext cx="2402921" cy="43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25864"/>
          <a:stretch>
            <a:fillRect/>
          </a:stretch>
        </p:blipFill>
        <p:spPr bwMode="auto">
          <a:xfrm>
            <a:off x="8728093" y="4725202"/>
            <a:ext cx="25387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3653632"/>
            <a:ext cx="2786082" cy="3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6721" y="4010822"/>
            <a:ext cx="1862146" cy="36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54E-6 3.9548E-7 L -0.36923 0.224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856E-6 -2.65537E-6 L -0.34521 0.03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91E-6 3.33333E-6 L -0.50353 -0.08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767E-6 1.86441E-6 L -0.31715 -0.138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30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Все слышали об Интернете и все хотят им пользоваться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Интернет - это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совокупность расположенных по всему миру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десятков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тысяч компьютерных сетей, объединённых в единую сеть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Обмен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информацией в Интернете осуществляется на основе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стандартных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правил.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world-glob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37" y="4439450"/>
            <a:ext cx="2571768" cy="215696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ИНТЕРНЕТА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31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всех странах непрерывно накапливается огромное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количество разнообразной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информации о событиях стремительно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развивающегося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мира и общества. Использование этой информации без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средств современной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информационной технологии требует больших затрат и времени. Подобные проблемы разрешились с появлением Интернета(Международная информационная сеть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03" y="4510888"/>
            <a:ext cx="10001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ИНТЕРНЕТА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48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Первоначально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Интернет был создан в целях совместного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информационных ресурсов между несколькими военными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исследовательскими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центрами. Основой для ее создания стал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4763" indent="534988"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ARPANet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экспериментальная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система связи, разработанная в 70-х годах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ХХ века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министерством обороны США, предназначенная 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сохранения работоспособности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частичном повреждении от ядерного удара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ARPANet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пакет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коммуникаций, который автоматически обходит повреждённые узлы связи и позволяет компьютерам в сети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обмениваться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ИНТЕРНЕТА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44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ARPANet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была запущена 29 октября 1969 года 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расстояние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640 км между университетом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Лос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Анджелеса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исследовательским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центром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Стэндфорда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Сеть состояла из 4 компьютеров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соединенных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специальным кабелем, и работала на протяжении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двух минут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Сначала эта сеть была засекреченной. Позднее к этой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сетипод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соединились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другие университеты, колледжи и организации США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B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1973 году, когда был проведен трансатлантический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телефонный кабель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 сети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ARPANet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подключились несколько учебных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заведений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организаций Европы. Таким образом эта сеть превратилась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Интернет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ИНТЕРНЕТА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44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ARPANet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была запущена 29 октября 1969 года 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расстояние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640 км между университетом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Лос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Анджелеса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исследовательским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центром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Стэндфорда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Сеть состояла из 4 компьютеров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соединенных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специальным кабелем, и работала на протяжении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двух минут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Сначала эта сеть была засекреченной. Позднее к этой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сетипод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соединились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другие университеты, колледжи и организации США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B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1973 году, когда был проведен трансатлантический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телефонный кабель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 сети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ARPANet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подключились несколько учебных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заведений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организаций Европы. Таким образом эта сеть превратилась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Интернет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ИНТЕРНЕТА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22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Сеть Интернета не подчиняется какой-либо организации, но ё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ё финансируют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государства, научные и образовательные организации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коммерческие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структуры и миллионы частных лиц. Сетью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управляет «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Совет по архитектуре Интернета», созданный приглашенными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добровольцами.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63" y="3582194"/>
            <a:ext cx="66870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5c26865781753a3a6b4175ae0fa81e24c8456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10540</TotalTime>
  <Words>1646</Words>
  <Application>Microsoft Office PowerPoint</Application>
  <PresentationFormat>Произвольный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БАЗОВЫЙ ПРОТОКОЛ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992</cp:revision>
  <dcterms:created xsi:type="dcterms:W3CDTF">2020-04-13T08:05:16Z</dcterms:created>
  <dcterms:modified xsi:type="dcterms:W3CDTF">2020-11-29T20:34:10Z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