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docProps/custom.xml" ContentType="application/vnd.openxmlformats-officedocument.custom-properti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1"/>
  </p:notesMasterIdLst>
  <p:sldIdLst>
    <p:sldId id="256" r:id="rId2"/>
    <p:sldId id="624" r:id="rId3"/>
    <p:sldId id="720" r:id="rId4"/>
    <p:sldId id="625" r:id="rId5"/>
    <p:sldId id="721" r:id="rId6"/>
    <p:sldId id="703" r:id="rId7"/>
    <p:sldId id="722" r:id="rId8"/>
    <p:sldId id="723" r:id="rId9"/>
    <p:sldId id="724" r:id="rId10"/>
    <p:sldId id="710" r:id="rId11"/>
    <p:sldId id="725" r:id="rId12"/>
    <p:sldId id="726" r:id="rId13"/>
    <p:sldId id="727" r:id="rId14"/>
    <p:sldId id="728" r:id="rId15"/>
    <p:sldId id="729" r:id="rId16"/>
    <p:sldId id="734" r:id="rId17"/>
    <p:sldId id="730" r:id="rId18"/>
    <p:sldId id="712" r:id="rId19"/>
    <p:sldId id="735" r:id="rId20"/>
    <p:sldId id="737" r:id="rId21"/>
    <p:sldId id="736" r:id="rId22"/>
    <p:sldId id="738" r:id="rId23"/>
    <p:sldId id="739" r:id="rId24"/>
    <p:sldId id="740" r:id="rId25"/>
    <p:sldId id="741" r:id="rId26"/>
    <p:sldId id="743" r:id="rId27"/>
    <p:sldId id="742" r:id="rId28"/>
    <p:sldId id="700" r:id="rId29"/>
    <p:sldId id="719" r:id="rId30"/>
  </p:sldIdLst>
  <p:sldSz cx="12169775" cy="7021513"/>
  <p:notesSz cx="5765800" cy="3244850"/>
  <p:custDataLst>
    <p:tags r:id="rId32"/>
  </p:custDataLst>
  <p:defaultTextStyle>
    <a:defPPr>
      <a:defRPr lang="ru-RU"/>
    </a:defPPr>
    <a:lvl1pPr marL="0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1pPr>
    <a:lvl2pPr marL="973745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2pPr>
    <a:lvl3pPr marL="1947489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3pPr>
    <a:lvl4pPr marL="2921234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4pPr>
    <a:lvl5pPr marL="3894978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5pPr>
    <a:lvl6pPr marL="4868723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6pPr>
    <a:lvl7pPr marL="5842467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7pPr>
    <a:lvl8pPr marL="6816212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8pPr>
    <a:lvl9pPr marL="7789956" algn="l" defTabSz="1947489" rtl="0" eaLnBrk="1" latinLnBrk="0" hangingPunct="1">
      <a:defRPr sz="3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webPr encoding="windows-125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D023DD"/>
    <a:srgbClr val="004A82"/>
    <a:srgbClr val="007A3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7292A2E-F333-43FB-9621-5CBBE7FDCDCB}" styleName="Светлый стиль 2 -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BC89EF96-8CEA-46FF-86C4-4CE0E7609802}" styleName="Светлый стиль 3 -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16DA210-FB5B-4158-B5E0-FEB733F419BA}" styleName="Светлый стиль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1316" autoAdjust="0"/>
    <p:restoredTop sz="94803" autoAdjust="0"/>
  </p:normalViewPr>
  <p:slideViewPr>
    <p:cSldViewPr>
      <p:cViewPr varScale="1">
        <p:scale>
          <a:sx n="64" d="100"/>
          <a:sy n="64" d="100"/>
        </p:scale>
        <p:origin x="-462" y="-96"/>
      </p:cViewPr>
      <p:guideLst>
        <p:guide orient="horz" pos="6232"/>
        <p:guide pos="455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gs" Target="tags/tag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C86543-421F-46F0-8DB9-08A2BA71687B}" type="datetimeFigureOut">
              <a:rPr lang="ru-RU" smtClean="0"/>
              <a:pPr/>
              <a:t>29.11.2020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27213" y="242888"/>
            <a:ext cx="21113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F30EF6-6AD4-422F-AB26-32C1229698C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00678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2733" y="2176668"/>
            <a:ext cx="10344309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5466" y="3932047"/>
            <a:ext cx="8518843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461665"/>
          </a:xfrm>
        </p:spPr>
        <p:txBody>
          <a:bodyPr lIns="0" tIns="0" rIns="0" bIns="0"/>
          <a:lstStyle>
            <a:lvl1pPr>
              <a:defRPr sz="30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8490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35" y="1614948"/>
            <a:ext cx="5293852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677108"/>
          </a:xfrm>
        </p:spPr>
        <p:txBody>
          <a:bodyPr lIns="0" tIns="0" rIns="0" bIns="0"/>
          <a:lstStyle>
            <a:lvl1pPr>
              <a:defRPr sz="44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>
    <p:random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fld id="{71FFF2D5-02A1-4336-B510-458D10A2467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79" y="1160211"/>
            <a:ext cx="11927184" cy="573263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41096" y="153990"/>
            <a:ext cx="11927184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4765" y="221635"/>
            <a:ext cx="1090024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20481" y="2125031"/>
            <a:ext cx="10328814" cy="21544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0" i="1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37724" y="6530006"/>
            <a:ext cx="389432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8489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11/29/2020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62238" y="6530006"/>
            <a:ext cx="2799048" cy="58477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7" r:id="rId6"/>
  </p:sldLayoutIdLst>
  <p:transition>
    <p:random/>
  </p:transition>
  <p:timing>
    <p:tnLst>
      <p:par>
        <p:cTn id="1" dur="indefinite" restart="never" nodeType="tmRoot"/>
      </p:par>
    </p:tnLst>
  </p:timing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973745">
        <a:defRPr>
          <a:latin typeface="+mn-lt"/>
          <a:ea typeface="+mn-ea"/>
          <a:cs typeface="+mn-cs"/>
        </a:defRPr>
      </a:lvl2pPr>
      <a:lvl3pPr marL="1947489">
        <a:defRPr>
          <a:latin typeface="+mn-lt"/>
          <a:ea typeface="+mn-ea"/>
          <a:cs typeface="+mn-cs"/>
        </a:defRPr>
      </a:lvl3pPr>
      <a:lvl4pPr marL="2921234">
        <a:defRPr>
          <a:latin typeface="+mn-lt"/>
          <a:ea typeface="+mn-ea"/>
          <a:cs typeface="+mn-cs"/>
        </a:defRPr>
      </a:lvl4pPr>
      <a:lvl5pPr marL="3894978">
        <a:defRPr>
          <a:latin typeface="+mn-lt"/>
          <a:ea typeface="+mn-ea"/>
          <a:cs typeface="+mn-cs"/>
        </a:defRPr>
      </a:lvl5pPr>
      <a:lvl6pPr marL="4868723">
        <a:defRPr>
          <a:latin typeface="+mn-lt"/>
          <a:ea typeface="+mn-ea"/>
          <a:cs typeface="+mn-cs"/>
        </a:defRPr>
      </a:lvl6pPr>
      <a:lvl7pPr marL="5842467">
        <a:defRPr>
          <a:latin typeface="+mn-lt"/>
          <a:ea typeface="+mn-ea"/>
          <a:cs typeface="+mn-cs"/>
        </a:defRPr>
      </a:lvl7pPr>
      <a:lvl8pPr marL="6816212">
        <a:defRPr>
          <a:latin typeface="+mn-lt"/>
          <a:ea typeface="+mn-ea"/>
          <a:cs typeface="+mn-cs"/>
        </a:defRPr>
      </a:lvl8pPr>
      <a:lvl9pPr marL="7789956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10" Type="http://schemas.openxmlformats.org/officeDocument/2006/relationships/image" Target="../media/image23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2063" y="0"/>
            <a:ext cx="12157712" cy="220950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27169" y="510360"/>
            <a:ext cx="8072493" cy="954737"/>
          </a:xfrm>
          <a:prstGeom prst="rect">
            <a:avLst/>
          </a:prstGeom>
        </p:spPr>
        <p:txBody>
          <a:bodyPr vert="horz" wrap="square" lIns="0" tIns="31104" rIns="0" bIns="0" rtlCol="0">
            <a:spAutoFit/>
          </a:bodyPr>
          <a:lstStyle/>
          <a:p>
            <a:pPr marL="27048">
              <a:spcBef>
                <a:spcPts val="243"/>
              </a:spcBef>
            </a:pPr>
            <a:r>
              <a:rPr sz="6000" spc="-11" dirty="0"/>
              <a:t>Информатика </a:t>
            </a:r>
            <a:r>
              <a:rPr sz="6000" spc="21" dirty="0"/>
              <a:t>и</a:t>
            </a:r>
            <a:r>
              <a:rPr sz="6000" spc="-85" dirty="0"/>
              <a:t> </a:t>
            </a:r>
            <a:r>
              <a:rPr sz="6000" spc="21" dirty="0"/>
              <a:t>ИТ</a:t>
            </a:r>
            <a:endParaRPr sz="6000"/>
          </a:p>
        </p:txBody>
      </p:sp>
      <p:sp>
        <p:nvSpPr>
          <p:cNvPr id="4" name="object 4"/>
          <p:cNvSpPr txBox="1"/>
          <p:nvPr/>
        </p:nvSpPr>
        <p:spPr>
          <a:xfrm>
            <a:off x="1584293" y="3458270"/>
            <a:ext cx="6286544" cy="2124188"/>
          </a:xfrm>
          <a:prstGeom prst="rect">
            <a:avLst/>
          </a:prstGeom>
        </p:spPr>
        <p:txBody>
          <a:bodyPr vert="horz" wrap="square" lIns="0" tIns="91965" rIns="0" bIns="0" rtlCol="0">
            <a:spAutoFit/>
          </a:bodyPr>
          <a:lstStyle/>
          <a:p>
            <a:pPr marL="27048" marR="10819"/>
            <a:r>
              <a:rPr lang="ru-RU" sz="4300" b="1" dirty="0" smtClean="0">
                <a:solidFill>
                  <a:srgbClr val="2365C7"/>
                </a:solidFill>
                <a:latin typeface="Arial"/>
                <a:cs typeface="Arial"/>
              </a:rPr>
              <a:t>ПРОБЛЕМЫ ИНФОРМАЦИОННОГО МИРА И ИНТЕРНЕТ</a:t>
            </a:r>
          </a:p>
        </p:txBody>
      </p:sp>
      <p:sp>
        <p:nvSpPr>
          <p:cNvPr id="5" name="object 5"/>
          <p:cNvSpPr/>
          <p:nvPr/>
        </p:nvSpPr>
        <p:spPr>
          <a:xfrm>
            <a:off x="798475" y="3296442"/>
            <a:ext cx="726434" cy="2357454"/>
          </a:xfrm>
          <a:custGeom>
            <a:avLst/>
            <a:gdLst/>
            <a:ahLst/>
            <a:cxnLst/>
            <a:rect l="l" t="t" r="r" b="b"/>
            <a:pathLst>
              <a:path w="344170" h="740410">
                <a:moveTo>
                  <a:pt x="343828" y="0"/>
                </a:moveTo>
                <a:lnTo>
                  <a:pt x="0" y="0"/>
                </a:lnTo>
                <a:lnTo>
                  <a:pt x="0" y="740144"/>
                </a:lnTo>
                <a:lnTo>
                  <a:pt x="343828" y="740144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9892263" y="460623"/>
            <a:ext cx="1338943" cy="1372699"/>
            <a:chOff x="4686759" y="212867"/>
            <a:chExt cx="634365" cy="634365"/>
          </a:xfrm>
        </p:grpSpPr>
        <p:sp>
          <p:nvSpPr>
            <p:cNvPr id="9" name="object 9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 txBox="1"/>
          <p:nvPr/>
        </p:nvSpPr>
        <p:spPr>
          <a:xfrm>
            <a:off x="10427408" y="542760"/>
            <a:ext cx="365897" cy="772805"/>
          </a:xfrm>
          <a:prstGeom prst="rect">
            <a:avLst/>
          </a:prstGeom>
        </p:spPr>
        <p:txBody>
          <a:bodyPr vert="horz" wrap="square" lIns="0" tIns="33811" rIns="0" bIns="0" rtlCol="0">
            <a:spAutoFit/>
          </a:bodyPr>
          <a:lstStyle/>
          <a:p>
            <a:pPr>
              <a:spcBef>
                <a:spcPts val="266"/>
              </a:spcBef>
            </a:pPr>
            <a:r>
              <a:rPr lang="ru-RU" sz="4800" b="1" dirty="0" smtClean="0">
                <a:solidFill>
                  <a:schemeClr val="bg1"/>
                </a:solidFill>
                <a:latin typeface="Arial"/>
                <a:cs typeface="Arial"/>
              </a:rPr>
              <a:t>7</a:t>
            </a:r>
            <a:endParaRPr sz="4800" b="1">
              <a:solidFill>
                <a:schemeClr val="bg1"/>
              </a:solidFill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013977" y="1296177"/>
            <a:ext cx="1143008" cy="456834"/>
          </a:xfrm>
          <a:prstGeom prst="rect">
            <a:avLst/>
          </a:prstGeom>
        </p:spPr>
        <p:txBody>
          <a:bodyPr vert="horz" wrap="square" lIns="0" tIns="25696" rIns="0" bIns="0" rtlCol="0">
            <a:spAutoFit/>
          </a:bodyPr>
          <a:lstStyle/>
          <a:p>
            <a:pPr algn="ctr">
              <a:spcBef>
                <a:spcPts val="202"/>
              </a:spcBef>
            </a:pPr>
            <a:r>
              <a:rPr sz="2800" b="1" spc="11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800" b="1" spc="-11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800" b="1">
              <a:latin typeface="Arial"/>
              <a:cs typeface="Arial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69847" y="581798"/>
            <a:ext cx="1294543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1" descr="C:\Documents and Settings\User\Рабочий стол\ИТ технологии\ИТ технологии\ИТ технологии\hq-wallpapers_ru_computer_35622_1024x768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828008" y="3010690"/>
            <a:ext cx="3757605" cy="281820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ИНТЕРНЕТ И WWW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12723" y="1520041"/>
            <a:ext cx="11215766" cy="441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Интернет - это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совокупность расположенных по всему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миру десятков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тысяч компьютерных сетей, объединённых в единую сеть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настоящее время Интернет становится самым важным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средством современного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бизнеса при изучении мирового рынка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организации коммерческой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деятельности. Интернет сегодня не только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средство обмена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информацией или взаимосвязи, накопленная в нем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составляет банк мировых знаний. Главное отличие Интернета от других средств, связанных с компьютером, в том, что он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можетсодержать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информацию и о себе самом.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ИНТЕРНЕТ И WWW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285" y="1439054"/>
            <a:ext cx="11215766" cy="226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Миллионы людей, имея только телефон и персональный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компьютер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получили возможность пользоваться Интернетом без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специальных сетевых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устройств благодаря созданию и развитию модема -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устройства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которое позволяет компьютерам передавать и получать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информацию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через телефонные линии.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internet_global_earth_communication_0.jpg"/>
          <p:cNvPicPr>
            <a:picLocks noChangeAspect="1"/>
          </p:cNvPicPr>
          <p:nvPr/>
        </p:nvPicPr>
        <p:blipFill>
          <a:blip r:embed="rId2" cstate="print"/>
          <a:srcRect l="12498" t="7833" r="12498" b="11786"/>
          <a:stretch>
            <a:fillRect/>
          </a:stretch>
        </p:blipFill>
        <p:spPr>
          <a:xfrm>
            <a:off x="3941747" y="3725070"/>
            <a:ext cx="4033319" cy="300039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ИНТЕРНЕТ И WWW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441285" y="1439054"/>
            <a:ext cx="11215766" cy="24806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Обмен информацией в Интернете осуществляется на основе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стандартных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правил. Правила передачи информации в Интернете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называются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протоколами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4763" indent="534988"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например, TCP/IP - TRANSMISSON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CONTROL PROTOKOL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/ INTERNET PROTOKOL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 Передача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данных протокола ТСР/IP.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482" name="Picture 2" descr="https://d3f1iyfxxz8i1e.cloudfront.net/courses/course_image/ef9c2e8089d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56061" y="3939384"/>
            <a:ext cx="2714644" cy="2714644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lum bright="-20000" contrast="3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171" t="2978" r="7433" b="4701"/>
          <a:stretch>
            <a:fillRect/>
          </a:stretch>
        </p:blipFill>
        <p:spPr bwMode="auto">
          <a:xfrm>
            <a:off x="7442209" y="2582062"/>
            <a:ext cx="4357718" cy="241230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649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12723" y="1367616"/>
            <a:ext cx="11144328" cy="1428760"/>
          </a:xfrm>
          <a:prstGeom prst="rect">
            <a:avLst/>
          </a:prstGeom>
        </p:spPr>
        <p:txBody>
          <a:bodyPr lIns="109664" tIns="54832" rIns="109664" bIns="54832"/>
          <a:lstStyle/>
          <a:p>
            <a:r>
              <a:rPr lang="ru-RU" sz="2900" b="1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Протокол передачи информации </a:t>
            </a:r>
            <a:r>
              <a:rPr lang="ru-RU" sz="2900" dirty="0">
                <a:latin typeface="Arial" pitchFamily="34" charset="0"/>
                <a:cs typeface="Arial" pitchFamily="34" charset="0"/>
              </a:rPr>
              <a:t>— это совокупность правил, определяющих взаимодействие компьютеров между собой в сети Интернет.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98475" y="5225268"/>
            <a:ext cx="11001452" cy="1403397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Чтобы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все подключенные к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сети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компьютеры могли понимать друг друга, </a:t>
            </a:r>
            <a:r>
              <a:rPr lang="ru-RU" sz="280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необходимы общие наборы правил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/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>
                <a:latin typeface="Arial" pitchFamily="34" charset="0"/>
                <a:cs typeface="Arial" pitchFamily="34" charset="0"/>
              </a:rPr>
              <a:t>Такими наборами правил и являются протоколы.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1285" y="3082128"/>
            <a:ext cx="7000924" cy="1711173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2600" dirty="0">
                <a:latin typeface="Arial" pitchFamily="34" charset="0"/>
                <a:cs typeface="Arial" pitchFamily="34" charset="0"/>
              </a:rPr>
              <a:t>Необходимость протоколов обусловлена тем, что в сети могут взаимодействовать компьютеры с самым разным программным обеспечением и аппаратным устройством. </a:t>
            </a: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ИНТЕРНЕТ И WWW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title"/>
          </p:nvPr>
        </p:nvSpPr>
        <p:spPr>
          <a:xfrm>
            <a:off x="-23143" y="333318"/>
            <a:ext cx="12192917" cy="677108"/>
          </a:xfrm>
        </p:spPr>
        <p:txBody>
          <a:bodyPr/>
          <a:lstStyle/>
          <a:p>
            <a:pPr algn="ctr"/>
            <a:r>
              <a:rPr lang="ru-RU" sz="4400" dirty="0" smtClean="0">
                <a:latin typeface="Arial" pitchFamily="34" charset="0"/>
                <a:cs typeface="Arial" pitchFamily="34" charset="0"/>
              </a:rPr>
              <a:t>БАЗОВЫЙ ПРОТОКОЛ</a:t>
            </a:r>
            <a:endParaRPr lang="ru-RU" sz="4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38913" y="1239006"/>
            <a:ext cx="11632452" cy="1843122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711200" algn="just"/>
            <a:r>
              <a:rPr lang="ru-RU" sz="2800" dirty="0">
                <a:latin typeface="Cambria" pitchFamily="18" charset="0"/>
              </a:rPr>
              <a:t>Над созданием протоколов, необходимых для существования глобальной сети, трудились лучшие умы человечества. Одним из них был </a:t>
            </a:r>
            <a:r>
              <a:rPr lang="ru-RU" sz="2800" b="1" dirty="0" err="1">
                <a:solidFill>
                  <a:srgbClr val="336699"/>
                </a:solidFill>
                <a:latin typeface="Cambria" pitchFamily="18" charset="0"/>
              </a:rPr>
              <a:t>Винтон</a:t>
            </a:r>
            <a:r>
              <a:rPr lang="ru-RU" sz="2800" b="1" dirty="0">
                <a:solidFill>
                  <a:srgbClr val="336699"/>
                </a:solidFill>
                <a:latin typeface="Cambria" pitchFamily="18" charset="0"/>
              </a:rPr>
              <a:t> </a:t>
            </a:r>
            <a:r>
              <a:rPr lang="ru-RU" sz="2800" b="1" dirty="0" err="1">
                <a:solidFill>
                  <a:srgbClr val="336699"/>
                </a:solidFill>
                <a:latin typeface="Cambria" pitchFamily="18" charset="0"/>
              </a:rPr>
              <a:t>Серф</a:t>
            </a:r>
            <a:r>
              <a:rPr lang="ru-RU" sz="2800" b="1" dirty="0">
                <a:solidFill>
                  <a:srgbClr val="336699"/>
                </a:solidFill>
                <a:latin typeface="Cambria" pitchFamily="18" charset="0"/>
              </a:rPr>
              <a:t> </a:t>
            </a:r>
            <a:r>
              <a:rPr lang="ru-RU" sz="2800" dirty="0">
                <a:latin typeface="Cambria" pitchFamily="18" charset="0"/>
              </a:rPr>
              <a:t>(</a:t>
            </a:r>
            <a:r>
              <a:rPr lang="ru-RU" sz="2800" dirty="0" err="1">
                <a:latin typeface="Cambria" pitchFamily="18" charset="0"/>
              </a:rPr>
              <a:t>Vinton</a:t>
            </a:r>
            <a:r>
              <a:rPr lang="ru-RU" sz="2800" dirty="0">
                <a:latin typeface="Cambria" pitchFamily="18" charset="0"/>
              </a:rPr>
              <a:t> G. </a:t>
            </a:r>
            <a:r>
              <a:rPr lang="ru-RU" sz="2800" dirty="0" err="1">
                <a:latin typeface="Cambria" pitchFamily="18" charset="0"/>
              </a:rPr>
              <a:t>Cerf</a:t>
            </a:r>
            <a:r>
              <a:rPr lang="ru-RU" sz="2800" dirty="0">
                <a:latin typeface="Cambria" pitchFamily="18" charset="0"/>
              </a:rPr>
              <a:t>). </a:t>
            </a:r>
            <a:r>
              <a:rPr lang="ru-RU" sz="2800" dirty="0" smtClean="0">
                <a:latin typeface="Cambria" pitchFamily="18" charset="0"/>
              </a:rPr>
              <a:t>Именно в </a:t>
            </a:r>
            <a:r>
              <a:rPr lang="ru-RU" sz="2800" dirty="0">
                <a:latin typeface="Cambria" pitchFamily="18" charset="0"/>
              </a:rPr>
              <a:t>1972 году группа разработчиков под </a:t>
            </a:r>
            <a:r>
              <a:rPr lang="ru-RU" sz="2800" dirty="0" smtClean="0">
                <a:latin typeface="Cambria" pitchFamily="18" charset="0"/>
              </a:rPr>
              <a:t> его руководством разработала </a:t>
            </a:r>
            <a:r>
              <a:rPr lang="ru-RU" sz="2800" b="1" dirty="0">
                <a:solidFill>
                  <a:srgbClr val="336699"/>
                </a:solidFill>
                <a:latin typeface="Cambria" pitchFamily="18" charset="0"/>
              </a:rPr>
              <a:t>протокол TCP/IP </a:t>
            </a:r>
            <a:r>
              <a:rPr lang="ru-RU" sz="2800" dirty="0">
                <a:latin typeface="Cambria" pitchFamily="18" charset="0"/>
              </a:rPr>
              <a:t>- </a:t>
            </a:r>
            <a:r>
              <a:rPr lang="ru-RU" sz="2800" b="1" dirty="0" err="1">
                <a:latin typeface="Cambria" pitchFamily="18" charset="0"/>
              </a:rPr>
              <a:t>Transmission</a:t>
            </a:r>
            <a:r>
              <a:rPr lang="ru-RU" sz="2800" b="1" dirty="0">
                <a:latin typeface="Cambria" pitchFamily="18" charset="0"/>
              </a:rPr>
              <a:t> </a:t>
            </a:r>
            <a:r>
              <a:rPr lang="ru-RU" sz="2800" b="1" dirty="0" err="1">
                <a:latin typeface="Cambria" pitchFamily="18" charset="0"/>
              </a:rPr>
              <a:t>Control</a:t>
            </a:r>
            <a:r>
              <a:rPr lang="ru-RU" sz="2800" b="1" dirty="0">
                <a:latin typeface="Cambria" pitchFamily="18" charset="0"/>
              </a:rPr>
              <a:t> </a:t>
            </a:r>
            <a:r>
              <a:rPr lang="ru-RU" sz="2800" b="1" dirty="0" err="1">
                <a:latin typeface="Cambria" pitchFamily="18" charset="0"/>
              </a:rPr>
              <a:t>Protocol</a:t>
            </a:r>
            <a:r>
              <a:rPr lang="ru-RU" sz="2800" b="1" dirty="0">
                <a:latin typeface="Cambria" pitchFamily="18" charset="0"/>
              </a:rPr>
              <a:t>/</a:t>
            </a:r>
            <a:r>
              <a:rPr lang="ru-RU" sz="2800" b="1" dirty="0" err="1">
                <a:latin typeface="Cambria" pitchFamily="18" charset="0"/>
              </a:rPr>
              <a:t>Internet</a:t>
            </a:r>
            <a:r>
              <a:rPr lang="ru-RU" sz="2800" b="1" dirty="0">
                <a:latin typeface="Cambria" pitchFamily="18" charset="0"/>
              </a:rPr>
              <a:t> </a:t>
            </a:r>
            <a:r>
              <a:rPr lang="ru-RU" sz="2800" b="1" dirty="0" err="1">
                <a:latin typeface="Cambria" pitchFamily="18" charset="0"/>
              </a:rPr>
              <a:t>Protocol</a:t>
            </a:r>
            <a:r>
              <a:rPr lang="ru-RU" sz="2800" b="1" dirty="0">
                <a:latin typeface="Cambria" pitchFamily="18" charset="0"/>
              </a:rPr>
              <a:t> </a:t>
            </a:r>
            <a:r>
              <a:rPr lang="ru-RU" sz="2800" dirty="0">
                <a:latin typeface="Cambria" pitchFamily="18" charset="0"/>
              </a:rPr>
              <a:t>(Протокол управления передачей/Протокол Интернета). </a:t>
            </a:r>
            <a:r>
              <a:rPr lang="ru-RU" sz="2800" dirty="0" smtClean="0">
                <a:latin typeface="Cambria" pitchFamily="18" charset="0"/>
              </a:rPr>
              <a:t> 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084491" y="3939384"/>
            <a:ext cx="8715436" cy="2265171"/>
          </a:xfrm>
          <a:prstGeom prst="rect">
            <a:avLst/>
          </a:prstGeom>
          <a:solidFill>
            <a:schemeClr val="accent1"/>
          </a:solidFill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Главной задачей при разработке сетевого протокола являлась его "неприхотливость" - он должен был работать с любым сетевым окружением и, кроме того, обладать гибкостью в 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выборе маршрута </a:t>
            </a:r>
            <a:r>
              <a:rPr lang="ru-RU" sz="28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 доставке информации</a:t>
            </a:r>
            <a:r>
              <a:rPr lang="ru-RU" sz="2800" dirty="0">
                <a:solidFill>
                  <a:schemeClr val="bg1"/>
                </a:solidFill>
                <a:latin typeface="Cambria" pitchFamily="18" charset="0"/>
              </a:rPr>
              <a:t>.</a:t>
            </a: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69847" y="3939384"/>
            <a:ext cx="2590374" cy="2758803"/>
          </a:xfrm>
          <a:prstGeom prst="rect">
            <a:avLst/>
          </a:prstGeom>
          <a:effectLst>
            <a:glow rad="139700">
              <a:schemeClr val="accent1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70588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5240289" y="1224741"/>
            <a:ext cx="6488200" cy="714380"/>
          </a:xfrm>
          <a:prstGeom prst="rect">
            <a:avLst/>
          </a:prstGeom>
        </p:spPr>
        <p:txBody>
          <a:bodyPr lIns="109664" tIns="54832" rIns="109664" bIns="54832"/>
          <a:lstStyle/>
          <a:p>
            <a:r>
              <a:rPr lang="ru-RU" sz="3000" b="1" dirty="0" smtClean="0">
                <a:latin typeface="Arial" pitchFamily="34" charset="0"/>
                <a:cs typeface="Arial" pitchFamily="34" charset="0"/>
              </a:rPr>
              <a:t>TCP/IP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состоит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из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двух уровней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  <p:pic>
        <p:nvPicPr>
          <p:cNvPr id="3075" name="Picture 3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98409" y="1224740"/>
            <a:ext cx="4580305" cy="5520820"/>
          </a:xfrm>
          <a:prstGeom prst="rect">
            <a:avLst/>
          </a:prstGeom>
          <a:noFill/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70507" y="1939120"/>
            <a:ext cx="5941810" cy="4173386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algn="ctr"/>
            <a:r>
              <a:rPr lang="ru-RU" sz="2400" dirty="0">
                <a:latin typeface="Arial" pitchFamily="34" charset="0"/>
                <a:cs typeface="Arial" pitchFamily="34" charset="0"/>
              </a:rPr>
              <a:t>Протокол верхнего уровня,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TCP,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 отвечает </a:t>
            </a:r>
            <a:r>
              <a:rPr lang="ru-RU" sz="2400" dirty="0" smtClean="0">
                <a:latin typeface="Arial" pitchFamily="34" charset="0"/>
                <a:cs typeface="Arial" pitchFamily="34" charset="0"/>
              </a:rPr>
              <a:t>за</a:t>
            </a: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400" i="1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правильность преобразования сообщений в пакеты информации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</a:t>
            </a:r>
            <a:endParaRPr lang="ru-RU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ru-RU" sz="2400" dirty="0" smtClean="0">
                <a:latin typeface="Arial" pitchFamily="34" charset="0"/>
                <a:cs typeface="Arial" pitchFamily="34" charset="0"/>
              </a:rPr>
              <a:t>из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которых на приемной стороне собирается исходное послание. 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Протокол нижнего уровня, </a:t>
            </a:r>
            <a:r>
              <a:rPr lang="ru-RU" sz="2400" b="1" dirty="0">
                <a:latin typeface="Arial" pitchFamily="34" charset="0"/>
                <a:cs typeface="Arial" pitchFamily="34" charset="0"/>
              </a:rPr>
              <a:t>IP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, отвечает за </a:t>
            </a:r>
            <a:r>
              <a:rPr lang="ru-RU" sz="2400" i="1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правильность доставки сообщений по указанному адресу</a:t>
            </a:r>
            <a:r>
              <a:rPr lang="ru-RU" sz="2400" dirty="0">
                <a:latin typeface="Arial" pitchFamily="34" charset="0"/>
                <a:cs typeface="Arial" pitchFamily="34" charset="0"/>
              </a:rPr>
              <a:t>. Иногда пакеты одного сообщения могут доставляться разными путями.</a:t>
            </a: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-23143" y="333318"/>
            <a:ext cx="12192917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БАЗОВЫЙ ПРОТОКОЛ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84359" y="1224740"/>
            <a:ext cx="1071570" cy="3070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941483" y="1724806"/>
            <a:ext cx="1285884" cy="4623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84161" y="2367748"/>
            <a:ext cx="4000528" cy="2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869913" y="3153566"/>
            <a:ext cx="3571900" cy="4286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7" name="Picture 7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512724" y="5439583"/>
            <a:ext cx="3929089" cy="307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8" name="Picture 8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584161" y="5868210"/>
            <a:ext cx="3857651" cy="2918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9" name="Picture 9"/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1870045" y="6439714"/>
            <a:ext cx="1285875" cy="31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52702E-6 1.80791E-6 L 0.44479 0.2626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2" y="131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0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2" dur="2000" fill="hold"/>
                                        <p:tgtEl>
                                          <p:spTgt spid="5122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83999E-6 1.9209E-6 L 0.44166 0.35457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1" y="177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8" dur="20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0" dur="2000" fill="hold"/>
                                        <p:tgtEl>
                                          <p:spTgt spid="512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7119E-6 -4.73779E-6 L 0.43567 0.3689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51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8" y="184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6" dur="2000" fill="hold"/>
                                        <p:tgtEl>
                                          <p:spTgt spid="5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8" dur="2000" fill="hold"/>
                                        <p:tgtEl>
                                          <p:spTgt spid="5124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00183E-7 -2.0339E-6 L 0.44766 -0.051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51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4" y="-26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0" dur="2000" fill="hold"/>
                                        <p:tgtEl>
                                          <p:spTgt spid="51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1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2" dur="2000" fill="hold"/>
                                        <p:tgtEl>
                                          <p:spTgt spid="512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19264E-6 1.80791E-6 L 0.42104 -0.22463 " pathEditMode="relative" rAng="0" ptsTypes="AA">
                                      <p:cBhvr>
                                        <p:cTn id="46" dur="2000" fill="hold"/>
                                        <p:tgtEl>
                                          <p:spTgt spid="51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1" y="-112"/>
                                    </p:animMotion>
                                  </p:childTnLst>
                                </p:cTn>
                              </p:par>
                              <p:par>
                                <p:cTn id="4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8" dur="2000" fill="hold"/>
                                        <p:tgtEl>
                                          <p:spTgt spid="51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0" dur="2000" fill="hold"/>
                                        <p:tgtEl>
                                          <p:spTgt spid="5127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84E-6 4.80226E-6 L 0.42979 -0.13085 " pathEditMode="relative" rAng="0" ptsTypes="AA">
                                      <p:cBhvr>
                                        <p:cTn id="54" dur="2000" fill="hold"/>
                                        <p:tgtEl>
                                          <p:spTgt spid="51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5" y="-66"/>
                                    </p:animMotion>
                                  </p:childTnLst>
                                </p:cTn>
                              </p:par>
                              <p:par>
                                <p:cTn id="5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6" dur="2000" fill="hold"/>
                                        <p:tgtEl>
                                          <p:spTgt spid="51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57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8" dur="2000" fill="hold"/>
                                        <p:tgtEl>
                                          <p:spTgt spid="512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6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01984E-6 9.60452E-7 L 0.42391 -0.08068 " pathEditMode="relative" rAng="0" ptsTypes="AA">
                                      <p:cBhvr>
                                        <p:cTn id="62" dur="2000" fill="hold"/>
                                        <p:tgtEl>
                                          <p:spTgt spid="51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12" y="-40"/>
                                    </p:animMotion>
                                  </p:childTnLst>
                                </p:cTn>
                              </p:par>
                              <p:par>
                                <p:cTn id="6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4" dur="2000" fill="hold"/>
                                        <p:tgtEl>
                                          <p:spTgt spid="51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65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6" dur="2000" fill="hold"/>
                                        <p:tgtEl>
                                          <p:spTgt spid="5129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24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226971" y="1224741"/>
            <a:ext cx="11775328" cy="2572947"/>
          </a:xfrm>
          <a:prstGeom prst="rect">
            <a:avLst/>
          </a:prstGeom>
        </p:spPr>
        <p:txBody>
          <a:bodyPr lIns="109664" tIns="54832" rIns="109664" bIns="54832"/>
          <a:lstStyle/>
          <a:p>
            <a:pPr indent="623888"/>
            <a:r>
              <a:rPr lang="ru-RU" sz="3200" i="0" dirty="0" smtClean="0">
                <a:latin typeface="Arial" pitchFamily="34" charset="0"/>
                <a:cs typeface="Arial" pitchFamily="34" charset="0"/>
              </a:rPr>
              <a:t>Говоря простым языком, протокол </a:t>
            </a:r>
            <a:r>
              <a:rPr lang="ru-RU" sz="3200" b="1" i="0" dirty="0">
                <a:latin typeface="Arial" pitchFamily="34" charset="0"/>
                <a:cs typeface="Arial" pitchFamily="34" charset="0"/>
              </a:rPr>
              <a:t>TCP —</a:t>
            </a:r>
            <a:r>
              <a:rPr lang="ru-RU" sz="3200" i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 является транспортным протоколом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, который обеспечивает гарантированную передачу данных по </a:t>
            </a:r>
            <a:r>
              <a:rPr lang="ru-RU" sz="3200" i="0" dirty="0" smtClean="0">
                <a:latin typeface="Arial" pitchFamily="34" charset="0"/>
                <a:cs typeface="Arial" pitchFamily="34" charset="0"/>
              </a:rPr>
              <a:t>сети, а протокол </a:t>
            </a:r>
            <a:r>
              <a:rPr lang="ru-RU" sz="3200" b="1" i="0" dirty="0">
                <a:latin typeface="Arial" pitchFamily="34" charset="0"/>
                <a:cs typeface="Arial" pitchFamily="34" charset="0"/>
              </a:rPr>
              <a:t>IP —</a:t>
            </a:r>
            <a:r>
              <a:rPr lang="ru-RU" sz="3200" b="1" i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200" i="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является адресным протоколом, </a:t>
            </a:r>
            <a:r>
              <a:rPr lang="ru-RU" sz="3200" i="0" dirty="0">
                <a:latin typeface="Arial" pitchFamily="34" charset="0"/>
                <a:cs typeface="Arial" pitchFamily="34" charset="0"/>
              </a:rPr>
              <a:t>который отвечает за адресацию всей сети. </a:t>
            </a:r>
            <a:endParaRPr lang="ru-RU" sz="3200" i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-23143" y="333318"/>
            <a:ext cx="12192917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БАЗОВЫЙ ПРОТОКОЛ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27367" y="3867946"/>
            <a:ext cx="4589462" cy="281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6982481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98409" y="1296178"/>
            <a:ext cx="11572956" cy="5650713"/>
          </a:xfrm>
          <a:prstGeom prst="rect">
            <a:avLst/>
          </a:prstGeom>
        </p:spPr>
        <p:txBody>
          <a:bodyPr wrap="square" lIns="109664" tIns="54832" rIns="109664" bIns="54832">
            <a:spAutoFit/>
          </a:bodyPr>
          <a:lstStyle/>
          <a:p>
            <a:pPr indent="711200" algn="just"/>
            <a:r>
              <a:rPr lang="ru-RU" sz="3000" dirty="0">
                <a:latin typeface="Arial" pitchFamily="34" charset="0"/>
                <a:cs typeface="Arial" pitchFamily="34" charset="0"/>
              </a:rPr>
              <a:t>Благодаря использованию протокола IP каждый компьютер в сети имеет свой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индивидуальный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адрес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(IP-адрес).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По этим адресам и осуществляется передача данных. Широко используемые в Интернете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URL-адреса </a:t>
            </a:r>
            <a:r>
              <a:rPr lang="ru-RU" sz="300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(www.rambler.ru, </a:t>
            </a:r>
            <a:r>
              <a:rPr lang="ru-RU" sz="3000" dirty="0" err="1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www</a:t>
            </a:r>
            <a:r>
              <a:rPr lang="ru-RU" sz="300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300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edunet.uz</a:t>
            </a:r>
            <a:r>
              <a:rPr lang="ru-RU" sz="300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, </a:t>
            </a:r>
            <a:r>
              <a:rPr lang="ru-RU" sz="300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и т.п.)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являются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лишь словесными обозначениями IP-адресов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. Сделано это для удобства, поскольку человеку проще запомнить словесный адрес, нежели числовой IP-адрес</a:t>
            </a:r>
            <a:r>
              <a:rPr lang="ru-RU" sz="300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en-US" sz="3000" dirty="0" smtClean="0">
              <a:solidFill>
                <a:srgbClr val="336699"/>
              </a:solidFill>
              <a:latin typeface="Arial" pitchFamily="34" charset="0"/>
              <a:cs typeface="Arial" pitchFamily="34" charset="0"/>
            </a:endParaRPr>
          </a:p>
          <a:p>
            <a:pPr indent="711200" algn="just"/>
            <a:r>
              <a:rPr lang="ru-RU" sz="300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Однако </a:t>
            </a:r>
            <a:r>
              <a:rPr lang="ru-RU" sz="3000" dirty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компьютеры работают только с числовыми </a:t>
            </a:r>
            <a:r>
              <a:rPr lang="ru-RU" sz="3000" dirty="0" smtClean="0">
                <a:solidFill>
                  <a:srgbClr val="336699"/>
                </a:solidFill>
                <a:latin typeface="Arial" pitchFamily="34" charset="0"/>
                <a:cs typeface="Arial" pitchFamily="34" charset="0"/>
              </a:rPr>
              <a:t>адресами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000" dirty="0">
                <a:latin typeface="Arial" pitchFamily="34" charset="0"/>
                <a:cs typeface="Arial" pitchFamily="34" charset="0"/>
              </a:rPr>
              <a:t>За сопоставление словесных URL-адресов и числовых IP-адресов отвечает специальная служба — </a:t>
            </a:r>
            <a:r>
              <a:rPr lang="ru-RU" sz="3000" b="1" dirty="0">
                <a:latin typeface="Arial" pitchFamily="34" charset="0"/>
                <a:cs typeface="Arial" pitchFamily="34" charset="0"/>
              </a:rPr>
              <a:t>служба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DNS.</a:t>
            </a:r>
            <a:endParaRPr lang="ru-RU" sz="3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-23143" y="333318"/>
            <a:ext cx="12192917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4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БАЗОВЫЙ ПРОТОКОЛ</a:t>
            </a:r>
            <a:endParaRPr kumimoji="0" lang="ru-RU" sz="4400" b="1" i="0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248110"/>
      </p:ext>
    </p:extLst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ВОЗОЖНОСТИ</a:t>
            </a:r>
            <a:r>
              <a:rPr kumimoji="0" lang="ru-RU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ИНТЕРНЕТА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8475" y="1367616"/>
            <a:ext cx="1093001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Интернет - служба предоставляет своим пользователям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широкие возможности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Н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апример:</a:t>
            </a:r>
          </a:p>
          <a:p>
            <a:r>
              <a:rPr lang="ru-RU" sz="3000" dirty="0" smtClean="0">
                <a:latin typeface="Arial" pitchFamily="34" charset="0"/>
                <a:cs typeface="Arial" pitchFamily="34" charset="0"/>
              </a:rPr>
              <a:t>-  электронная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почта (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E-mail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) - возможность обмена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информацией между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несколькими пользователями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чат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- возможность обмена информацией в реальном времени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pPr>
              <a:buFontTx/>
              <a:buChar char="-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Телеконференция: возможность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обмена информацией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обществом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buFontTx/>
              <a:buChar char="-"/>
            </a:pPr>
            <a:r>
              <a:rPr lang="ru-RU" sz="3000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www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) - возможность пользования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единым информационным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миром, объединяющим в себе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источники информации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различных видов и форм.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ВОЗОЖНОСТИ</a:t>
            </a:r>
            <a:r>
              <a:rPr kumimoji="0" lang="ru-RU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ИНТЕРНЕТА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8475" y="1296178"/>
            <a:ext cx="10930014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Развитие информационных технологий привело к тому, что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1992-1993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гг. появилась возможность передавать с большой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скоростью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на большие расстояния графическую и звуковую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информацию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Эту технологию назвали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indent="711200" algn="just"/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был создан на основе проекта 1989 года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Европейского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Совета Ядерных Исследований в Швейцарии. Целью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этого проекта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было исследование эффективных способов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распространения информации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по Интернету и изучение се последствий. В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настоящее время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это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самая быстро развивающаяся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часть Интернета.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155665" y="1811066"/>
            <a:ext cx="11144328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Проверка самостоятельной работы</a:t>
            </a: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Интернет. История Интернета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Интернет и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WWW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Базовый протокол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Возможности Интернета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87313" indent="720725" algn="just">
              <a:spcAft>
                <a:spcPts val="600"/>
              </a:spcAft>
              <a:buBlip>
                <a:blip r:embed="rId2"/>
              </a:buBlip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Состав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WWW</a:t>
            </a:r>
            <a:endParaRPr lang="ru-RU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object 2"/>
          <p:cNvSpPr txBox="1">
            <a:spLocks/>
          </p:cNvSpPr>
          <p:nvPr/>
        </p:nvSpPr>
        <p:spPr>
          <a:xfrm>
            <a:off x="0" y="224608"/>
            <a:ext cx="11715832" cy="1266613"/>
          </a:xfrm>
          <a:prstGeom prst="rect">
            <a:avLst/>
          </a:prstGeom>
        </p:spPr>
        <p:txBody>
          <a:bodyPr vert="horz" wrap="square" lIns="0" tIns="35163" rIns="0" bIns="0" rtlCol="0">
            <a:spAutoFit/>
          </a:bodyPr>
          <a:lstStyle/>
          <a:p>
            <a:pPr marL="92075" indent="898525" algn="ctr"/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ПЛАН  УРОКА</a:t>
            </a:r>
          </a:p>
          <a:p>
            <a:pPr marL="92075" indent="898525" algn="ctr"/>
            <a:endParaRPr lang="ru-RU" sz="3600" b="1" dirty="0" smtClean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3000"/>
                            </p:stCondLst>
                            <p:childTnLst>
                              <p:par>
                                <p:cTn id="23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4000"/>
                            </p:stCondLst>
                            <p:childTnLst>
                              <p:par>
                                <p:cTn id="29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0"/>
                            </p:stCondLst>
                            <p:childTnLst>
                              <p:par>
                                <p:cTn id="3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ВОЗОЖНОСТИ</a:t>
            </a:r>
            <a:r>
              <a:rPr kumimoji="0" lang="ru-RU" sz="4000" b="1" i="0" u="none" strike="noStrike" kern="0" cap="none" spc="0" normalizeH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ИНТЕРНЕТА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96178"/>
            <a:ext cx="10930014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настоящие дни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является одной из быстроразвивающихся областей Интернета. Так как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позволяет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использовать технологию мультимедиа (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мультимедиа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-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технология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объединяющая изображение, звук, движение), WWW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быстро завоевал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внимание пользователей.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12.jpg"/>
          <p:cNvPicPr>
            <a:picLocks noChangeAspect="1"/>
          </p:cNvPicPr>
          <p:nvPr/>
        </p:nvPicPr>
        <p:blipFill>
          <a:blip r:embed="rId2" cstate="print"/>
          <a:srcRect t="12356" b="10321"/>
          <a:stretch>
            <a:fillRect/>
          </a:stretch>
        </p:blipFill>
        <p:spPr>
          <a:xfrm>
            <a:off x="3441681" y="3653632"/>
            <a:ext cx="4728816" cy="3071834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WORLD WIDE WEB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98475" y="1516419"/>
            <a:ext cx="1093001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Информация на WWW хранится на так называемых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Web-страницах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На Web-страницах можно разместить такие виды информации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как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текст, графика, звук, видео и др.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indent="7112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это открывает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безграничные возможности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сфере рекламы, бизнеса, образования и др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7112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Другим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преимуществом WWW является так называемый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гипертекст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Гипертекст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- это приложение в виде рисунка или текста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указывающее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связь с определенной частью Web-страницы или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 другой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веб-страницей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WORLD WIDE WEB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27037" y="1549455"/>
            <a:ext cx="10930014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С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помощью гипертекста можно легко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перейти к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нужной части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веб-страницы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либо к другой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веб-странице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Такой переход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называется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гиперссылкой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Гиперссылка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устанавливается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 рисунок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фамилию-имя, на страну рождения на Web-странице.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При выборе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мышкой гиперссылки открывается новая Web-страница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indent="711200" algn="just"/>
            <a:r>
              <a:rPr lang="ru-RU" sz="3000" dirty="0" smtClean="0">
                <a:latin typeface="Arial" pitchFamily="34" charset="0"/>
                <a:cs typeface="Arial" pitchFamily="34" charset="0"/>
              </a:rPr>
              <a:t>Совокупность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Web-страниц, связанных между собой по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содержанию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принадлежащих одному частному лицу или организации,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называют </a:t>
            </a:r>
            <a:r>
              <a:rPr lang="ru-RU" sz="3000" b="1" dirty="0" smtClean="0">
                <a:latin typeface="Arial" pitchFamily="34" charset="0"/>
                <a:cs typeface="Arial" pitchFamily="34" charset="0"/>
              </a:rPr>
              <a:t>Web-сайтом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WORLD WIDE WEB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96178"/>
            <a:ext cx="1093001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на нижеследующем рисунке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Web-сайте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ziyonet.uz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отражена одна из 100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Web-страниц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под названием«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Astronomlar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»:</a:t>
            </a:r>
            <a:endParaRPr lang="ru-RU" sz="30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870177" y="2867814"/>
            <a:ext cx="6143668" cy="3782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WORLD WIDE WEB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96178"/>
            <a:ext cx="10930014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Если Web-страницу уподобить книжной странице, то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Web-сайт можно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уподобить отдельной книге. Web-страницы Web-сайта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связываются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друг с другом посредством гипертекста.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Web-страницаи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Web-сайт имеют собственный адрес, и хранятся в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специальном компьютере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, который подключён к Интернету и называется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Web-server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Этот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адрес называется URL (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Uniform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Resourse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000" dirty="0" err="1" smtClean="0">
                <a:latin typeface="Arial" pitchFamily="34" charset="0"/>
                <a:cs typeface="Arial" pitchFamily="34" charset="0"/>
              </a:rPr>
              <a:t>Locator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). URL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является очень простым и удобным способом ссылки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в Интернете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 содержит в себе уникальный адрес. </a:t>
            </a:r>
            <a:endParaRPr lang="ru-RU" sz="30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3000" dirty="0" smtClean="0">
                <a:latin typeface="Arial" pitchFamily="34" charset="0"/>
                <a:cs typeface="Arial" pitchFamily="34" charset="0"/>
              </a:rPr>
              <a:t>URL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состоит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из нескольких 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звеньев и является адресом информационного запасав Интернете</a:t>
            </a:r>
            <a:r>
              <a:rPr lang="ru-RU" sz="3000" dirty="0" smtClean="0"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WORLD WIDE WEB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96178"/>
            <a:ext cx="1093001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http: //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www.eduportal.uz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webmaktab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Адрес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URL состоит из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http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протокол связи;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www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eduportal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uz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-название провайдера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сер-вера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), в котором хранится информация;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webmaktab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tml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названиесайта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(файла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indent="7112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Провайдеры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(от английского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provide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давать возможность,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обеспечивать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- фирмы, предоставляющие пользователям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возможность использования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некоторых частей Интернета и другие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дополнительные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услуги.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обеспечения нескольких тысяч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пользователей Интернет-услугами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информацией провайдеры используют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высокоскоростные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каналы передачи данных. В каждой стране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качество Интернет-услуг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зависит от пропускной способности каналов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передачи.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WORLD WIDE WEB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96178"/>
            <a:ext cx="10930014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Например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http: //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www.eduportal.uz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webmaktab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Адрес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URL состоит из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: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http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- протокол связи;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www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eduportal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uz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-название провайдера (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сер-вера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), в котором хранится информация;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webmaktab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tml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названиесайта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(файла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</a:t>
            </a:r>
          </a:p>
          <a:p>
            <a:pPr indent="711200"/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Провайдеры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(от английского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provide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- давать возможность,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обеспечивать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 - фирмы, предоставляющие пользователям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возможность использования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некоторых частей Интернета и другие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дополнительные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услуги.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Для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обеспечения нескольких тысяч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пользователей Интернет-услугами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информацией провайдеры используют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высокоскоростные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каналы передачи данных. В каждой стране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качество Интернет-услуг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зависит от пропускной способности каналов передачи данных.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 WORLD WIDE WEB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1285" y="1296178"/>
            <a:ext cx="10930014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самом начале внедрения Интернет-услуг скорость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передачи данных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нашей стране была не очень высокой.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indent="711200"/>
            <a:r>
              <a:rPr lang="ru-RU" sz="2800" dirty="0" smtClean="0">
                <a:latin typeface="Arial" pitchFamily="34" charset="0"/>
                <a:cs typeface="Arial" pitchFamily="34" charset="0"/>
              </a:rPr>
              <a:t>Если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2002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году скорость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передачи данных составляла всего лишь 8,5 Мб/сек,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то сейчас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эта скорость выросла до 2,5 Гб/сек. Это обусловлено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расширением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международных и внутренних сетей передачи данных.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a2s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27433" y="3939384"/>
            <a:ext cx="3714776" cy="2741249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8" name="Text Box 12"/>
          <p:cNvSpPr txBox="1">
            <a:spLocks noChangeArrowheads="1"/>
          </p:cNvSpPr>
          <p:nvPr/>
        </p:nvSpPr>
        <p:spPr bwMode="auto">
          <a:xfrm>
            <a:off x="512723" y="1367616"/>
            <a:ext cx="11287204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indent="719138" algn="just">
              <a:spcBef>
                <a:spcPct val="50000"/>
              </a:spcBef>
            </a:pP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12169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9219" name="Rectangle 3"/>
          <p:cNvSpPr>
            <a:spLocks noChangeArrowheads="1"/>
          </p:cNvSpPr>
          <p:nvPr/>
        </p:nvSpPr>
        <p:spPr bwMode="auto">
          <a:xfrm>
            <a:off x="0" y="1295400"/>
            <a:ext cx="12169775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4763" indent="-4763" algn="ctr" defTabSz="914400" fontAlgn="base">
              <a:spcBef>
                <a:spcPct val="0"/>
              </a:spcBef>
              <a:spcAft>
                <a:spcPct val="0"/>
              </a:spcAft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ЗАКРЕПЛЕНИЕ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512723" y="1367616"/>
            <a:ext cx="11215766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такое Интернет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такое протокол передачи данных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Дайте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информацию об Интернет-услугах на основе личного опыта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вы знаете о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World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Wide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Web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Расскажите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 Web-странице и гипертексте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Что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такое Web-сайт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Где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Интернете хранятся Web-страницы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?</a:t>
            </a:r>
          </a:p>
          <a:p>
            <a:pPr marL="742950" indent="-742950"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Расскажите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о провайдерах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pPr marL="742950" indent="-742950">
              <a:buAutoNum type="arabicPeriod" startAt="2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Проанализируйте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URL-адрес 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marL="742950" indent="-742950"/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"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http: /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ziyonet.uz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arboblar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fan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astonomlar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".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ЗАДАНИЕ ДЛЯ САМОСТОЯТЕЛЬНОЙ РАБОТЫ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512723" y="1653368"/>
            <a:ext cx="11001452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Прочитать учебник страницы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51-57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  <a:p>
            <a:pPr indent="723900">
              <a:buFont typeface="+mj-lt"/>
              <a:buAutoNum type="arabicPeriod"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Вставьте нужные слова вместо многоточий: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lum bright="-10000" contrast="20000"/>
          </a:blip>
          <a:srcRect/>
          <a:stretch>
            <a:fillRect/>
          </a:stretch>
        </p:blipFill>
        <p:spPr bwMode="auto">
          <a:xfrm>
            <a:off x="369847" y="2867814"/>
            <a:ext cx="11098810" cy="3000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512723" y="1367616"/>
            <a:ext cx="110014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1" indent="723900"/>
            <a:r>
              <a:rPr lang="ru-RU" sz="3200" dirty="0" smtClean="0">
                <a:latin typeface="Arial" pitchFamily="34" charset="0"/>
                <a:cs typeface="Arial" pitchFamily="34" charset="0"/>
              </a:rPr>
              <a:t>Вставьте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нужные слова вместо многоточий: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spect="1" noChangeArrowheads="1"/>
          </p:cNvPicPr>
          <p:nvPr/>
        </p:nvPicPr>
        <p:blipFill>
          <a:blip r:embed="rId2">
            <a:lum bright="-30000" contrast="40000"/>
          </a:blip>
          <a:srcRect/>
          <a:stretch>
            <a:fillRect/>
          </a:stretch>
        </p:blipFill>
        <p:spPr bwMode="auto">
          <a:xfrm>
            <a:off x="298409" y="2081996"/>
            <a:ext cx="11585945" cy="34290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0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ПРОВЕРКА САМОСТОЯТЕЛЬНОЙ РАБОТЫ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942407" y="2367748"/>
            <a:ext cx="2402921" cy="433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/>
          <a:srcRect b="25864"/>
          <a:stretch>
            <a:fillRect/>
          </a:stretch>
        </p:blipFill>
        <p:spPr bwMode="auto">
          <a:xfrm>
            <a:off x="8728093" y="4725202"/>
            <a:ext cx="2538758" cy="3571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656655" y="3653632"/>
            <a:ext cx="2786082" cy="3724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156721" y="4010822"/>
            <a:ext cx="1862146" cy="3693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09554E-6 3.9548E-7 L -0.36923 0.2241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85" y="11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1856E-6 -2.65537E-6 L -0.34521 0.03887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3" y="1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9491E-6 3.33333E-6 L -0.50353 -0.0879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52" y="-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60767E-6 1.86441E-6 L -0.31715 -0.13853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10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59" y="-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ИНТЕРНЕТ</a:t>
            </a:r>
            <a:endParaRPr kumimoji="0" lang="ru-RU" sz="40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30653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Все слышали об Интернете и все хотят им пользоваться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Интернет - это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совокупность расположенных по всему миру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десятков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тысяч компьютерных сетей, объединённых в единую сеть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. Обмен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информацией в Интернете осуществляется на основе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стандартных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правил.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Рисунок 3" descr="world-global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7037" y="4439450"/>
            <a:ext cx="2571768" cy="2156966"/>
          </a:xfrm>
          <a:prstGeom prst="rect">
            <a:avLst/>
          </a:prstGeom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ИНТЕРНЕТА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31269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>
              <a:spcBef>
                <a:spcPct val="50000"/>
              </a:spcBef>
            </a:pPr>
            <a:r>
              <a:rPr lang="ru-RU" sz="2800" dirty="0" smtClean="0">
                <a:latin typeface="Arial" pitchFamily="34" charset="0"/>
                <a:cs typeface="Arial" pitchFamily="34" charset="0"/>
              </a:rPr>
              <a:t>Во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всех странах непрерывно накапливается огромное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количество разнообразной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информации о событиях стремительно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развивающегося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мира и общества. Использование этой информации без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средств современной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информационной технологии требует больших затрат и времени. Подобные проблемы разрешились с появлением Интернета(Международная информационная сеть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).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27103" y="4510888"/>
            <a:ext cx="10001250" cy="2066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ИНТЕРНЕТА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48504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Первоначально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Интернет был создан в целях совместного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использования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информационных ресурсов между несколькими военными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исследовательскими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центрами. Основой для ее создания стал 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4763" indent="534988" algn="ctr"/>
            <a:r>
              <a:rPr lang="ru-RU" sz="2800" b="1" dirty="0" err="1" smtClean="0">
                <a:latin typeface="Arial" pitchFamily="34" charset="0"/>
                <a:cs typeface="Arial" pitchFamily="34" charset="0"/>
              </a:rPr>
              <a:t>ARPANet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- </a:t>
            </a:r>
          </a:p>
          <a:p>
            <a:pPr marL="4763" indent="5349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экспериментальная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система связи, разработанная в 70-х годах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ХХ века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министерством обороны США, предназначенная для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сохранения работоспособности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при частичном повреждении от ядерного удара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ARPANet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пакет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коммуникаций, который автоматически обходит повреждённые узлы связи и позволяет компьютерам в сети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обмениваться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информацией.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ИНТЕРНЕТА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441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Впервые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ARPANet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была запущена 29 октября 1969 года 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расстояние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640 км между университетом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Лос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Анджелеса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исследовательским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центром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Стэндфорда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Сеть состояла из 4 компьютеров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соединенных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специальным кабелем, и работала на протяжении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двух минут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Сначала эта сеть была засекреченной. Позднее к этой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сетипод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соединились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другие университеты, колледжи и организации США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B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1973 году, когда был проведен трансатлантический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телефонный кабель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 сети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ARPANet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подключились несколько учебных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заведений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организаций Европы. Таким образом эта сеть превратилась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Интернет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ИНТЕРНЕТА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44196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Впервые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ARPANet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была запущена 29 октября 1969 года на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расстояние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640 км между университетом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Лос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Анджелеса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исследовательским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центром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Стэндфорда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Сеть состояла из 4 компьютеров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соединенных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специальным кабелем, и работала на протяжении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двух минут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Сначала эта сеть была засекреченной. Позднее к этой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сетипод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соединились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другие университеты, колледжи и организации США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 B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1973 году, когда был проведен трансатлантический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телефонный кабель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 сети </a:t>
            </a:r>
            <a:r>
              <a:rPr lang="ru-RU" sz="2800" dirty="0" err="1" smtClean="0">
                <a:latin typeface="Arial" pitchFamily="34" charset="0"/>
                <a:cs typeface="Arial" pitchFamily="34" charset="0"/>
              </a:rPr>
              <a:t>ARPANet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подключились несколько учебных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заведений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и организаций Европы. Таким образом эта сеть превратилась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в Интернет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226971" y="367484"/>
            <a:ext cx="11942804" cy="500066"/>
          </a:xfrm>
          <a:prstGeom prst="rect">
            <a:avLst/>
          </a:prstGeom>
        </p:spPr>
        <p:txBody>
          <a:bodyPr wrap="square" lIns="0" tIns="0" rIns="0" bIns="0">
            <a:noAutofit/>
          </a:bodyPr>
          <a:lstStyle/>
          <a:p>
            <a:pPr lvl="0" algn="ctr" defTabSz="914400">
              <a:defRPr/>
            </a:pPr>
            <a:r>
              <a:rPr lang="ru-RU" sz="4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ИСТОРИЯ ИНТЕРНЕТА</a:t>
            </a:r>
            <a:endParaRPr kumimoji="0" lang="ru-RU" sz="44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Text Box 7"/>
          <p:cNvSpPr txBox="1">
            <a:spLocks noChangeArrowheads="1"/>
          </p:cNvSpPr>
          <p:nvPr/>
        </p:nvSpPr>
        <p:spPr bwMode="auto">
          <a:xfrm>
            <a:off x="584161" y="1367616"/>
            <a:ext cx="11215766" cy="22651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09664" tIns="54832" rIns="109664" bIns="54832">
            <a:spAutoFit/>
          </a:bodyPr>
          <a:lstStyle/>
          <a:p>
            <a:pPr marL="4763" indent="534988" algn="just"/>
            <a:r>
              <a:rPr lang="ru-RU" sz="2800" dirty="0" smtClean="0">
                <a:latin typeface="Arial" pitchFamily="34" charset="0"/>
                <a:cs typeface="Arial" pitchFamily="34" charset="0"/>
              </a:rPr>
              <a:t>Сеть Интернета не подчиняется какой-либо организации, но ё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ё финансируют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государства, научные и образовательные организации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, коммерческие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структуры и миллионы частных лиц. Сетью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управляет «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Совет по архитектуре Интернета», созданный приглашенными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добровольцами.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5863" y="3582194"/>
            <a:ext cx="6687061" cy="3071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c5c26865781753a3a6b4175ae0fa81e24c8456c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10540</TotalTime>
  <Words>1646</Words>
  <Application>Microsoft Office PowerPoint</Application>
  <PresentationFormat>Произвольный</PresentationFormat>
  <Paragraphs>103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0" baseType="lpstr">
      <vt:lpstr>Office Theme</vt:lpstr>
      <vt:lpstr>Информатика и ИТ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БАЗОВЫЙ ПРОТОКОЛ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  <vt:lpstr>Слайд 29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Информатика и ИТ</dc:title>
  <dc:creator>Lenovo</dc:creator>
  <cp:lastModifiedBy>Пользователь Windows</cp:lastModifiedBy>
  <cp:revision>992</cp:revision>
  <dcterms:created xsi:type="dcterms:W3CDTF">2020-04-13T08:05:16Z</dcterms:created>
  <dcterms:modified xsi:type="dcterms:W3CDTF">2020-11-29T20:34:10Z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