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624" r:id="rId3"/>
    <p:sldId id="674" r:id="rId4"/>
    <p:sldId id="701" r:id="rId5"/>
    <p:sldId id="625" r:id="rId6"/>
    <p:sldId id="703" r:id="rId7"/>
    <p:sldId id="702" r:id="rId8"/>
    <p:sldId id="705" r:id="rId9"/>
    <p:sldId id="706" r:id="rId10"/>
    <p:sldId id="707" r:id="rId11"/>
    <p:sldId id="708" r:id="rId12"/>
    <p:sldId id="709" r:id="rId13"/>
    <p:sldId id="710" r:id="rId14"/>
    <p:sldId id="712" r:id="rId15"/>
    <p:sldId id="711" r:id="rId16"/>
    <p:sldId id="714" r:id="rId17"/>
    <p:sldId id="694" r:id="rId18"/>
    <p:sldId id="715" r:id="rId19"/>
    <p:sldId id="716" r:id="rId20"/>
    <p:sldId id="700" r:id="rId21"/>
    <p:sldId id="718" r:id="rId22"/>
    <p:sldId id="717" r:id="rId23"/>
    <p:sldId id="719" r:id="rId24"/>
  </p:sldIdLst>
  <p:sldSz cx="12169775" cy="7021513"/>
  <p:notesSz cx="5765800" cy="3244850"/>
  <p:custDataLst>
    <p:tags r:id="rId26"/>
  </p:custDataLst>
  <p:defaultTextStyle>
    <a:defPPr>
      <a:defRPr lang="ru-RU"/>
    </a:defPPr>
    <a:lvl1pPr marL="0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1pPr>
    <a:lvl2pPr marL="973745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2pPr>
    <a:lvl3pPr marL="1947489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3pPr>
    <a:lvl4pPr marL="2921234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4pPr>
    <a:lvl5pPr marL="3894978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5pPr>
    <a:lvl6pPr marL="4868723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6pPr>
    <a:lvl7pPr marL="5842467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7pPr>
    <a:lvl8pPr marL="6816212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8pPr>
    <a:lvl9pPr marL="7789956" algn="l" defTabSz="1947489" rtl="0" eaLnBrk="1" latinLnBrk="0" hangingPunct="1">
      <a:defRPr sz="3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023DD"/>
    <a:srgbClr val="004A82"/>
    <a:srgbClr val="007A3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1" autoAdjust="0"/>
    <p:restoredTop sz="94803" autoAdjust="0"/>
  </p:normalViewPr>
  <p:slideViewPr>
    <p:cSldViewPr>
      <p:cViewPr>
        <p:scale>
          <a:sx n="66" d="100"/>
          <a:sy n="66" d="100"/>
        </p:scale>
        <p:origin x="-246" y="-48"/>
      </p:cViewPr>
      <p:guideLst>
        <p:guide orient="horz" pos="6232"/>
        <p:guide pos="45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86543-421F-46F0-8DB9-08A2BA71687B}" type="datetimeFigureOut">
              <a:rPr lang="ru-RU" smtClean="0"/>
              <a:pPr/>
              <a:t>29.11.2020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27213" y="242888"/>
            <a:ext cx="21113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0EF6-6AD4-422F-AB26-32C1229698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0067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2733" y="2176668"/>
            <a:ext cx="10344309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5466" y="3932047"/>
            <a:ext cx="851884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461665"/>
          </a:xfrm>
        </p:spPr>
        <p:txBody>
          <a:bodyPr lIns="0" tIns="0" rIns="0" bIns="0"/>
          <a:lstStyle>
            <a:lvl1pPr>
              <a:defRPr sz="30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8490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35" y="1614948"/>
            <a:ext cx="5293852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677108"/>
          </a:xfrm>
        </p:spPr>
        <p:txBody>
          <a:bodyPr lIns="0" tIns="0" rIns="0" bIns="0"/>
          <a:lstStyle>
            <a:lvl1pPr>
              <a:defRPr sz="44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FFF2D5-02A1-4336-B510-458D10A2467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79" y="1160211"/>
            <a:ext cx="11927184" cy="57326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41096" y="153990"/>
            <a:ext cx="11927184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4765" y="221635"/>
            <a:ext cx="10900241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0481" y="2125031"/>
            <a:ext cx="10328814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37724" y="6530006"/>
            <a:ext cx="389432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8489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62238" y="6530006"/>
            <a:ext cx="2799048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ransition>
    <p:random/>
  </p:transition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73745">
        <a:defRPr>
          <a:latin typeface="+mn-lt"/>
          <a:ea typeface="+mn-ea"/>
          <a:cs typeface="+mn-cs"/>
        </a:defRPr>
      </a:lvl2pPr>
      <a:lvl3pPr marL="1947489">
        <a:defRPr>
          <a:latin typeface="+mn-lt"/>
          <a:ea typeface="+mn-ea"/>
          <a:cs typeface="+mn-cs"/>
        </a:defRPr>
      </a:lvl3pPr>
      <a:lvl4pPr marL="2921234">
        <a:defRPr>
          <a:latin typeface="+mn-lt"/>
          <a:ea typeface="+mn-ea"/>
          <a:cs typeface="+mn-cs"/>
        </a:defRPr>
      </a:lvl4pPr>
      <a:lvl5pPr marL="3894978">
        <a:defRPr>
          <a:latin typeface="+mn-lt"/>
          <a:ea typeface="+mn-ea"/>
          <a:cs typeface="+mn-cs"/>
        </a:defRPr>
      </a:lvl5pPr>
      <a:lvl6pPr marL="4868723">
        <a:defRPr>
          <a:latin typeface="+mn-lt"/>
          <a:ea typeface="+mn-ea"/>
          <a:cs typeface="+mn-cs"/>
        </a:defRPr>
      </a:lvl6pPr>
      <a:lvl7pPr marL="5842467">
        <a:defRPr>
          <a:latin typeface="+mn-lt"/>
          <a:ea typeface="+mn-ea"/>
          <a:cs typeface="+mn-cs"/>
        </a:defRPr>
      </a:lvl7pPr>
      <a:lvl8pPr marL="6816212">
        <a:defRPr>
          <a:latin typeface="+mn-lt"/>
          <a:ea typeface="+mn-ea"/>
          <a:cs typeface="+mn-cs"/>
        </a:defRPr>
      </a:lvl8pPr>
      <a:lvl9pPr marL="778995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063" y="0"/>
            <a:ext cx="12157712" cy="220950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27169" y="510360"/>
            <a:ext cx="8072493" cy="954737"/>
          </a:xfrm>
          <a:prstGeom prst="rect">
            <a:avLst/>
          </a:prstGeom>
        </p:spPr>
        <p:txBody>
          <a:bodyPr vert="horz" wrap="square" lIns="0" tIns="31104" rIns="0" bIns="0" rtlCol="0">
            <a:spAutoFit/>
          </a:bodyPr>
          <a:lstStyle/>
          <a:p>
            <a:pPr marL="27048">
              <a:spcBef>
                <a:spcPts val="243"/>
              </a:spcBef>
            </a:pPr>
            <a:r>
              <a:rPr sz="6000" spc="-11" dirty="0"/>
              <a:t>Информатика </a:t>
            </a:r>
            <a:r>
              <a:rPr sz="6000" spc="21" dirty="0"/>
              <a:t>и</a:t>
            </a:r>
            <a:r>
              <a:rPr sz="6000" spc="-85" dirty="0"/>
              <a:t> </a:t>
            </a:r>
            <a:r>
              <a:rPr sz="6000" spc="21" dirty="0"/>
              <a:t>ИТ</a:t>
            </a:r>
            <a:endParaRPr sz="6000"/>
          </a:p>
        </p:txBody>
      </p:sp>
      <p:sp>
        <p:nvSpPr>
          <p:cNvPr id="4" name="object 4"/>
          <p:cNvSpPr txBox="1"/>
          <p:nvPr/>
        </p:nvSpPr>
        <p:spPr>
          <a:xfrm>
            <a:off x="1727169" y="3082128"/>
            <a:ext cx="6072230" cy="2801297"/>
          </a:xfrm>
          <a:prstGeom prst="rect">
            <a:avLst/>
          </a:prstGeom>
        </p:spPr>
        <p:txBody>
          <a:bodyPr vert="horz" wrap="square" lIns="0" tIns="91965" rIns="0" bIns="0" rtlCol="0">
            <a:spAutoFit/>
          </a:bodyPr>
          <a:lstStyle/>
          <a:p>
            <a:pPr marL="27048" marR="10819"/>
            <a:r>
              <a:rPr lang="ru-RU" sz="4400" b="1" dirty="0" smtClean="0">
                <a:solidFill>
                  <a:srgbClr val="2365C7"/>
                </a:solidFill>
                <a:latin typeface="Arial"/>
                <a:cs typeface="Arial"/>
              </a:rPr>
              <a:t>ИНФОРМАЦИОННЫЕ ТЕХНОЛОГИИ. КОМПЬЮТЕРНЫЕ СЕТИ.</a:t>
            </a:r>
          </a:p>
        </p:txBody>
      </p:sp>
      <p:sp>
        <p:nvSpPr>
          <p:cNvPr id="5" name="object 5"/>
          <p:cNvSpPr/>
          <p:nvPr/>
        </p:nvSpPr>
        <p:spPr>
          <a:xfrm>
            <a:off x="798475" y="3296442"/>
            <a:ext cx="726434" cy="2357454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9892263" y="460623"/>
            <a:ext cx="1338943" cy="1372699"/>
            <a:chOff x="4686759" y="212867"/>
            <a:chExt cx="634365" cy="634365"/>
          </a:xfrm>
        </p:grpSpPr>
        <p:sp>
          <p:nvSpPr>
            <p:cNvPr id="9" name="object 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427408" y="542760"/>
            <a:ext cx="365897" cy="772805"/>
          </a:xfrm>
          <a:prstGeom prst="rect">
            <a:avLst/>
          </a:prstGeom>
        </p:spPr>
        <p:txBody>
          <a:bodyPr vert="horz" wrap="square" lIns="0" tIns="33811" rIns="0" bIns="0" rtlCol="0">
            <a:spAutoFit/>
          </a:bodyPr>
          <a:lstStyle/>
          <a:p>
            <a:pPr>
              <a:spcBef>
                <a:spcPts val="266"/>
              </a:spcBef>
            </a:pPr>
            <a:r>
              <a:rPr lang="ru-RU" sz="4800" b="1" dirty="0" smtClean="0">
                <a:solidFill>
                  <a:schemeClr val="bg1"/>
                </a:solidFill>
                <a:latin typeface="Arial"/>
                <a:cs typeface="Arial"/>
              </a:rPr>
              <a:t>7</a:t>
            </a:r>
            <a:endParaRPr sz="4800" b="1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13977" y="1296177"/>
            <a:ext cx="1143008" cy="456834"/>
          </a:xfrm>
          <a:prstGeom prst="rect">
            <a:avLst/>
          </a:prstGeom>
        </p:spPr>
        <p:txBody>
          <a:bodyPr vert="horz" wrap="square" lIns="0" tIns="25696" rIns="0" bIns="0" rtlCol="0">
            <a:spAutoFit/>
          </a:bodyPr>
          <a:lstStyle/>
          <a:p>
            <a:pPr algn="ctr">
              <a:spcBef>
                <a:spcPts val="202"/>
              </a:spcBef>
            </a:pPr>
            <a:r>
              <a:rPr sz="2800" b="1" spc="11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2800" b="1" spc="-11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2800" b="1">
              <a:latin typeface="Arial"/>
              <a:cs typeface="Arial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9847" y="581798"/>
            <a:ext cx="1294543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1" descr="C:\Documents and Settings\User\Рабочий стол\ИТ технологии\ИТ технологии\ИТ технологии\hq-wallpapers_ru_computer_35622_1024x76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28008" y="3010690"/>
            <a:ext cx="3757605" cy="28182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КОМПЬЮТЕРНЫЕ СЕТИ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285" y="1439054"/>
            <a:ext cx="11215766" cy="45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Исследования в области развития взаимообмена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информацией между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компьютерами на этом не прекратились. Интенсивное развитие информационных технологий привело к созданию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региональных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глобальных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(международных)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сетей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позволяющих соединить компьютеры, не только находящиеся в одном помещении или в одном здании, но и компьютеры, находящиеся на большом расстоянии друг от друга, и даже в разных странах.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КОМПЬЮТЕРНЫЕ СЕТИ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285" y="1153302"/>
            <a:ext cx="11215766" cy="2265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>
              <a:spcBef>
                <a:spcPct val="50000"/>
              </a:spcBef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Региональные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сети объединяют всех пользователей на территории одного региона. Расстояние между компьютерами в такой сети может быть несколько сотен километров. Глобальные сети обеспечивают обмен информацией между пользователями различных стран.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Снимок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797" y="3296442"/>
            <a:ext cx="7148505" cy="347071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МОДЕМ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285" y="1296178"/>
            <a:ext cx="11215766" cy="3434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В региональных и глобальных сетях использование специальных кабелей для соединения компьютеров стоило бы очень дорого. Поэтому они соединяются через телефонные линии с помощью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модема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На компьютере информация хранится в виде цифровых сигналов, а через телефонные линии проходит аналоговый сигнал. Выходящие из компьютера цифровые сигналы с помощью модема преобразуются в аналоговые и передаются по телефонным линиям. А модем, подключенный к компьютеру на другом конце сети, преобразует аналоговый сигнал в цифровой и передает компьютеру.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213303.jpg"/>
          <p:cNvPicPr>
            <a:picLocks noChangeAspect="1"/>
          </p:cNvPicPr>
          <p:nvPr/>
        </p:nvPicPr>
        <p:blipFill>
          <a:blip r:embed="rId2" cstate="print"/>
          <a:srcRect l="7812" t="12500" r="8593" b="5208"/>
          <a:stretch>
            <a:fillRect/>
          </a:stretch>
        </p:blipFill>
        <p:spPr>
          <a:xfrm>
            <a:off x="2512987" y="4368012"/>
            <a:ext cx="3143272" cy="232073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МОДЕМ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285" y="1296178"/>
            <a:ext cx="11215766" cy="177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ctr">
              <a:spcBef>
                <a:spcPct val="50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Устройство, преобразующее цифровой сигнал в аналоговый, называется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модулятором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, а аналоговый в цифровой 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демодулятором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27037" y="3367880"/>
            <a:ext cx="107157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Устройство, выполняющее обе эти функции, называется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модем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Его название состоит из двух частей:</a:t>
            </a:r>
          </a:p>
          <a:p>
            <a:pPr algn="ctr"/>
            <a:r>
              <a:rPr lang="ru-RU" b="1" dirty="0" err="1" smtClean="0">
                <a:latin typeface="Arial" pitchFamily="34" charset="0"/>
                <a:cs typeface="Arial" pitchFamily="34" charset="0"/>
              </a:rPr>
              <a:t>МО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дулятор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ru-RU" b="1" dirty="0" err="1" smtClean="0">
                <a:latin typeface="Arial" pitchFamily="34" charset="0"/>
                <a:cs typeface="Arial" pitchFamily="34" charset="0"/>
              </a:rPr>
              <a:t>ДЕМ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одулятор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=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МОДЕМ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МОДЕМ</a:t>
            </a:r>
            <a:endParaRPr kumimoji="0" lang="ru-RU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161" y="1296178"/>
            <a:ext cx="1101161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55599" y="4510888"/>
            <a:ext cx="1093001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Процесс передачи данных из одного компьютера в другой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МОДЕМ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439054"/>
            <a:ext cx="109300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Модемы бывают двух видов: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внутренние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и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внешние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Внутренние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модемы выполняются в виде платы и размещаются внутри систем-- это отдельное устройство, и системного блока. </a:t>
            </a:r>
          </a:p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А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внешний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 модем размещается рядом с компьютером.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$_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7037" y="4010822"/>
            <a:ext cx="4159062" cy="2428892"/>
          </a:xfrm>
          <a:prstGeom prst="rect">
            <a:avLst/>
          </a:prstGeom>
        </p:spPr>
      </p:pic>
      <p:pic>
        <p:nvPicPr>
          <p:cNvPr id="5" name="Рисунок 4" descr="7b8482a9056e41424fa5d065651f0c934f89732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6193" y="4082260"/>
            <a:ext cx="4298938" cy="2291334"/>
          </a:xfrm>
          <a:prstGeom prst="rect">
            <a:avLst/>
          </a:prstGeom>
        </p:spPr>
      </p:pic>
      <p:pic>
        <p:nvPicPr>
          <p:cNvPr id="7" name="Рисунок 6" descr="2418.970.jpg"/>
          <p:cNvPicPr>
            <a:picLocks noChangeAspect="1"/>
          </p:cNvPicPr>
          <p:nvPr/>
        </p:nvPicPr>
        <p:blipFill>
          <a:blip r:embed="rId4"/>
          <a:srcRect l="16406" t="7442" r="14843" b="4016"/>
          <a:stretch>
            <a:fillRect/>
          </a:stretch>
        </p:blipFill>
        <p:spPr>
          <a:xfrm>
            <a:off x="1441417" y="3796508"/>
            <a:ext cx="2911309" cy="2812059"/>
          </a:xfrm>
          <a:prstGeom prst="rect">
            <a:avLst/>
          </a:prstGeom>
        </p:spPr>
      </p:pic>
      <p:pic>
        <p:nvPicPr>
          <p:cNvPr id="8" name="Рисунок 7" descr="a045ef4e8753b3763021b6dbecbe670d.jpg"/>
          <p:cNvPicPr>
            <a:picLocks noChangeAspect="1"/>
          </p:cNvPicPr>
          <p:nvPr/>
        </p:nvPicPr>
        <p:blipFill>
          <a:blip r:embed="rId5"/>
          <a:srcRect t="17143" b="14285"/>
          <a:stretch>
            <a:fillRect/>
          </a:stretch>
        </p:blipFill>
        <p:spPr>
          <a:xfrm>
            <a:off x="5299069" y="3725070"/>
            <a:ext cx="4000528" cy="2743238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МОДЕМ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1285" y="1439054"/>
            <a:ext cx="109300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112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Современные модемы, кроме соединения в сети, могут выполнять дополнительные функции, такие как получение и отправка факса.</a:t>
            </a:r>
          </a:p>
          <a:p>
            <a:pPr indent="711200" algn="just"/>
            <a:r>
              <a:rPr lang="ru-RU" sz="3200" dirty="0" smtClean="0">
                <a:latin typeface="Arial" pitchFamily="34" charset="0"/>
                <a:cs typeface="Arial" pitchFamily="34" charset="0"/>
              </a:rPr>
              <a:t> А некоторые даже выполняют функции телефона-автоответчика, т.е. передают звуковые сигналы, а также принимают их и записывают в память в виде файла. В настоящее время подключение компьютеров к региональными глобальным сетям осуществляется не только через телефонные линии, но и через радио и спутники.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47" y="291761"/>
            <a:ext cx="11501518" cy="664733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СИСТЕМЫ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037" y="1446344"/>
            <a:ext cx="10715700" cy="48504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indent="6238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Так как информация наряду с энергией и материей играет важную роль в жизни человека, то нужно использовать ее грамотно. Без необходимой информации трудно достичь нужного результата. Кроме этого очень важно иметь нужную информацию вовремя. </a:t>
            </a:r>
          </a:p>
          <a:p>
            <a:pPr indent="6238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 современном производстве требуется очень быстро получать и отправлять информацию различного вида из разных уголков мира. На сегодняшний день, как средство приёма и передачи информации, широко используется телефон. Но в современном делопроизводстве этого недостаточно.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2443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47" y="291761"/>
            <a:ext cx="11501518" cy="664733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СИСТЕМЫ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7037" y="1446344"/>
            <a:ext cx="10715700" cy="4850494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indent="623888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В настоящее время трудно представить делопроизводство без компьютерных сетей. Компьютерная технология используется сейчас везде, от выдачи авиабилетов до освоения космоса. В настоящее время имеются сотни региональных и глобальных информационных систем, как 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Internet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IASNET и они успешно служат человеку.</a:t>
            </a:r>
          </a:p>
          <a:p>
            <a:pPr indent="623888" algn="just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indent="623888" algn="just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Информационные системы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- это системы, рассчитанные на выполнение таких задач, как прием, передача и хранение большого объема информации, а также быстрый поиск нужной информации.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2443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69847" y="291761"/>
            <a:ext cx="11501518" cy="664733"/>
          </a:xfrm>
          <a:prstGeom prst="rect">
            <a:avLst/>
          </a:prstGeom>
          <a:noFill/>
        </p:spPr>
        <p:txBody>
          <a:bodyPr wrap="square" lIns="109664" tIns="54832" rIns="109664" bIns="54832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ИНФОРМАЦИОННЫЕ СИСТЕМЫ</a:t>
            </a:r>
            <a:endParaRPr lang="ru-RU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298409" y="1296179"/>
            <a:ext cx="11430080" cy="572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08324432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27103" y="1867682"/>
            <a:ext cx="11144328" cy="3723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720725" algn="just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Проверка самостоятельной работы</a:t>
            </a: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Компьютерные сети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Модем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87313" indent="720725" algn="just">
              <a:lnSpc>
                <a:spcPct val="150000"/>
              </a:lnSpc>
              <a:spcAft>
                <a:spcPts val="600"/>
              </a:spcAft>
              <a:buBlip>
                <a:blip r:embed="rId2"/>
              </a:buBlip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Информационные системы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0" y="224608"/>
            <a:ext cx="11715832" cy="1266613"/>
          </a:xfrm>
          <a:prstGeom prst="rect">
            <a:avLst/>
          </a:prstGeom>
        </p:spPr>
        <p:txBody>
          <a:bodyPr vert="horz" wrap="square" lIns="0" tIns="35163" rIns="0" bIns="0" rtlCol="0">
            <a:spAutoFit/>
          </a:bodyPr>
          <a:lstStyle/>
          <a:p>
            <a:pPr marL="92075" indent="898525"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  УРОКА</a:t>
            </a:r>
          </a:p>
          <a:p>
            <a:pPr marL="92075" indent="898525" algn="ctr"/>
            <a:endParaRPr lang="ru-RU" sz="3600" b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2723" y="1510492"/>
            <a:ext cx="112157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Таким образом, создаваемые на сегодняшний день информационные технологии сильно отличаются от предыдущих поколений по техническому и по программному обеспечению, а также возможности обработки большого объема информации.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Text Box 12"/>
          <p:cNvSpPr txBox="1">
            <a:spLocks noChangeArrowheads="1"/>
          </p:cNvSpPr>
          <p:nvPr/>
        </p:nvSpPr>
        <p:spPr bwMode="auto">
          <a:xfrm>
            <a:off x="512723" y="1367616"/>
            <a:ext cx="11287204" cy="66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indent="719138" algn="just">
              <a:spcBef>
                <a:spcPct val="50000"/>
              </a:spcBef>
            </a:pP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12169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0" y="1295400"/>
            <a:ext cx="12169775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2723" y="1510492"/>
            <a:ext cx="112157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/>
            <a:r>
              <a:rPr lang="ru-RU" sz="4000" dirty="0" smtClean="0">
                <a:latin typeface="Arial" pitchFamily="34" charset="0"/>
                <a:cs typeface="Arial" pitchFamily="34" charset="0"/>
              </a:rPr>
              <a:t>В левом столбце выберите понятия, соответствующие словам из правого столбца:</a:t>
            </a:r>
            <a:endParaRPr lang="ru-RU" sz="4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584161" y="3582194"/>
            <a:ext cx="1116965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Прямая со стрелкой 9"/>
          <p:cNvCxnSpPr/>
          <p:nvPr/>
        </p:nvCxnSpPr>
        <p:spPr>
          <a:xfrm>
            <a:off x="3155929" y="3867946"/>
            <a:ext cx="2928958" cy="785818"/>
          </a:xfrm>
          <a:prstGeom prst="straightConnector1">
            <a:avLst/>
          </a:prstGeom>
          <a:ln w="889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3298805" y="4439450"/>
            <a:ext cx="2571768" cy="214314"/>
          </a:xfrm>
          <a:prstGeom prst="straightConnector1">
            <a:avLst/>
          </a:prstGeom>
          <a:ln w="889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441681" y="5796772"/>
            <a:ext cx="3286148" cy="142876"/>
          </a:xfrm>
          <a:prstGeom prst="straightConnector1">
            <a:avLst/>
          </a:prstGeom>
          <a:ln w="8890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12723" y="1653368"/>
            <a:ext cx="1100145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Если компьютеры не объединены в сеть, то как они могут обмениваться информацией?</a:t>
            </a: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Почему локальная сеть так называется?</a:t>
            </a: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Каковы задачи и функции локальной сети?</a:t>
            </a: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Чем отличаются локальная и глобальная сети?</a:t>
            </a: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Что такое модем и для чего он предназначен?</a:t>
            </a: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Для чего нужен сервер в сети?</a:t>
            </a: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Объясните разницу между сервером и клиентом.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4763" indent="-4763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ЗАКРЕПЛЕНИЕ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ЗАДАНИЕ ДЛЯ 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653368"/>
            <a:ext cx="110014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Прочитать учебник страницы 48-50</a:t>
            </a:r>
          </a:p>
          <a:p>
            <a:pPr indent="723900">
              <a:buFont typeface="+mj-lt"/>
              <a:buAutoNum type="arabicPeriod"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Вставьте нужные слова вместо многоточий: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lum bright="-30000" contrast="40000"/>
          </a:blip>
          <a:srcRect/>
          <a:stretch>
            <a:fillRect/>
          </a:stretch>
        </p:blipFill>
        <p:spPr bwMode="auto">
          <a:xfrm>
            <a:off x="512723" y="2939252"/>
            <a:ext cx="1134457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ПРОВЕРКА САМОСТОЯТЕЛЬНОЙ РАБОТЫ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 t="33812"/>
          <a:stretch>
            <a:fillRect/>
          </a:stretch>
        </p:blipFill>
        <p:spPr bwMode="auto">
          <a:xfrm>
            <a:off x="298409" y="3582194"/>
            <a:ext cx="1143008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512723" y="1510492"/>
            <a:ext cx="1100145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Информацию, данную в таблице, разделите на группы внешних и внутренних составляющих информационных технологий: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ПРОВЕРКА </a:t>
            </a:r>
            <a:r>
              <a:rPr kumimoji="0" lang="ru-RU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САМОСТОЯТЕЛЬНОЙ РАБОТЫ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2723" y="1510492"/>
            <a:ext cx="110014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/>
            <a:r>
              <a:rPr lang="ru-RU" sz="2800" dirty="0" smtClean="0">
                <a:latin typeface="Arial" pitchFamily="34" charset="0"/>
                <a:cs typeface="Arial" pitchFamily="34" charset="0"/>
              </a:rPr>
              <a:t>Информацию, данную в таблице, разделите на группы внешних и внутренних составляющих информационных технологий: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41285" y="2939252"/>
          <a:ext cx="11001452" cy="1308735"/>
        </p:xfrm>
        <a:graphic>
          <a:graphicData uri="http://schemas.openxmlformats.org/drawingml/2006/table">
            <a:tbl>
              <a:tblPr/>
              <a:tblGrid>
                <a:gridCol w="2108224"/>
                <a:gridCol w="2301699"/>
                <a:gridCol w="3976266"/>
                <a:gridCol w="2615263"/>
              </a:tblGrid>
              <a:tr h="15239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тетрадь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телефон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компьютер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резинка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текст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сигнал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намагничивать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карандаш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глобус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школа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чертёж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фильм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98409" y="4630913"/>
          <a:ext cx="11001452" cy="1308735"/>
        </p:xfrm>
        <a:graphic>
          <a:graphicData uri="http://schemas.openxmlformats.org/drawingml/2006/table">
            <a:tbl>
              <a:tblPr/>
              <a:tblGrid>
                <a:gridCol w="2750364"/>
                <a:gridCol w="3245428"/>
                <a:gridCol w="2832873"/>
                <a:gridCol w="2172787"/>
              </a:tblGrid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рисунок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учить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слышать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окно</a:t>
                      </a:r>
                      <a:endParaRPr lang="ru-RU" sz="28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527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чтение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программа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телевизор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песня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33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кинотеатр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заключение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деньги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стирать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84491" y="3439318"/>
            <a:ext cx="1285884" cy="30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70508" y="3390539"/>
            <a:ext cx="3071834" cy="40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12789" y="5082392"/>
            <a:ext cx="155734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41747" y="4725202"/>
            <a:ext cx="126292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13119" y="5082392"/>
            <a:ext cx="2500330" cy="39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41681" y="5582458"/>
            <a:ext cx="246064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27830" y="4653765"/>
            <a:ext cx="2000263" cy="37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642007" y="5082392"/>
            <a:ext cx="115778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442473" y="5564873"/>
            <a:ext cx="1571636" cy="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1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2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9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6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43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0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57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КОМПЬЮТЕРНЫЕ СЕТИ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11215766" cy="509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3600" dirty="0" smtClean="0">
                <a:latin typeface="Arial" pitchFamily="34" charset="0"/>
                <a:cs typeface="Arial" pitchFamily="34" charset="0"/>
              </a:rPr>
              <a:t>Роль компьютеров в жизни человека день ото дня увеличивается. Компьютеры прочно вошли в быт каждого человека, не говоря уже о том, что без них не обходится ни одна отрасль, связанная со сбором, обработкой и распространением информации. Тем не менее, даже самый современный компьютер не в состоянии вместить всей информации, необходимой для удовлетворения потребностей потребителя. 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КОМПЬЮТЕРНЫЕ СЕТИ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285" y="1153302"/>
            <a:ext cx="5857916" cy="5712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Поэтому необходимые для разных нужд сведения приходится хранить на специальных носителях (дискетах, CD-дисках и других внешних носителях информации). Но это требует много времени и дополнительных затрат. Подобные проблемы привели к необходимости соединения компьютеров для взаимного обмена информацией.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4d2b35e35550ae5422998baef7782c6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0639" y="1439054"/>
            <a:ext cx="5429288" cy="3840091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КОМПЬЮТЕРНЫЕ СЕТИ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12723" y="1367616"/>
            <a:ext cx="6215106" cy="4542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 algn="just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Сначала удалось соединить только два компьютера с помощью специального кабеля. Спустя некоторого времени появились технические средства и программное обеспечение, позволяющее соединить несколько компьютеров. 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Lokalnaya-set.jpg"/>
          <p:cNvPicPr>
            <a:picLocks noChangeAspect="1"/>
          </p:cNvPicPr>
          <p:nvPr/>
        </p:nvPicPr>
        <p:blipFill>
          <a:blip r:embed="rId2"/>
          <a:srcRect l="12500" t="8000" r="12500" b="3500"/>
          <a:stretch>
            <a:fillRect/>
          </a:stretch>
        </p:blipFill>
        <p:spPr>
          <a:xfrm>
            <a:off x="7013581" y="1605147"/>
            <a:ext cx="4714908" cy="347724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network.png"/>
          <p:cNvPicPr>
            <a:picLocks noChangeAspect="1"/>
          </p:cNvPicPr>
          <p:nvPr/>
        </p:nvPicPr>
        <p:blipFill>
          <a:blip r:embed="rId2"/>
          <a:srcRect r="6950" b="3897"/>
          <a:stretch>
            <a:fillRect/>
          </a:stretch>
        </p:blipFill>
        <p:spPr>
          <a:xfrm>
            <a:off x="8156589" y="1367616"/>
            <a:ext cx="3630564" cy="2252321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КОМПЬЮТЕРНЫЕ СЕТИ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369847" y="1296178"/>
            <a:ext cx="8072494" cy="552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Компьютерная сеть эффективна в эксплуатации, хотя и требует дополнительного технического оснащения (сетевая плата, специальный кабель и т.п.). Любой компьютер в сети имеет доступ к жёсткому диску, к принтеру и другим внешним устройствам другого компьютера. Такие сети организуются в одном помещении и внутри одного здания, и называются </a:t>
            </a:r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локальной сетью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226971" y="367484"/>
            <a:ext cx="11942804" cy="50006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lvl="0" algn="ctr" defTabSz="914400"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КОМПЬЮТЕРНЫЕ СЕТИ</a:t>
            </a:r>
            <a:endParaRPr kumimoji="0" lang="ru-RU" sz="40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84161" y="1367616"/>
            <a:ext cx="7000924" cy="4788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9664" tIns="54832" rIns="109664" bIns="54832">
            <a:spAutoFit/>
          </a:bodyPr>
          <a:lstStyle/>
          <a:p>
            <a:pPr marL="4763" indent="534988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В локальной сети один из компьютеров считается главным. Он называется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файловым сервером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или просто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сервером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4763" indent="534988">
              <a:spcBef>
                <a:spcPct val="5000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Остальные компьютеры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называются рабочими </a:t>
            </a:r>
            <a:r>
              <a:rPr lang="ru-RU" sz="3200" b="1" dirty="0" smtClean="0">
                <a:latin typeface="Arial" pitchFamily="34" charset="0"/>
                <a:cs typeface="Arial" pitchFamily="34" charset="0"/>
              </a:rPr>
              <a:t>станциями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они соединяются с сервером и между собой с помощью сетевой платы и специального кабеля.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datacenter-servers-1920x1200-0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85085" y="1367616"/>
            <a:ext cx="4259889" cy="2662431"/>
          </a:xfrm>
          <a:prstGeom prst="rect">
            <a:avLst/>
          </a:prstGeom>
        </p:spPr>
      </p:pic>
      <p:pic>
        <p:nvPicPr>
          <p:cNvPr id="8" name="Рисунок 7" descr="9fb2b9182cfd42f1982a71222d26a7d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85086" y="4153699"/>
            <a:ext cx="3143272" cy="2093332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c997eb15c8e9bbef6a87bddf8cd989bf060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10195</TotalTime>
  <Words>924</Words>
  <Application>Microsoft Office PowerPoint</Application>
  <PresentationFormat>Произвольный</PresentationFormat>
  <Paragraphs>90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Office Theme</vt:lpstr>
      <vt:lpstr>Информатика и ИТ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Информатика и ИТ</dc:title>
  <dc:creator>Lenovo</dc:creator>
  <cp:lastModifiedBy>Пользователь Windows</cp:lastModifiedBy>
  <cp:revision>960</cp:revision>
  <dcterms:created xsi:type="dcterms:W3CDTF">2020-04-13T08:05:16Z</dcterms:created>
  <dcterms:modified xsi:type="dcterms:W3CDTF">2020-11-29T17:03:47Z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