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624" r:id="rId3"/>
    <p:sldId id="674" r:id="rId4"/>
    <p:sldId id="701" r:id="rId5"/>
    <p:sldId id="625" r:id="rId6"/>
    <p:sldId id="703" r:id="rId7"/>
    <p:sldId id="702" r:id="rId8"/>
    <p:sldId id="705" r:id="rId9"/>
    <p:sldId id="706" r:id="rId10"/>
    <p:sldId id="707" r:id="rId11"/>
    <p:sldId id="708" r:id="rId12"/>
    <p:sldId id="709" r:id="rId13"/>
    <p:sldId id="710" r:id="rId14"/>
    <p:sldId id="712" r:id="rId15"/>
    <p:sldId id="711" r:id="rId16"/>
    <p:sldId id="714" r:id="rId17"/>
    <p:sldId id="694" r:id="rId18"/>
    <p:sldId id="715" r:id="rId19"/>
    <p:sldId id="716" r:id="rId20"/>
    <p:sldId id="700" r:id="rId21"/>
    <p:sldId id="718" r:id="rId22"/>
    <p:sldId id="717" r:id="rId23"/>
    <p:sldId id="719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803" autoAdjust="0"/>
  </p:normalViewPr>
  <p:slideViewPr>
    <p:cSldViewPr>
      <p:cViewPr>
        <p:scale>
          <a:sx n="66" d="100"/>
          <a:sy n="66" d="100"/>
        </p:scale>
        <p:origin x="-246" y="-4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727169" y="3082128"/>
            <a:ext cx="6072230" cy="280129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ИНФОРМАЦИОННЫЕ ТЕХНОЛОГИИ. КОМПЬЮТЕРНЫЕ СЕТИ.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439054"/>
            <a:ext cx="11215766" cy="454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Исследования в области развития взаимообмена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информацией между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компьютерами на этом не прекратились. Интенсивное развитие информационных технологий привело к созданию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региональных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глобальных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(международных)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сетей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позволяющих соединить компьютеры, не только находящиеся в одном помещении или в одном здании, но и компьютеры, находящиеся на большом расстоянии друг от друга, и даже в разных странах.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153302"/>
            <a:ext cx="11215766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Региональные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сети объединяют всех пользователей на территории одного региона. Расстояние между компьютерами в такой сети может быть несколько сотен километров. Глобальные сети обеспечивают обмен информацией между пользователями различных стран.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Сним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797" y="3296442"/>
            <a:ext cx="7148505" cy="347071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МОДЕМ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296178"/>
            <a:ext cx="11215766" cy="343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региональных и глобальных сетях использование специальных кабелей для соединения компьютеров стоило бы очень дорого. Поэтому они соединяются через телефонные линии с помощью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модема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На компьютере информация хранится в виде цифровых сигналов, а через телефонные линии проходит аналоговый сигнал. Выходящие из компьютера цифровые сигналы с помощью модема преобразуются в аналоговые и передаются по телефонным линиям. А модем, подключенный к компьютеру на другом конце сети, преобразует аналоговый сигнал в цифровой и передает компьютеру.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13303.jpg"/>
          <p:cNvPicPr>
            <a:picLocks noChangeAspect="1"/>
          </p:cNvPicPr>
          <p:nvPr/>
        </p:nvPicPr>
        <p:blipFill>
          <a:blip r:embed="rId2" cstate="print"/>
          <a:srcRect l="7812" t="12500" r="8593" b="5208"/>
          <a:stretch>
            <a:fillRect/>
          </a:stretch>
        </p:blipFill>
        <p:spPr>
          <a:xfrm>
            <a:off x="2512987" y="4368012"/>
            <a:ext cx="3143272" cy="232073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МОДЕМ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296178"/>
            <a:ext cx="11215766" cy="177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ctr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Устройство, преобразующее цифровой сигнал в аналоговый, называется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модулятором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а аналоговый в цифровой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демодулятором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7037" y="3367880"/>
            <a:ext cx="107157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Устройство, выполняющее обе эти функции, называется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модем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Его название состоит из двух частей:</a:t>
            </a:r>
          </a:p>
          <a:p>
            <a:pPr algn="ctr"/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МО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дулятор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ДЕМ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одулятор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МОДЕМ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МОДЕМ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296178"/>
            <a:ext cx="1101161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55599" y="4510888"/>
            <a:ext cx="1093001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Процесс передачи данных из одного компьютера в другой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МОДЕМ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439054"/>
            <a:ext cx="109300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Модемы бывают двух видов: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внутренние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внешние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Внутренние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модемы выполняются в виде платы и размещаются внутри систем-- это отдельное устройство, и системного блока.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внешний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модем размещается рядом с компьютером.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$_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037" y="4010822"/>
            <a:ext cx="4159062" cy="2428892"/>
          </a:xfrm>
          <a:prstGeom prst="rect">
            <a:avLst/>
          </a:prstGeom>
        </p:spPr>
      </p:pic>
      <p:pic>
        <p:nvPicPr>
          <p:cNvPr id="5" name="Рисунок 4" descr="7b8482a9056e41424fa5d065651f0c934f8973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193" y="4082260"/>
            <a:ext cx="4298938" cy="2291334"/>
          </a:xfrm>
          <a:prstGeom prst="rect">
            <a:avLst/>
          </a:prstGeom>
        </p:spPr>
      </p:pic>
      <p:pic>
        <p:nvPicPr>
          <p:cNvPr id="7" name="Рисунок 6" descr="2418.970.jpg"/>
          <p:cNvPicPr>
            <a:picLocks noChangeAspect="1"/>
          </p:cNvPicPr>
          <p:nvPr/>
        </p:nvPicPr>
        <p:blipFill>
          <a:blip r:embed="rId4"/>
          <a:srcRect l="16406" t="7442" r="14843" b="4016"/>
          <a:stretch>
            <a:fillRect/>
          </a:stretch>
        </p:blipFill>
        <p:spPr>
          <a:xfrm>
            <a:off x="1441417" y="3796508"/>
            <a:ext cx="2911309" cy="2812059"/>
          </a:xfrm>
          <a:prstGeom prst="rect">
            <a:avLst/>
          </a:prstGeom>
        </p:spPr>
      </p:pic>
      <p:pic>
        <p:nvPicPr>
          <p:cNvPr id="8" name="Рисунок 7" descr="a045ef4e8753b3763021b6dbecbe670d.jpg"/>
          <p:cNvPicPr>
            <a:picLocks noChangeAspect="1"/>
          </p:cNvPicPr>
          <p:nvPr/>
        </p:nvPicPr>
        <p:blipFill>
          <a:blip r:embed="rId5"/>
          <a:srcRect t="17143" b="14285"/>
          <a:stretch>
            <a:fillRect/>
          </a:stretch>
        </p:blipFill>
        <p:spPr>
          <a:xfrm>
            <a:off x="5299069" y="3725070"/>
            <a:ext cx="4000528" cy="274323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МОДЕМ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439054"/>
            <a:ext cx="109300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Современные модемы, кроме соединения в сети, могут выполнять дополнительные функции, такие как получение и отправка факса.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А некоторые даже выполняют функции телефона-автоответчика, т.е. передают звуковые сигналы, а также принимают их и записывают в память в виде файла. В настоящее время подключение компьютеров к региональными глобальным сетям осуществляется не только через телефонные линии, но и через радио и спутники.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291761"/>
            <a:ext cx="11501518" cy="66473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СИСТЕМЫ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7037" y="1446344"/>
            <a:ext cx="10715700" cy="48504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indent="6238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Так как информация наряду с энергией и материей играет важную роль в жизни человека, то нужно использовать ее грамотно. Без необходимой информации трудно достичь нужного результата. Кроме этого очень важно иметь нужную информацию вовремя. </a:t>
            </a:r>
          </a:p>
          <a:p>
            <a:pPr indent="6238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 современном производстве требуется очень быстро получать и отправлять информацию различного вида из разных уголков мира. На сегодняшний день, как средство приёма и передачи информации, широко используется телефон. Но в современном делопроизводстве этого недостаточно.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32443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291761"/>
            <a:ext cx="11501518" cy="66473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СИСТЕМЫ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7037" y="1446344"/>
            <a:ext cx="10715700" cy="4850494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indent="6238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 настоящее время трудно представить делопроизводство без компьютерных сетей. Компьютерная технология используется сейчас везде, от выдачи авиабилетов до освоения космоса. В настоящее время имеются сотни региональных и глобальных информационных систем, как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IASNET и они успешно служат человеку.</a:t>
            </a:r>
          </a:p>
          <a:p>
            <a:pPr indent="623888" algn="just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indent="623888"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Информационные системы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это системы, рассчитанные на выполнение таких задач, как прием, передача и хранение большого объема информации, а также быстрый поиск нужной информации.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32443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291761"/>
            <a:ext cx="11501518" cy="66473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ИНФОРМАЦИОННЫЕ СИСТЕМЫ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98409" y="1296179"/>
            <a:ext cx="11430080" cy="572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832443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27103" y="1867682"/>
            <a:ext cx="11144328" cy="3723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Компьютерные сети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Модем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Информационные системы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510492"/>
            <a:ext cx="112157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Таким образом, создаваемые на сегодняшний день информационные технологии сильно отличаются от предыдущих поколений по техническому и по программному обеспечению, а также возможности обработки большого объема информации.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510492"/>
            <a:ext cx="112157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В левом столбце выберите понятия, соответствующие словам из правого столбца: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584161" y="3582194"/>
            <a:ext cx="1116965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 стрелкой 9"/>
          <p:cNvCxnSpPr/>
          <p:nvPr/>
        </p:nvCxnSpPr>
        <p:spPr>
          <a:xfrm>
            <a:off x="3155929" y="3867946"/>
            <a:ext cx="2928958" cy="785818"/>
          </a:xfrm>
          <a:prstGeom prst="straightConnector1">
            <a:avLst/>
          </a:prstGeom>
          <a:ln w="889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98805" y="4439450"/>
            <a:ext cx="2571768" cy="214314"/>
          </a:xfrm>
          <a:prstGeom prst="straightConnector1">
            <a:avLst/>
          </a:prstGeom>
          <a:ln w="889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441681" y="5796772"/>
            <a:ext cx="3286148" cy="142876"/>
          </a:xfrm>
          <a:prstGeom prst="straightConnector1">
            <a:avLst/>
          </a:prstGeom>
          <a:ln w="88900" cmpd="sng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12723" y="1653368"/>
            <a:ext cx="110014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компьютеры не объединены в сеть, то как они могут обмениваться информацией?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Почему локальная сеть так называется?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Каковы задачи и функции локальной сети?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Чем отличаются локальная и глобальная сети?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такое модем и для чего он предназначен?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чего нужен сервер в сети?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Объясните разницу между сервером и клиентом.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653368"/>
            <a:ext cx="11001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Прочитать учебник страницы 48-50</a:t>
            </a: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512723" y="2939252"/>
            <a:ext cx="1134457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t="33812"/>
          <a:stretch>
            <a:fillRect/>
          </a:stretch>
        </p:blipFill>
        <p:spPr bwMode="auto">
          <a:xfrm>
            <a:off x="298409" y="3582194"/>
            <a:ext cx="1143008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12723" y="1510492"/>
            <a:ext cx="110014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Информацию, данную в таблице, разделите на группы внешних и внутренних составляющих информационных технологий: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510492"/>
            <a:ext cx="11001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Информацию, данную в таблице, разделите на группы внешних и внутренних составляющих информационных технологий: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41285" y="2939252"/>
          <a:ext cx="11001452" cy="1308735"/>
        </p:xfrm>
        <a:graphic>
          <a:graphicData uri="http://schemas.openxmlformats.org/drawingml/2006/table">
            <a:tbl>
              <a:tblPr/>
              <a:tblGrid>
                <a:gridCol w="2108224"/>
                <a:gridCol w="2301699"/>
                <a:gridCol w="3976266"/>
                <a:gridCol w="2615263"/>
              </a:tblGrid>
              <a:tr h="152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тетрадь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телефон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компьютер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резинка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текст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сигнал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намагничивать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карандаш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глобус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школа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чертёж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фильм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98409" y="4630913"/>
          <a:ext cx="11001452" cy="1308735"/>
        </p:xfrm>
        <a:graphic>
          <a:graphicData uri="http://schemas.openxmlformats.org/drawingml/2006/table">
            <a:tbl>
              <a:tblPr/>
              <a:tblGrid>
                <a:gridCol w="2750364"/>
                <a:gridCol w="3245428"/>
                <a:gridCol w="2832873"/>
                <a:gridCol w="2172787"/>
              </a:tblGrid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рисунок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учить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слышать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окно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чтение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программа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телевизор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песня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39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кинотеатр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заключение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деньги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стирать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4491" y="3439318"/>
            <a:ext cx="1285884" cy="30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0508" y="3390539"/>
            <a:ext cx="3071834" cy="40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2789" y="5082392"/>
            <a:ext cx="155734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1747" y="4725202"/>
            <a:ext cx="126292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13119" y="5082392"/>
            <a:ext cx="2500330" cy="39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41681" y="5582458"/>
            <a:ext cx="246064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27830" y="4653765"/>
            <a:ext cx="2000263" cy="37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42007" y="5082392"/>
            <a:ext cx="115778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442473" y="5564873"/>
            <a:ext cx="1571636" cy="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509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Роль компьютеров в жизни человека день ото дня увеличивается. Компьютеры прочно вошли в быт каждого человека, не говоря уже о том, что без них не обходится ни одна отрасль, связанная со сбором, обработкой и распространением информации. Тем не менее, даже самый современный компьютер не в состоянии вместить всей информации, необходимой для удовлетворения потребностей потребителя.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153302"/>
            <a:ext cx="5857916" cy="571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Поэтому необходимые для разных нужд сведения приходится хранить на специальных носителях (дискетах, CD-дисках и других внешних носителях информации). Но это требует много времени и дополнительных затрат. Подобные проблемы привели к необходимости соединения компьютеров для взаимного обмена информацией.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4d2b35e35550ae5422998baef7782c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639" y="1439054"/>
            <a:ext cx="5429288" cy="384009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367616"/>
            <a:ext cx="6215106" cy="4542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Сначала удалось соединить только два компьютера с помощью специального кабеля. Спустя некоторого времени появились технические средства и программное обеспечение, позволяющее соединить несколько компьютеров.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Lokalnaya-set.jpg"/>
          <p:cNvPicPr>
            <a:picLocks noChangeAspect="1"/>
          </p:cNvPicPr>
          <p:nvPr/>
        </p:nvPicPr>
        <p:blipFill>
          <a:blip r:embed="rId2"/>
          <a:srcRect l="12500" t="8000" r="12500" b="3500"/>
          <a:stretch>
            <a:fillRect/>
          </a:stretch>
        </p:blipFill>
        <p:spPr>
          <a:xfrm>
            <a:off x="7013581" y="1605147"/>
            <a:ext cx="4714908" cy="347724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etwork.png"/>
          <p:cNvPicPr>
            <a:picLocks noChangeAspect="1"/>
          </p:cNvPicPr>
          <p:nvPr/>
        </p:nvPicPr>
        <p:blipFill>
          <a:blip r:embed="rId2"/>
          <a:srcRect r="6950" b="3897"/>
          <a:stretch>
            <a:fillRect/>
          </a:stretch>
        </p:blipFill>
        <p:spPr>
          <a:xfrm>
            <a:off x="8156589" y="1367616"/>
            <a:ext cx="3630564" cy="2252321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69847" y="1296178"/>
            <a:ext cx="8072494" cy="552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Компьютерная сеть эффективна в эксплуатации, хотя и требует дополнительного технического оснащения (сетевая плата, специальный кабель и т.п.). Любой компьютер в сети имеет доступ к жёсткому диску, к принтеру и другим внешним устройствам другого компьютера. Такие сети организуются в одном помещении и внутри одного здания, и называются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локальной сетью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КОМПЬЮТЕРНЫЕ СЕТИ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7000924" cy="478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локальной сети один из компьютеров считается главным. Он называется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файловым сервером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или просто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сервером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4763" indent="534988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Остальные компьютеры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называются рабочими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станциями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они соединяются с сервером и между собой с помощью сетевой платы и специального кабеля.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datacenter-servers-1920x1200-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85085" y="1367616"/>
            <a:ext cx="4259889" cy="2662431"/>
          </a:xfrm>
          <a:prstGeom prst="rect">
            <a:avLst/>
          </a:prstGeom>
        </p:spPr>
      </p:pic>
      <p:pic>
        <p:nvPicPr>
          <p:cNvPr id="8" name="Рисунок 7" descr="9fb2b9182cfd42f1982a71222d26a7d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5086" y="4153699"/>
            <a:ext cx="3143272" cy="209333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c997eb15c8e9bbef6a87bddf8cd989bf060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10195</TotalTime>
  <Words>924</Words>
  <Application>Microsoft Office PowerPoint</Application>
  <PresentationFormat>Произвольный</PresentationFormat>
  <Paragraphs>90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960</cp:revision>
  <dcterms:created xsi:type="dcterms:W3CDTF">2020-04-13T08:05:16Z</dcterms:created>
  <dcterms:modified xsi:type="dcterms:W3CDTF">2020-11-29T17:03:47Z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