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625" r:id="rId3"/>
    <p:sldId id="675" r:id="rId4"/>
    <p:sldId id="654" r:id="rId5"/>
    <p:sldId id="676" r:id="rId6"/>
    <p:sldId id="678" r:id="rId7"/>
    <p:sldId id="679" r:id="rId8"/>
    <p:sldId id="677" r:id="rId9"/>
    <p:sldId id="680" r:id="rId10"/>
    <p:sldId id="681" r:id="rId11"/>
    <p:sldId id="682" r:id="rId12"/>
    <p:sldId id="683" r:id="rId13"/>
    <p:sldId id="684" r:id="rId14"/>
    <p:sldId id="685" r:id="rId15"/>
    <p:sldId id="686" r:id="rId16"/>
    <p:sldId id="687" r:id="rId17"/>
    <p:sldId id="674" r:id="rId18"/>
  </p:sldIdLst>
  <p:sldSz cx="12169775" cy="7021513"/>
  <p:notesSz cx="5765800" cy="3244850"/>
  <p:custDataLst>
    <p:tags r:id="rId20"/>
  </p:custDataLst>
  <p:defaultTextStyle>
    <a:defPPr>
      <a:defRPr lang="ru-RU"/>
    </a:defPPr>
    <a:lvl1pPr marL="0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3745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47489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21234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894978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68723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42467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16212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789956" algn="l" defTabSz="1947489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023DD"/>
    <a:srgbClr val="004A82"/>
    <a:srgbClr val="007A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803" autoAdjust="0"/>
  </p:normalViewPr>
  <p:slideViewPr>
    <p:cSldViewPr>
      <p:cViewPr varScale="1">
        <p:scale>
          <a:sx n="64" d="100"/>
          <a:sy n="64" d="100"/>
        </p:scale>
        <p:origin x="-882" y="-96"/>
      </p:cViewPr>
      <p:guideLst>
        <p:guide orient="horz" pos="6232"/>
        <p:guide pos="45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86543-421F-46F0-8DB9-08A2BA71687B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30EF6-6AD4-422F-AB26-32C1229698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06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2733" y="2176668"/>
            <a:ext cx="10344309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5466" y="3932047"/>
            <a:ext cx="851884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461665"/>
          </a:xfrm>
        </p:spPr>
        <p:txBody>
          <a:bodyPr lIns="0" tIns="0" rIns="0" bIns="0"/>
          <a:lstStyle>
            <a:lvl1pPr>
              <a:defRPr sz="30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8490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35" y="1614948"/>
            <a:ext cx="5293852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677108"/>
          </a:xfrm>
        </p:spPr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FF2D5-02A1-4336-B510-458D10A24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4A524-B903-474B-857E-E0ECC152E91E}" type="datetimeFigureOut">
              <a:rPr lang="ru-RU" smtClean="0"/>
              <a:pPr/>
              <a:t>27.11.2020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2E8B5-100B-443F-B151-3DDB8DC2DF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664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79" y="1160211"/>
            <a:ext cx="11927184" cy="5732633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41096" y="153990"/>
            <a:ext cx="11927184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4765" y="221635"/>
            <a:ext cx="1090024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81" y="2125031"/>
            <a:ext cx="10328814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7724" y="6530006"/>
            <a:ext cx="389432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8489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62238" y="6530006"/>
            <a:ext cx="2799048" cy="584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73745">
        <a:defRPr>
          <a:latin typeface="+mn-lt"/>
          <a:ea typeface="+mn-ea"/>
          <a:cs typeface="+mn-cs"/>
        </a:defRPr>
      </a:lvl2pPr>
      <a:lvl3pPr marL="1947489">
        <a:defRPr>
          <a:latin typeface="+mn-lt"/>
          <a:ea typeface="+mn-ea"/>
          <a:cs typeface="+mn-cs"/>
        </a:defRPr>
      </a:lvl3pPr>
      <a:lvl4pPr marL="2921234">
        <a:defRPr>
          <a:latin typeface="+mn-lt"/>
          <a:ea typeface="+mn-ea"/>
          <a:cs typeface="+mn-cs"/>
        </a:defRPr>
      </a:lvl4pPr>
      <a:lvl5pPr marL="3894978">
        <a:defRPr>
          <a:latin typeface="+mn-lt"/>
          <a:ea typeface="+mn-ea"/>
          <a:cs typeface="+mn-cs"/>
        </a:defRPr>
      </a:lvl5pPr>
      <a:lvl6pPr marL="4868723">
        <a:defRPr>
          <a:latin typeface="+mn-lt"/>
          <a:ea typeface="+mn-ea"/>
          <a:cs typeface="+mn-cs"/>
        </a:defRPr>
      </a:lvl6pPr>
      <a:lvl7pPr marL="5842467">
        <a:defRPr>
          <a:latin typeface="+mn-lt"/>
          <a:ea typeface="+mn-ea"/>
          <a:cs typeface="+mn-cs"/>
        </a:defRPr>
      </a:lvl7pPr>
      <a:lvl8pPr marL="6816212">
        <a:defRPr>
          <a:latin typeface="+mn-lt"/>
          <a:ea typeface="+mn-ea"/>
          <a:cs typeface="+mn-cs"/>
        </a:defRPr>
      </a:lvl8pPr>
      <a:lvl9pPr marL="778995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063" y="0"/>
            <a:ext cx="12157712" cy="220950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27169" y="510360"/>
            <a:ext cx="8072493" cy="954737"/>
          </a:xfrm>
          <a:prstGeom prst="rect">
            <a:avLst/>
          </a:prstGeom>
        </p:spPr>
        <p:txBody>
          <a:bodyPr vert="horz" wrap="square" lIns="0" tIns="31104" rIns="0" bIns="0" rtlCol="0">
            <a:spAutoFit/>
          </a:bodyPr>
          <a:lstStyle/>
          <a:p>
            <a:pPr marL="27048">
              <a:spcBef>
                <a:spcPts val="243"/>
              </a:spcBef>
            </a:pPr>
            <a:r>
              <a:rPr sz="6000" spc="-11" dirty="0"/>
              <a:t>Информатика </a:t>
            </a:r>
            <a:r>
              <a:rPr sz="6000" spc="21" dirty="0"/>
              <a:t>и</a:t>
            </a:r>
            <a:r>
              <a:rPr sz="6000" spc="-85" dirty="0"/>
              <a:t> </a:t>
            </a:r>
            <a:r>
              <a:rPr sz="6000" spc="21" dirty="0"/>
              <a:t>ИТ</a:t>
            </a:r>
            <a:endParaRPr sz="6000"/>
          </a:p>
        </p:txBody>
      </p:sp>
      <p:sp>
        <p:nvSpPr>
          <p:cNvPr id="4" name="object 4"/>
          <p:cNvSpPr txBox="1"/>
          <p:nvPr/>
        </p:nvSpPr>
        <p:spPr>
          <a:xfrm>
            <a:off x="2044069" y="3668446"/>
            <a:ext cx="5826768" cy="1447080"/>
          </a:xfrm>
          <a:prstGeom prst="rect">
            <a:avLst/>
          </a:prstGeom>
        </p:spPr>
        <p:txBody>
          <a:bodyPr vert="horz" wrap="square" lIns="0" tIns="91965" rIns="0" bIns="0" rtlCol="0">
            <a:spAutoFit/>
          </a:bodyPr>
          <a:lstStyle/>
          <a:p>
            <a:pPr marL="27048" marR="10819"/>
            <a:r>
              <a:rPr lang="ru-RU" sz="4400" b="1" dirty="0" smtClean="0">
                <a:solidFill>
                  <a:srgbClr val="2365C7"/>
                </a:solidFill>
                <a:latin typeface="Arial"/>
                <a:cs typeface="Arial"/>
              </a:rPr>
              <a:t>ПРАКТИЧЕСКАЯ РАБОТА</a:t>
            </a:r>
          </a:p>
        </p:txBody>
      </p:sp>
      <p:sp>
        <p:nvSpPr>
          <p:cNvPr id="5" name="object 5"/>
          <p:cNvSpPr/>
          <p:nvPr/>
        </p:nvSpPr>
        <p:spPr>
          <a:xfrm>
            <a:off x="798475" y="3296442"/>
            <a:ext cx="726434" cy="2357454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5537" y="2762260"/>
            <a:ext cx="3540447" cy="3350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9892263" y="460623"/>
            <a:ext cx="1338943" cy="1372699"/>
            <a:chOff x="4686759" y="212867"/>
            <a:chExt cx="634365" cy="634365"/>
          </a:xfrm>
        </p:grpSpPr>
        <p:sp>
          <p:nvSpPr>
            <p:cNvPr id="9" name="object 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0427408" y="542760"/>
            <a:ext cx="365897" cy="772805"/>
          </a:xfrm>
          <a:prstGeom prst="rect">
            <a:avLst/>
          </a:prstGeom>
        </p:spPr>
        <p:txBody>
          <a:bodyPr vert="horz" wrap="square" lIns="0" tIns="33811" rIns="0" bIns="0" rtlCol="0">
            <a:spAutoFit/>
          </a:bodyPr>
          <a:lstStyle/>
          <a:p>
            <a:pPr>
              <a:spcBef>
                <a:spcPts val="266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Arial"/>
                <a:cs typeface="Arial"/>
              </a:rPr>
              <a:t>7</a:t>
            </a:r>
            <a:endParaRPr sz="4800" b="1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13977" y="1296177"/>
            <a:ext cx="1143008" cy="456834"/>
          </a:xfrm>
          <a:prstGeom prst="rect">
            <a:avLst/>
          </a:prstGeom>
        </p:spPr>
        <p:txBody>
          <a:bodyPr vert="horz" wrap="square" lIns="0" tIns="25696" rIns="0" bIns="0" rtlCol="0">
            <a:spAutoFit/>
          </a:bodyPr>
          <a:lstStyle/>
          <a:p>
            <a:pPr algn="ctr">
              <a:spcBef>
                <a:spcPts val="202"/>
              </a:spcBef>
            </a:pPr>
            <a:r>
              <a:rPr sz="2800" b="1" spc="11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2800" b="1" spc="-11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2800" b="1">
              <a:latin typeface="Arial"/>
              <a:cs typeface="Arial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847" y="581798"/>
            <a:ext cx="129454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296046"/>
            <a:ext cx="11572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ТЕКСТОВОЙ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367616"/>
            <a:ext cx="114300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/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Задача 3. В кодировке КОИ-8 каждый символ кодируется 8 битами. Определите информационный объём сообщения в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этой кодировке.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indent="809625"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809625"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Длина данного текста 32 символа. 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5599" y="4368012"/>
            <a:ext cx="110014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/>
            <a:r>
              <a:rPr lang="en-US" sz="3600" dirty="0" smtClean="0">
                <a:latin typeface="Arial" pitchFamily="34" charset="0"/>
                <a:cs typeface="Arial" pitchFamily="34" charset="0"/>
              </a:rPr>
              <a:t>V = 32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∙ 8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256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2723" y="5153830"/>
            <a:ext cx="113586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А) 32 бита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320 битов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32 байта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 256 байтов.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1285" y="5939648"/>
            <a:ext cx="110014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/>
            <a:r>
              <a:rPr lang="ru-RU" sz="3600" dirty="0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296046"/>
            <a:ext cx="118713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ТЕКСТОВОЙ </a:t>
            </a: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296178"/>
            <a:ext cx="114300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Задача 4. Сообщение, информационный объём которого равен 10 Кбайт, занимает 8 страниц по 32 строки, в каждой из которых записано 40 символов. Сколько символов в алфавите, на котором записано это сообщение?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2723" y="5082392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I =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10240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/ 10240 =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 байт = 8 бит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27829" y="5939648"/>
            <a:ext cx="52149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256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символов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2723" y="3867946"/>
            <a:ext cx="55007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V =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10 ∙ 1024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= 10240 байт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1285" y="4439450"/>
            <a:ext cx="110014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0488"/>
            <a:r>
              <a:rPr lang="ru-RU" sz="3200" dirty="0" smtClean="0">
                <a:latin typeface="Arial" pitchFamily="34" charset="0"/>
                <a:cs typeface="Arial" pitchFamily="34" charset="0"/>
              </a:rPr>
              <a:t>Кол –во символов 8 ∙ 32 ∙ 40  = 10240 символов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2723" y="5796772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3200" baseline="300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= 2</a:t>
            </a:r>
            <a:r>
              <a:rPr lang="ru-RU" sz="3200" baseline="30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 256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символов.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296046"/>
            <a:ext cx="1157295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ГРАФИЧЕСКОЙ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296178"/>
            <a:ext cx="11430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Задача 5. Рисунок из 256 цветов имеет информационный объём 2400 байтов. Из скольких точек он состоит?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512723" y="3010690"/>
            <a:ext cx="10517162" cy="3385478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→ 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Y= M/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indent="-616860" defTabSz="914400">
              <a:lnSpc>
                <a:spcPct val="80000"/>
              </a:lnSpc>
              <a:buFontTx/>
              <a:buAutoNum type="arabicParenR"/>
              <a:defRPr/>
            </a:pP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256 = 2</a:t>
            </a:r>
            <a:r>
              <a:rPr lang="ru-RU" sz="2800" kern="0" baseline="30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(бит)</a:t>
            </a: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616860" indent="-616860" defTabSz="914400">
              <a:lnSpc>
                <a:spcPct val="80000"/>
              </a:lnSpc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2)   X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 = 2400/8 = 300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точек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Ответ: 300 точек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296046"/>
            <a:ext cx="1157295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ГРАФИЧЕСКОЙ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296178"/>
            <a:ext cx="114300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 algn="just"/>
            <a:r>
              <a:rPr lang="ru-RU" sz="3200" dirty="0" smtClean="0">
                <a:latin typeface="Arial" pitchFamily="34" charset="0"/>
                <a:cs typeface="Arial" pitchFamily="34" charset="0"/>
              </a:rPr>
              <a:t>Задача 6. Рисунок из 256 цветов имеет информационный объём 2400 байтов. Из скольких точек он состоит?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512723" y="3010690"/>
            <a:ext cx="10517162" cy="3385478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→ 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Y= M/</a:t>
            </a:r>
            <a:r>
              <a:rPr lang="en-US" sz="2800" kern="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indent="-616860" defTabSz="914400">
              <a:lnSpc>
                <a:spcPct val="80000"/>
              </a:lnSpc>
              <a:buFontTx/>
              <a:buAutoNum type="arabicParenR"/>
              <a:defRPr/>
            </a:pP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256 = 2</a:t>
            </a:r>
            <a:r>
              <a:rPr lang="ru-RU" sz="2800" kern="0" baseline="300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(бит)</a:t>
            </a: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616860" indent="-616860" defTabSz="914400">
              <a:lnSpc>
                <a:spcPct val="80000"/>
              </a:lnSpc>
              <a:defRPr/>
            </a:pP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2)   X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 = 2400/8 = 300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точек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ru-RU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ru-RU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Ответ: 300 точек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296046"/>
            <a:ext cx="1157295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ГРАФИЧЕСКОЙ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296178"/>
            <a:ext cx="114300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Задача 7. Сравните размеры памяти, необходимые для хранения изображений: первое изображение 4-цветное, его размер 64 × 128 пикселей; второе изображение 16-цветное, его размер 32 × 32 пикселей.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584161" y="3138155"/>
            <a:ext cx="10517162" cy="3557832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indent="-616860" defTabSz="914400">
              <a:buFontTx/>
              <a:buAutoNum type="arabicParenR"/>
              <a:defRPr/>
            </a:pP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4 = 2</a:t>
            </a:r>
            <a:r>
              <a:rPr lang="ru-RU" sz="2800" kern="0" baseline="300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(бит), 16 = 2</a:t>
            </a:r>
            <a:r>
              <a:rPr lang="ru-RU" sz="2800" kern="0" baseline="30000" dirty="0" smtClean="0">
                <a:latin typeface="Arial" pitchFamily="34" charset="0"/>
                <a:cs typeface="Arial" pitchFamily="34" charset="0"/>
              </a:rPr>
              <a:t>4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(бит) </a:t>
            </a:r>
            <a:endParaRPr lang="en-US" sz="2800" kern="0" dirty="0" smtClean="0">
              <a:latin typeface="Arial" pitchFamily="34" charset="0"/>
              <a:cs typeface="Arial" pitchFamily="34" charset="0"/>
            </a:endParaRPr>
          </a:p>
          <a:p>
            <a:pPr marL="616860" lvl="0" indent="-616860" defTabSz="914400">
              <a:buAutoNum type="arabicParenR" startAt="2"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М1 = 2 ·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64 · 128 = 16 384 бита</a:t>
            </a:r>
          </a:p>
          <a:p>
            <a:pPr marL="616860" lvl="0" indent="-616860" defTabSz="914400">
              <a:buAutoNum type="arabicParenR" startAt="3"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М2 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= 4 ·32 ·32 =  4 096 бит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lvl="0" indent="-616860" defTabSz="914400">
              <a:buAutoNum type="arabicParenR" startAt="3"/>
              <a:defRPr/>
            </a:pP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4) 16 384 / 4 096  = 4</a:t>
            </a:r>
          </a:p>
          <a:p>
            <a:pPr marL="616860" lvl="0" indent="-616860" algn="r" defTabSz="914400">
              <a:lnSpc>
                <a:spcPct val="80000"/>
              </a:lnSpc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</a:t>
            </a:r>
          </a:p>
          <a:p>
            <a:pPr marL="616860" lvl="0" indent="-616860" algn="ctr" defTabSz="914400">
              <a:lnSpc>
                <a:spcPct val="80000"/>
              </a:lnSpc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Ответ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для</a:t>
            </a:r>
            <a:r>
              <a:rPr kumimoji="0" lang="ru-RU" sz="28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первого изображения нужно в 4 раза больше памяти. Чем для второго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296046"/>
            <a:ext cx="1157295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ЗВУКОВОЙ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296178"/>
            <a:ext cx="11430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Задача 8. Какое количество информации необходимо для кодирования каждого из 65536 возможных уровней интенсивности звукового сигнала?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ru-RU" sz="2800" dirty="0" smtClean="0">
                <a:latin typeface="Arial" pitchFamily="34" charset="0"/>
                <a:cs typeface="Arial" pitchFamily="34" charset="0"/>
              </a:rPr>
              <a:t>А) 256 бит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В) 64 бит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С) 16 бит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D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8 бит</a:t>
            </a:r>
          </a:p>
          <a:p>
            <a:pPr indent="809625" algn="just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655599" y="4082260"/>
            <a:ext cx="10517162" cy="1834284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kern="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65 536</a:t>
            </a:r>
          </a:p>
          <a:p>
            <a:pPr lvl="0" defTabSz="914400">
              <a:lnSpc>
                <a:spcPct val="80000"/>
              </a:lnSpc>
              <a:defRPr/>
            </a:pP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                                   I  = 16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lvl="0" indent="-616860" algn="r" defTabSz="914400">
              <a:lnSpc>
                <a:spcPct val="80000"/>
              </a:lnSpc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</a:t>
            </a:r>
          </a:p>
          <a:p>
            <a:pPr marL="616860" lvl="0" indent="-616860" algn="ctr" defTabSz="914400">
              <a:lnSpc>
                <a:spcPct val="80000"/>
              </a:lnSpc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Ответ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</a:t>
            </a:r>
            <a:r>
              <a:rPr lang="en-US" sz="2800" kern="0" dirty="0" smtClean="0">
                <a:latin typeface="Arial" pitchFamily="34" charset="0"/>
                <a:cs typeface="Arial" pitchFamily="34" charset="0"/>
              </a:rPr>
              <a:t>C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296046"/>
            <a:ext cx="1157295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ЗВУКОВОЙ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ИНФОРМАЦИИ</a:t>
            </a: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2723" y="1296178"/>
            <a:ext cx="114300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Задача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9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Две минуты записи цифрового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аудиофайла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занимают на диске 5,05 Мб. Частота дискретизации — 22 050 Гц. Какова раз рядность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аудиоадаптера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584161" y="2653500"/>
            <a:ext cx="10637990" cy="3773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Формула для расчета размера в байтах :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→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I= V/(t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h)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= 2 · 60 = 120 сек.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V = 5,05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1024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1024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8 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5,05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1024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1024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(20 050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120)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бит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Ответ: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разрядность 18 бит 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ДЛЯ САМОСТОЯТЕЛЬНОЙ РАБОТЫ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4161" y="1296178"/>
            <a:ext cx="10648553" cy="2265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763" indent="534988" algn="just">
              <a:spcBef>
                <a:spcPct val="50000"/>
              </a:spcBef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 кодировке ASCII каждый символ кодируется 8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битами.Укажите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информационный объём сообщения</a:t>
            </a:r>
          </a:p>
          <a:p>
            <a:pPr marL="4763" indent="534988" algn="ctr">
              <a:spcBef>
                <a:spcPct val="50000"/>
              </a:spcBef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A FRIEND IN NEED IS A FRIEND INDEED!</a:t>
            </a:r>
          </a:p>
          <a:p>
            <a:pPr marL="4763" indent="-4763" algn="just">
              <a:spcBef>
                <a:spcPct val="500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1821" r="2695" b="3774"/>
          <a:stretch>
            <a:fillRect/>
          </a:stretch>
        </p:blipFill>
        <p:spPr>
          <a:xfrm>
            <a:off x="1155665" y="3010690"/>
            <a:ext cx="10572824" cy="3643338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САМОСТОЯТЕЛЬНОЙ РАБОТЫ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4161" y="1367616"/>
            <a:ext cx="11215766" cy="140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marL="4763" indent="534988" algn="just">
              <a:spcBef>
                <a:spcPct val="50000"/>
              </a:spcBef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Определить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объем памяти для цифрового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аудиофайла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время звучания которого составляет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2,5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минуты при частоте дискретизации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220,05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кГц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разрешении 32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бит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55599" y="2817350"/>
            <a:ext cx="10637990" cy="401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>
              <a:spcBef>
                <a:spcPts val="600"/>
              </a:spcBef>
            </a:pPr>
            <a:r>
              <a:rPr lang="ru-RU" sz="2800" i="1" dirty="0"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 Формула для расчета размера в байтах : 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/8, (для перевода в байты полученную величину надо разделить на 8 бит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spcBef>
                <a:spcPts val="600"/>
              </a:spcBef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= 2,5 · 60 = 150 сек.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220,05 кГц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220,05 ·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1000 Гц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220050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Гц.</a:t>
            </a:r>
          </a:p>
          <a:p>
            <a:pPr>
              <a:spcBef>
                <a:spcPts val="600"/>
              </a:spcBef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V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·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/8 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150 · 220050 · 32/8 = 13 230 000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байт=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=12 920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Кбт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= 12,6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Мбт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Ответ: размер файла 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13 230 000 байт.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26971" y="367484"/>
            <a:ext cx="11942804" cy="5000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lvl="0" algn="ctr" defTabSz="914400">
              <a:defRPr/>
            </a:pPr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ПРОВЕРКА 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САМОСТОЯТЕЛЬНОЙ РАБОТЫ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4161" y="1510492"/>
            <a:ext cx="10648553" cy="140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9664" tIns="54832" rIns="109664" bIns="54832">
            <a:spAutoFit/>
          </a:bodyPr>
          <a:lstStyle/>
          <a:p>
            <a:pPr marL="4763" indent="534988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2. Скольких различных цветов могут быть пиксели растрового изображения, имеющего размер 128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x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256 пикселей и занимающего на диске 32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Кбайта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800" dirty="0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69847" y="2867814"/>
            <a:ext cx="11072890" cy="3656321"/>
          </a:xfrm>
          <a:prstGeom prst="rect">
            <a:avLst/>
          </a:prstGeom>
        </p:spPr>
        <p:txBody>
          <a:bodyPr wrap="square" lIns="109664" tIns="54832" rIns="109664" bIns="54832">
            <a:spAutoFit/>
          </a:bodyPr>
          <a:lstStyle/>
          <a:p>
            <a:pPr lvl="0" defTabSz="914400">
              <a:lnSpc>
                <a:spcPct val="80000"/>
              </a:lnSpc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Решение: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→ </a:t>
            </a:r>
            <a:r>
              <a:rPr kumimoji="0" lang="en-US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=M/( X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·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Y) </a:t>
            </a: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 = 128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·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256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точек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              4) 2</a:t>
            </a:r>
            <a:r>
              <a:rPr kumimoji="0" lang="en-US" sz="32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256 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цвет</a:t>
            </a:r>
            <a:r>
              <a:rPr lang="ru-RU" sz="3200" kern="0" dirty="0" err="1" smtClean="0">
                <a:latin typeface="Arial" pitchFamily="34" charset="0"/>
                <a:cs typeface="Arial" pitchFamily="34" charset="0"/>
              </a:rPr>
              <a:t>ов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lvl="0" indent="-616860" defTabSz="914400">
              <a:lnSpc>
                <a:spcPct val="80000"/>
              </a:lnSpc>
              <a:buFontTx/>
              <a:buAutoNum type="arabicParenR"/>
              <a:defRPr/>
            </a:pP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32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kern="0" dirty="0" err="1" smtClean="0">
                <a:latin typeface="Arial" pitchFamily="34" charset="0"/>
                <a:cs typeface="Arial" pitchFamily="34" charset="0"/>
              </a:rPr>
              <a:t>Кбт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 = 32·1024·8 бит</a:t>
            </a:r>
            <a:endParaRPr lang="en-US" sz="3200" kern="0" dirty="0" smtClean="0"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16860" marR="0" lvl="0" indent="-61686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endParaRPr kumimoji="0" lang="ru-RU" sz="32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r" defTabSz="914400">
              <a:lnSpc>
                <a:spcPct val="80000"/>
              </a:lnSpc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Ответ: </a:t>
            </a:r>
            <a:r>
              <a:rPr lang="en-US" sz="3200" kern="0" dirty="0" smtClean="0">
                <a:latin typeface="Arial" pitchFamily="34" charset="0"/>
                <a:cs typeface="Arial" pitchFamily="34" charset="0"/>
              </a:rPr>
              <a:t>256 </a:t>
            </a:r>
            <a:r>
              <a:rPr lang="ru-RU" sz="3200" kern="0" dirty="0" smtClean="0">
                <a:latin typeface="Arial" pitchFamily="34" charset="0"/>
                <a:cs typeface="Arial" pitchFamily="34" charset="0"/>
              </a:rPr>
              <a:t>цветов 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       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/>
          <a:stretch>
            <a:fillRect/>
          </a:stretch>
        </p:blipFill>
        <p:spPr bwMode="auto">
          <a:xfrm>
            <a:off x="1012789" y="5225268"/>
            <a:ext cx="313692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>
          <a:xfrm>
            <a:off x="369847" y="367484"/>
            <a:ext cx="11572955" cy="646331"/>
          </a:xfrm>
        </p:spPr>
        <p:txBody>
          <a:bodyPr/>
          <a:lstStyle/>
          <a:p>
            <a:pPr algn="ctr" eaLnBrk="1" hangingPunct="1"/>
            <a:r>
              <a:rPr lang="ru-RU" sz="4200" b="1" dirty="0" smtClean="0"/>
              <a:t>ДИСКРЕТИЗАЦИЯ  ИНФОРМАЦИИ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512723" y="1367616"/>
            <a:ext cx="11287204" cy="537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indent="719138" algn="just">
              <a:spcBef>
                <a:spcPct val="50000"/>
              </a:spcBef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Информация, представленная в дискретной форме, значительно проще для передачи, хранения или автоматической обработки. Поэтому в компьютерной технике большое внимание уделяется методам преобразования информации из непрерывной формы в дискретную.</a:t>
            </a:r>
          </a:p>
          <a:p>
            <a:pPr indent="719138" algn="just">
              <a:spcBef>
                <a:spcPct val="50000"/>
              </a:spcBef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Дискретизация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информации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- процесс преобразования информации из непрерывной формы представления в дискретную.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4" grpId="0"/>
      <p:bldP spid="655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4" name="Rectangle 8"/>
          <p:cNvSpPr>
            <a:spLocks noGrp="1" noChangeArrowheads="1"/>
          </p:cNvSpPr>
          <p:nvPr>
            <p:ph type="title"/>
          </p:nvPr>
        </p:nvSpPr>
        <p:spPr>
          <a:xfrm>
            <a:off x="369847" y="296046"/>
            <a:ext cx="11572955" cy="646331"/>
          </a:xfrm>
        </p:spPr>
        <p:txBody>
          <a:bodyPr/>
          <a:lstStyle/>
          <a:p>
            <a:pPr algn="ctr" eaLnBrk="1" hangingPunct="1"/>
            <a:r>
              <a:rPr lang="ru-RU" sz="4200" b="1" dirty="0" smtClean="0"/>
              <a:t>ДИСКРЕТИЗАЦИЯ  ТЕКСТА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584161" y="1224740"/>
            <a:ext cx="11287204" cy="575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9664" tIns="54832" rIns="109664" bIns="54832">
            <a:spAutoFit/>
          </a:bodyPr>
          <a:lstStyle/>
          <a:p>
            <a:pPr indent="719138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 общем случае, чтобы представить информацию в дискретной форме, её следует выразить с помощью символов какого-нибудь естественного или формального языка. </a:t>
            </a:r>
          </a:p>
          <a:p>
            <a:pPr indent="719138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Таких языков тысячи. Каждый язык имеет свой алфавит.</a:t>
            </a:r>
          </a:p>
          <a:p>
            <a:pPr indent="719138" algn="just">
              <a:spcAft>
                <a:spcPts val="600"/>
              </a:spcAft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Алфавит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- конечный набор отличных друг от друга символов (знаков)используемых для представления информации.</a:t>
            </a:r>
          </a:p>
          <a:p>
            <a:pPr indent="719138" algn="just">
              <a:spcAft>
                <a:spcPts val="600"/>
              </a:spcAft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Мощность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алфавита - это количество входящих в него символов (знаков).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971" y="1081864"/>
            <a:ext cx="11500278" cy="1895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9664" tIns="54832" rIns="109664" bIns="54832" rtlCol="0">
            <a:spAutoFit/>
          </a:bodyPr>
          <a:lstStyle/>
          <a:p>
            <a:pPr marL="411240" indent="-411240" algn="ctr">
              <a:buFontTx/>
              <a:buChar char="-"/>
            </a:pPr>
            <a:r>
              <a:rPr lang="ru-RU" sz="2900" dirty="0" smtClean="0">
                <a:latin typeface="Arial" pitchFamily="34" charset="0"/>
                <a:cs typeface="Arial" pitchFamily="34" charset="0"/>
              </a:rPr>
              <a:t>процесс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её преобразования из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формы,</a:t>
            </a:r>
          </a:p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удобной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для непосредственного использования, </a:t>
            </a:r>
            <a:endParaRPr lang="ru-RU" sz="29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900" dirty="0">
                <a:latin typeface="Arial" pitchFamily="34" charset="0"/>
                <a:cs typeface="Arial" pitchFamily="34" charset="0"/>
              </a:rPr>
              <a:t>форму, удобную для передачи, хранения, автоматической переработки и сохранения от несанкционированного доступа.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913" y="3225004"/>
            <a:ext cx="2395891" cy="234211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109664" tIns="54832" rIns="109664" bIns="54832" rtlCol="0">
            <a:spAutoFit/>
          </a:bodyPr>
          <a:lstStyle/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Прописные и строчные буквы русского алфавита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0177" y="3240343"/>
            <a:ext cx="2395891" cy="2342115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109664" tIns="54832" rIns="109664" bIns="54832" rtlCol="0">
            <a:spAutoFit/>
          </a:bodyPr>
          <a:lstStyle/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Прописные и строчные буквы латинского алфавита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5709" y="3487464"/>
            <a:ext cx="1485288" cy="557011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109664" tIns="54832" rIns="109664" bIns="54832" rtlCol="0">
            <a:spAutoFit/>
          </a:bodyPr>
          <a:lstStyle/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Цифры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0751" y="3296442"/>
            <a:ext cx="4600111" cy="1895839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txBody>
          <a:bodyPr wrap="square" lIns="109664" tIns="54832" rIns="109664" bIns="54832" rtlCol="0">
            <a:spAutoFit/>
          </a:bodyPr>
          <a:lstStyle/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Специальные знаки</a:t>
            </a:r>
          </a:p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(знаки арифметических</a:t>
            </a:r>
          </a:p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действий,</a:t>
            </a:r>
          </a:p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знаки препинания и др.)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авая фигурная скобка 6"/>
          <p:cNvSpPr/>
          <p:nvPr/>
        </p:nvSpPr>
        <p:spPr>
          <a:xfrm rot="5400000">
            <a:off x="5831935" y="191808"/>
            <a:ext cx="589799" cy="11656851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09664" tIns="54832" rIns="109664" bIns="54832"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298673" y="6225400"/>
            <a:ext cx="8358246" cy="603177"/>
          </a:xfrm>
          <a:prstGeom prst="rect">
            <a:avLst/>
          </a:prstGeom>
          <a:noFill/>
          <a:ln w="38100">
            <a:noFill/>
          </a:ln>
        </p:spPr>
        <p:txBody>
          <a:bodyPr wrap="square" lIns="109664" tIns="54832" rIns="109664" bIns="54832" rtlCol="0">
            <a:spAutoFit/>
          </a:bodyPr>
          <a:lstStyle/>
          <a:p>
            <a:pPr algn="ctr"/>
            <a:r>
              <a:rPr lang="ru-RU" sz="2900" b="1" dirty="0" smtClean="0">
                <a:latin typeface="Arial" pitchFamily="34" charset="0"/>
                <a:cs typeface="Arial" pitchFamily="34" charset="0"/>
              </a:rPr>
              <a:t>достаточно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256 </a:t>
            </a:r>
            <a:r>
              <a:rPr lang="ru-RU" sz="2900" b="1" dirty="0" smtClean="0">
                <a:latin typeface="Arial" pitchFamily="34" charset="0"/>
                <a:cs typeface="Arial" pitchFamily="34" charset="0"/>
              </a:rPr>
              <a:t>различных символов</a:t>
            </a:r>
            <a:endParaRPr lang="ru-RU" sz="2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>
          <a:xfrm>
            <a:off x="369847" y="224608"/>
            <a:ext cx="11572955" cy="64633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КОДИРОВАНИЕ ТЕКСТОВОЙ ИНФОРМАЦИИ</a:t>
            </a:r>
          </a:p>
        </p:txBody>
      </p:sp>
    </p:spTree>
    <p:extLst>
      <p:ext uri="{BB962C8B-B14F-4D97-AF65-F5344CB8AC3E}">
        <p14:creationId xmlns="" xmlns:p14="http://schemas.microsoft.com/office/powerpoint/2010/main" val="3481578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98871" y="1439054"/>
            <a:ext cx="4120933" cy="3434722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square" lIns="109664" tIns="54832" rIns="109664" bIns="54832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N=2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3600" baseline="30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256 = 2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36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3600" baseline="30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baseline="30000" dirty="0">
                <a:latin typeface="Arial" pitchFamily="34" charset="0"/>
                <a:cs typeface="Arial" pitchFamily="34" charset="0"/>
              </a:rPr>
              <a:t>8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=2</a:t>
            </a:r>
            <a:r>
              <a:rPr lang="en-US" sz="3600" baseline="30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3600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3600" baseline="30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8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бит = 1 байт.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9913" y="5296706"/>
            <a:ext cx="10397013" cy="12956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lIns="109664" tIns="54832" rIns="109664" bIns="54832" rtlCol="0">
            <a:spAutoFit/>
          </a:bodyPr>
          <a:lstStyle/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Чтобы закодировать каждый из 256  символов,</a:t>
            </a:r>
          </a:p>
          <a:p>
            <a:pPr algn="ctr"/>
            <a:r>
              <a:rPr lang="ru-RU" sz="2900" dirty="0" smtClean="0">
                <a:latin typeface="Arial" pitchFamily="34" charset="0"/>
                <a:cs typeface="Arial" pitchFamily="34" charset="0"/>
              </a:rPr>
              <a:t>необходимо 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8 бит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 байт </a:t>
            </a:r>
            <a:r>
              <a:rPr lang="ru-RU" sz="2900" dirty="0" smtClean="0">
                <a:latin typeface="Arial" pitchFamily="34" charset="0"/>
                <a:cs typeface="Arial" pitchFamily="34" charset="0"/>
              </a:rPr>
              <a:t>информации.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8409" y="296046"/>
            <a:ext cx="11572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ИНФОРМАЦИОННЫЙ ОБЪЕМ СИМВОЛА</a:t>
            </a:r>
            <a:endPara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22172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296046"/>
            <a:ext cx="11572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ИНФОРМАЦИОННЫЙ ОБЪЕМ СИМВОЛА</a:t>
            </a:r>
            <a:endPara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2724" y="1464746"/>
            <a:ext cx="1128720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9138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Задача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1. Нужно разработать двоичный код и перевести в него всю важную информацию. Двоичный код какой разрядности потребуется, если алфавит содержит 16 символов? Выпишите все кодовые комбинации.</a:t>
            </a:r>
          </a:p>
          <a:p>
            <a:pPr indent="719138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Решение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Так как алфавит состоит из 16 символов, то и кодовых комбинаций  нужно 16. В этом случае длина (разрядность) двоичного кода определяется из соотношения: </a:t>
            </a:r>
          </a:p>
          <a:p>
            <a:pPr indent="719138"/>
            <a:r>
              <a:rPr lang="ru-RU" sz="2800" dirty="0" smtClean="0">
                <a:latin typeface="Arial" pitchFamily="34" charset="0"/>
                <a:cs typeface="Arial" pitchFamily="34" charset="0"/>
              </a:rPr>
              <a:t>16 = 2</a:t>
            </a:r>
            <a:r>
              <a:rPr lang="ru-RU" sz="2800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 Отсюда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= 4.Чтобы выписать все кодовые комбинации из четырёх 0 и 1:</a:t>
            </a:r>
          </a:p>
          <a:p>
            <a:pPr indent="719138"/>
            <a:r>
              <a:rPr lang="ru-RU" sz="2800" dirty="0" smtClean="0">
                <a:latin typeface="Arial" pitchFamily="34" charset="0"/>
                <a:cs typeface="Arial" pitchFamily="34" charset="0"/>
              </a:rPr>
              <a:t>0000, 0001, 0010, 0011, 0100, 0101,0110, 0111,</a:t>
            </a:r>
          </a:p>
          <a:p>
            <a:pPr indent="719138"/>
            <a:r>
              <a:rPr lang="ru-RU" sz="2800" dirty="0" smtClean="0">
                <a:latin typeface="Arial" pitchFamily="34" charset="0"/>
                <a:cs typeface="Arial" pitchFamily="34" charset="0"/>
              </a:rPr>
              <a:t>1000, 1001, 1010, 1011, 1100, 1101, 1110, 1111.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6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1295400"/>
            <a:ext cx="121697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409" y="296046"/>
            <a:ext cx="115729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КОДИРОВАНИЕ ТЕКСТОВОЙ ИНОФРМАЦИИ</a:t>
            </a:r>
            <a:endParaRPr lang="ru-RU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5599" y="1631060"/>
            <a:ext cx="110014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/>
            <a:r>
              <a:rPr lang="ru-RU" sz="3600" dirty="0" smtClean="0">
                <a:latin typeface="Arial" pitchFamily="34" charset="0"/>
                <a:cs typeface="Arial" pitchFamily="34" charset="0"/>
              </a:rPr>
              <a:t>Задача 2. В текстовом режиме экран монитора компьютера обычно разбивается на 25 строк по 80 символов в строке. Определите объём текстовой информации в килобайтах.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4161" y="4796640"/>
            <a:ext cx="110014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809625"/>
            <a:r>
              <a:rPr lang="en-US" sz="3600" dirty="0" smtClean="0">
                <a:latin typeface="Arial" pitchFamily="34" charset="0"/>
                <a:cs typeface="Arial" pitchFamily="34" charset="0"/>
              </a:rPr>
              <a:t>V =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25 ∙ 80 ∙ 8/1024 = 15,6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Кбт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6ac1c7c3ae999fe9bf46fc55b9109189df25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TsswBavZWDV4qw4rarxar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9805</TotalTime>
  <Words>1090</Words>
  <Application>Microsoft Office PowerPoint</Application>
  <PresentationFormat>Произвольный</PresentationFormat>
  <Paragraphs>132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Office Theme</vt:lpstr>
      <vt:lpstr>Информатика и ИТ</vt:lpstr>
      <vt:lpstr>Слайд 2</vt:lpstr>
      <vt:lpstr>Слайд 3</vt:lpstr>
      <vt:lpstr>ДИСКРЕТИЗАЦИЯ  ИНФОРМАЦИИ</vt:lpstr>
      <vt:lpstr>ДИСКРЕТИЗАЦИЯ  ТЕКСТА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ИТ</dc:title>
  <dc:creator>Lenovo</dc:creator>
  <cp:lastModifiedBy>Пользователь Windows</cp:lastModifiedBy>
  <cp:revision>889</cp:revision>
  <dcterms:created xsi:type="dcterms:W3CDTF">2020-04-13T08:05:16Z</dcterms:created>
  <dcterms:modified xsi:type="dcterms:W3CDTF">2020-11-27T07:14:50Z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