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625" r:id="rId3"/>
    <p:sldId id="675" r:id="rId4"/>
    <p:sldId id="654" r:id="rId5"/>
    <p:sldId id="676" r:id="rId6"/>
    <p:sldId id="678" r:id="rId7"/>
    <p:sldId id="679" r:id="rId8"/>
    <p:sldId id="677" r:id="rId9"/>
    <p:sldId id="680" r:id="rId10"/>
    <p:sldId id="681" r:id="rId11"/>
    <p:sldId id="682" r:id="rId12"/>
    <p:sldId id="683" r:id="rId13"/>
    <p:sldId id="684" r:id="rId14"/>
    <p:sldId id="685" r:id="rId15"/>
    <p:sldId id="686" r:id="rId16"/>
    <p:sldId id="687" r:id="rId17"/>
    <p:sldId id="674" r:id="rId18"/>
  </p:sldIdLst>
  <p:sldSz cx="12169775" cy="7021513"/>
  <p:notesSz cx="5765800" cy="3244850"/>
  <p:custDataLst>
    <p:tags r:id="rId20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023DD"/>
    <a:srgbClr val="004A82"/>
    <a:srgbClr val="007A3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41" autoAdjust="0"/>
    <p:restoredTop sz="94803" autoAdjust="0"/>
  </p:normalViewPr>
  <p:slideViewPr>
    <p:cSldViewPr>
      <p:cViewPr varScale="1">
        <p:scale>
          <a:sx n="64" d="100"/>
          <a:sy n="64" d="100"/>
        </p:scale>
        <p:origin x="-882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FFF2D5-02A1-4336-B510-458D10A246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A524-B903-474B-857E-E0ECC152E91E}" type="datetimeFigureOut">
              <a:rPr lang="ru-RU" smtClean="0"/>
              <a:pPr/>
              <a:t>27.11.2020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2E8B5-100B-443F-B151-3DDB8DC2DF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96646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8" r:id="rId7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63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27169" y="510360"/>
            <a:ext cx="8072493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2044069" y="3668446"/>
            <a:ext cx="5826768" cy="1447080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ПРАКТИЧЕСКАЯ РАБОТА</a:t>
            </a: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96177"/>
            <a:ext cx="1143008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409" y="296046"/>
            <a:ext cx="115729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ТЕКСТОВОЙ </a:t>
            </a: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ИНФОРМАЦИИ</a:t>
            </a:r>
            <a:endParaRPr lang="ru-RU" sz="4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2723" y="1367616"/>
            <a:ext cx="114300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9625"/>
            <a:r>
              <a:rPr lang="ru-RU" sz="3600" dirty="0" smtClean="0">
                <a:latin typeface="Arial" pitchFamily="34" charset="0"/>
                <a:cs typeface="Arial" pitchFamily="34" charset="0"/>
              </a:rPr>
              <a:t>Задача 3. В кодировке КОИ-8 каждый символ кодируется 8 битами. Определите информационный объём сообщения в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этой кодировке.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809625" algn="ctr"/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indent="809625"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Длина данного текста 32 символа. 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5599" y="4368012"/>
            <a:ext cx="110014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9625"/>
            <a:r>
              <a:rPr lang="en-US" sz="3600" dirty="0" smtClean="0">
                <a:latin typeface="Arial" pitchFamily="34" charset="0"/>
                <a:cs typeface="Arial" pitchFamily="34" charset="0"/>
              </a:rPr>
              <a:t>V = 32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∙ 8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256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бт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2723" y="5153830"/>
            <a:ext cx="113586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А) 32 бита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320 битов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32 байта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256 байтов.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41285" y="5939648"/>
            <a:ext cx="110014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9625"/>
            <a:r>
              <a:rPr lang="ru-RU" sz="3600" dirty="0" smtClean="0">
                <a:latin typeface="Arial" pitchFamily="34" charset="0"/>
                <a:cs typeface="Arial" pitchFamily="34" charset="0"/>
              </a:rPr>
              <a:t>Ответ: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296046"/>
            <a:ext cx="118713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ТЕКСТОВОЙ </a:t>
            </a: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ИНФОРМАЦИИ</a:t>
            </a:r>
            <a:endParaRPr lang="ru-RU" sz="4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2723" y="1296178"/>
            <a:ext cx="114300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9625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Задача 4. Сообщение, информационный объём которого равен 10 Кбайт, занимает 8 страниц по 32 строки, в каждой из которых записано 40 символов. Сколько символов в алфавите, на котором записано это сообщение?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2723" y="5082392"/>
            <a:ext cx="64294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I =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10240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/ 10240 =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1 байт = 8 бит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727829" y="5939648"/>
            <a:ext cx="52149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Ответ: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256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символов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2723" y="3867946"/>
            <a:ext cx="55007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V =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10 ∙ 1024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 10240 байт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41285" y="4439450"/>
            <a:ext cx="110014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0488"/>
            <a:r>
              <a:rPr lang="ru-RU" sz="3200" dirty="0" smtClean="0">
                <a:latin typeface="Arial" pitchFamily="34" charset="0"/>
                <a:cs typeface="Arial" pitchFamily="34" charset="0"/>
              </a:rPr>
              <a:t>Кол –во символов 8 ∙ 32 ∙ 40  = 10240 символов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12723" y="5796772"/>
            <a:ext cx="64294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baseline="30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= 2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= 256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символов.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409" y="296046"/>
            <a:ext cx="1157295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ГРАФИЧЕСКОЙ </a:t>
            </a: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ИНФОРМАЦИИ</a:t>
            </a:r>
            <a:endParaRPr lang="ru-RU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2723" y="1296178"/>
            <a:ext cx="114300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9625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Задача 5. Рисунок из 256 цветов имеет информационный объём 2400 байтов. Из скольких точек он состоит?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512723" y="3010690"/>
            <a:ext cx="10517162" cy="3385478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pPr lvl="0" defTabSz="914400">
              <a:lnSpc>
                <a:spcPct val="80000"/>
              </a:lnSpc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X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→ </a:t>
            </a:r>
            <a:r>
              <a:rPr lang="en-US" sz="2800" kern="0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kern="0" dirty="0" smtClean="0">
                <a:latin typeface="Arial" pitchFamily="34" charset="0"/>
                <a:cs typeface="Arial" pitchFamily="34" charset="0"/>
              </a:rPr>
              <a:t>Y= M/</a:t>
            </a:r>
            <a:r>
              <a:rPr lang="en-US" sz="2800" kern="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indent="-616860" defTabSz="914400">
              <a:lnSpc>
                <a:spcPct val="80000"/>
              </a:lnSpc>
              <a:buFontTx/>
              <a:buAutoNum type="arabicParenR"/>
              <a:defRPr/>
            </a:pP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256 = 2</a:t>
            </a:r>
            <a:r>
              <a:rPr lang="ru-RU" sz="2800" kern="0" baseline="30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(бит)</a:t>
            </a:r>
            <a:endParaRPr lang="en-US" sz="2800" kern="0" dirty="0" smtClean="0">
              <a:latin typeface="Arial" pitchFamily="34" charset="0"/>
              <a:cs typeface="Arial" pitchFamily="34" charset="0"/>
            </a:endParaRPr>
          </a:p>
          <a:p>
            <a:pPr marL="616860" indent="-616860" defTabSz="914400">
              <a:lnSpc>
                <a:spcPct val="80000"/>
              </a:lnSpc>
              <a:defRPr/>
            </a:pPr>
            <a:endParaRPr lang="en-US" sz="2800" kern="0" dirty="0" smtClean="0"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2)   X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 = 2400/8 = 300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точек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endParaRPr kumimoji="0" lang="ru-RU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Ответ: 300 точек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     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409" y="296046"/>
            <a:ext cx="1157295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ГРАФИЧЕСКОЙ </a:t>
            </a: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ИНФОРМАЦИИ</a:t>
            </a:r>
            <a:endParaRPr lang="ru-RU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2723" y="1296178"/>
            <a:ext cx="114300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9625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Задача 6. Рисунок из 256 цветов имеет информационный объём 2400 байтов. Из скольких точек он состоит?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512723" y="3010690"/>
            <a:ext cx="10517162" cy="3385478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pPr lvl="0" defTabSz="914400">
              <a:lnSpc>
                <a:spcPct val="80000"/>
              </a:lnSpc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X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→ </a:t>
            </a:r>
            <a:r>
              <a:rPr lang="en-US" sz="2800" kern="0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kern="0" dirty="0" smtClean="0">
                <a:latin typeface="Arial" pitchFamily="34" charset="0"/>
                <a:cs typeface="Arial" pitchFamily="34" charset="0"/>
              </a:rPr>
              <a:t>Y= M/</a:t>
            </a:r>
            <a:r>
              <a:rPr lang="en-US" sz="2800" kern="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indent="-616860" defTabSz="914400">
              <a:lnSpc>
                <a:spcPct val="80000"/>
              </a:lnSpc>
              <a:buFontTx/>
              <a:buAutoNum type="arabicParenR"/>
              <a:defRPr/>
            </a:pP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256 = 2</a:t>
            </a:r>
            <a:r>
              <a:rPr lang="ru-RU" sz="2800" kern="0" baseline="30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(бит)</a:t>
            </a:r>
            <a:endParaRPr lang="en-US" sz="2800" kern="0" dirty="0" smtClean="0">
              <a:latin typeface="Arial" pitchFamily="34" charset="0"/>
              <a:cs typeface="Arial" pitchFamily="34" charset="0"/>
            </a:endParaRPr>
          </a:p>
          <a:p>
            <a:pPr marL="616860" indent="-616860" defTabSz="914400">
              <a:lnSpc>
                <a:spcPct val="80000"/>
              </a:lnSpc>
              <a:defRPr/>
            </a:pPr>
            <a:endParaRPr lang="en-US" sz="2800" kern="0" dirty="0" smtClean="0"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2)   X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 = 2400/8 = 300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точек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endParaRPr kumimoji="0" lang="ru-RU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Ответ: 300 точек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     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409" y="296046"/>
            <a:ext cx="1157295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ГРАФИЧЕСКОЙ </a:t>
            </a: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ИНФОРМАЦИИ</a:t>
            </a:r>
            <a:endParaRPr lang="ru-RU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2723" y="1296178"/>
            <a:ext cx="114300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9625"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Задача 7. Сравните размеры памяти, необходимые для хранения изображений: первое изображение 4-цветное, его размер 64 × 128 пикселей; второе изображение 16-цветное, его размер 32 × 32 пикселей.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584161" y="3138155"/>
            <a:ext cx="10517162" cy="3557832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pPr lvl="0" defTabSz="914400">
              <a:lnSpc>
                <a:spcPct val="80000"/>
              </a:lnSpc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X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indent="-616860" defTabSz="914400">
              <a:buFontTx/>
              <a:buAutoNum type="arabicParenR"/>
              <a:defRPr/>
            </a:pP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4 = 2</a:t>
            </a:r>
            <a:r>
              <a:rPr lang="ru-RU" sz="2800" kern="0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(бит), 16 = 2</a:t>
            </a:r>
            <a:r>
              <a:rPr lang="ru-RU" sz="2800" kern="0" baseline="30000" dirty="0" smtClean="0">
                <a:latin typeface="Arial" pitchFamily="34" charset="0"/>
                <a:cs typeface="Arial" pitchFamily="34" charset="0"/>
              </a:rPr>
              <a:t>4 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(бит) </a:t>
            </a:r>
            <a:endParaRPr lang="en-US" sz="2800" kern="0" dirty="0" smtClean="0">
              <a:latin typeface="Arial" pitchFamily="34" charset="0"/>
              <a:cs typeface="Arial" pitchFamily="34" charset="0"/>
            </a:endParaRPr>
          </a:p>
          <a:p>
            <a:pPr marL="616860" lvl="0" indent="-616860" defTabSz="914400">
              <a:buAutoNum type="arabicParenR" startAt="2"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М1 = 2 · 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64 · 128 = 16 384 бита</a:t>
            </a:r>
          </a:p>
          <a:p>
            <a:pPr marL="616860" lvl="0" indent="-616860" defTabSz="914400">
              <a:buAutoNum type="arabicParenR" startAt="3"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М2 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= 4 ·32 ·32 =  4 096 бит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lvl="0" indent="-616860" defTabSz="914400">
              <a:buAutoNum type="arabicParenR" startAt="3"/>
              <a:defRPr/>
            </a:pP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4) 16 384 / 4 096  = 4</a:t>
            </a:r>
          </a:p>
          <a:p>
            <a:pPr marL="616860" lvl="0" indent="-616860" algn="r" defTabSz="914400">
              <a:lnSpc>
                <a:spcPct val="80000"/>
              </a:lnSpc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   </a:t>
            </a:r>
          </a:p>
          <a:p>
            <a:pPr marL="616860" lvl="0" indent="-616860" algn="ctr" defTabSz="914400">
              <a:lnSpc>
                <a:spcPct val="80000"/>
              </a:lnSpc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Ответ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 для</a:t>
            </a:r>
            <a:r>
              <a:rPr kumimoji="0" lang="ru-RU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первого изображения нужно в 4 раза больше памяти. Чем для второго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     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409" y="296046"/>
            <a:ext cx="1157295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ЗВУКОВОЙ </a:t>
            </a: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ИНФОРМАЦИИ</a:t>
            </a:r>
            <a:endParaRPr lang="ru-RU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2723" y="1296178"/>
            <a:ext cx="114300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dirty="0" smtClean="0">
                <a:latin typeface="Arial" pitchFamily="34" charset="0"/>
                <a:cs typeface="Arial" pitchFamily="34" charset="0"/>
              </a:rPr>
              <a:t>Задача 8. Какое количество информации необходимо для кодирования каждого из 65536 возможных уровней интенсивности звукового сигнала?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2800" dirty="0" smtClean="0">
                <a:latin typeface="Arial" pitchFamily="34" charset="0"/>
                <a:cs typeface="Arial" pitchFamily="34" charset="0"/>
              </a:rPr>
              <a:t>А) 256 бит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В) 64 бит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С) 16 бит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D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8 бит</a:t>
            </a:r>
          </a:p>
          <a:p>
            <a:pPr indent="809625" algn="just"/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655599" y="4082260"/>
            <a:ext cx="10517162" cy="1834284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pPr lvl="0" defTabSz="914400">
              <a:lnSpc>
                <a:spcPct val="80000"/>
              </a:lnSpc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</a:t>
            </a:r>
            <a:r>
              <a:rPr kumimoji="0" lang="en-US" sz="2800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= 65 536</a:t>
            </a:r>
          </a:p>
          <a:p>
            <a:pPr lvl="0" defTabSz="914400">
              <a:lnSpc>
                <a:spcPct val="80000"/>
              </a:lnSpc>
              <a:defRPr/>
            </a:pPr>
            <a:r>
              <a:rPr lang="en-US" sz="2800" kern="0" dirty="0" smtClean="0">
                <a:latin typeface="Arial" pitchFamily="34" charset="0"/>
                <a:cs typeface="Arial" pitchFamily="34" charset="0"/>
              </a:rPr>
              <a:t>                                   I  = 16</a:t>
            </a:r>
            <a:endParaRPr kumimoji="0" lang="ru-RU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lvl="0" indent="-616860" algn="r" defTabSz="914400">
              <a:lnSpc>
                <a:spcPct val="80000"/>
              </a:lnSpc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   </a:t>
            </a:r>
          </a:p>
          <a:p>
            <a:pPr marL="616860" lvl="0" indent="-616860" algn="ctr" defTabSz="914400">
              <a:lnSpc>
                <a:spcPct val="80000"/>
              </a:lnSpc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Ответ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 </a:t>
            </a:r>
            <a:r>
              <a:rPr lang="en-US" sz="2800" kern="0" dirty="0" smtClean="0"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   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409" y="296046"/>
            <a:ext cx="1157295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ЗВУКОВОЙ </a:t>
            </a: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ИНФОРМАЦИИ</a:t>
            </a:r>
            <a:endParaRPr lang="ru-RU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2723" y="1296178"/>
            <a:ext cx="114300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dirty="0" smtClean="0">
                <a:latin typeface="Arial" pitchFamily="34" charset="0"/>
                <a:cs typeface="Arial" pitchFamily="34" charset="0"/>
              </a:rPr>
              <a:t>Задача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9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Две минуты записи цифрового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аудиофайла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занимают на диске 5,05 Мб. Частота дискретизации — 22 050 Гц. Какова раз рядность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аудиоадаптера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584161" y="2653500"/>
            <a:ext cx="10637990" cy="377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i="1" dirty="0"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 Формула для расчета размера в байтах : 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→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I= V/(t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h)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= 2 · 60 = 120 сек.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V = 5,05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1024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1024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·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8 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5,05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1024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1024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·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8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(20 050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120)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=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18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бит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разрядность 18 бит 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ЗАДАНИЕ ДЛЯ САМОСТОЯТЕЛЬНОЙ РАБОТЫ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84161" y="1296178"/>
            <a:ext cx="10648553" cy="2265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 marL="4763" indent="534988" algn="just">
              <a:spcBef>
                <a:spcPct val="50000"/>
              </a:spcBef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В кодировке ASCII каждый символ кодируется 8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битами.Укажите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информационный объём сообщения</a:t>
            </a:r>
          </a:p>
          <a:p>
            <a:pPr marL="4763" indent="534988" algn="ctr">
              <a:spcBef>
                <a:spcPct val="50000"/>
              </a:spcBef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A FRIEND IN NEED IS A FRIEND INDEED!</a:t>
            </a:r>
          </a:p>
          <a:p>
            <a:pPr marL="4763" indent="-4763" algn="just">
              <a:spcBef>
                <a:spcPct val="50000"/>
              </a:spcBef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2.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 l="1821" r="2695" b="3774"/>
          <a:stretch>
            <a:fillRect/>
          </a:stretch>
        </p:blipFill>
        <p:spPr>
          <a:xfrm>
            <a:off x="1155665" y="3010690"/>
            <a:ext cx="10572824" cy="364333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</a:t>
            </a: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САМОСТОЯТЕЛЬНОЙ РАБОТЫ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84161" y="1367616"/>
            <a:ext cx="11215766" cy="1403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marL="4763" indent="534988" algn="just">
              <a:spcBef>
                <a:spcPct val="50000"/>
              </a:spcBef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Определить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объем памяти для цифрового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аудиофайла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, время звучания которого составляет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2,5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минуты при частоте дискретизации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220,05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кГц и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разрешении 32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бит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/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655599" y="2817350"/>
            <a:ext cx="10637990" cy="4019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ts val="600"/>
              </a:spcBef>
            </a:pPr>
            <a:r>
              <a:rPr lang="ru-RU" sz="2800" i="1" dirty="0"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 Формула для расчета размера в байтах : </a:t>
            </a:r>
          </a:p>
          <a:p>
            <a:pPr>
              <a:spcBef>
                <a:spcPts val="60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/8, (для перевода в байты полученную величину надо разделить на 8 бит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>
              <a:spcBef>
                <a:spcPts val="6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= 2,5 · 60 = 150 сек.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220,05 кГц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=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220,05 ·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1000 Гц =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220050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Гц.</a:t>
            </a:r>
          </a:p>
          <a:p>
            <a:pPr>
              <a:spcBef>
                <a:spcPts val="60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/8 =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150 · 220050 · 32/8 = 13 230 000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байт=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=12 920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Кбт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= 12,6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Мбт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Ответ: размер файла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13 230 000 байт.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</a:t>
            </a: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САМОСТОЯТЕЛЬНОЙ РАБОТЫ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84161" y="1510492"/>
            <a:ext cx="10648553" cy="1403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 marL="4763" indent="534988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2. Скольких различных цветов могут быть пиксели растрового изображения, имеющего размер 128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x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256 пикселей и занимающего на диске 32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Кбайта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2800" dirty="0"/>
          </a:p>
        </p:txBody>
      </p:sp>
      <p:sp>
        <p:nvSpPr>
          <p:cNvPr id="5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369847" y="2867814"/>
            <a:ext cx="11072890" cy="3656321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pPr lvl="0" defTabSz="914400">
              <a:lnSpc>
                <a:spcPct val="80000"/>
              </a:lnSpc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              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X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→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=M/( X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·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Y) </a:t>
            </a: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X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 = 128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·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256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точек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              4) 2</a:t>
            </a:r>
            <a:r>
              <a:rPr kumimoji="0" lang="en-US" sz="3200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8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256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цвет</a:t>
            </a:r>
            <a:r>
              <a:rPr lang="ru-RU" sz="3200" kern="0" dirty="0" err="1" smtClean="0">
                <a:latin typeface="Arial" pitchFamily="34" charset="0"/>
                <a:cs typeface="Arial" pitchFamily="34" charset="0"/>
              </a:rPr>
              <a:t>ов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lvl="0" indent="-616860" defTabSz="914400">
              <a:lnSpc>
                <a:spcPct val="80000"/>
              </a:lnSpc>
              <a:buFontTx/>
              <a:buAutoNum type="arabicParenR"/>
              <a:defRPr/>
            </a:pP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32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kern="0" dirty="0" err="1" smtClean="0">
                <a:latin typeface="Arial" pitchFamily="34" charset="0"/>
                <a:cs typeface="Arial" pitchFamily="34" charset="0"/>
              </a:rPr>
              <a:t>Кбт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= 32·1024·8 бит</a:t>
            </a:r>
            <a:endParaRPr lang="en-US" sz="3200" kern="0" dirty="0" smtClean="0"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32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32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endParaRPr kumimoji="0" lang="ru-RU" sz="32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lvl="0" algn="r" defTabSz="914400">
              <a:lnSpc>
                <a:spcPct val="80000"/>
              </a:lnSpc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Ответ: 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256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цветов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      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lum contrast="30000"/>
          </a:blip>
          <a:srcRect/>
          <a:stretch>
            <a:fillRect/>
          </a:stretch>
        </p:blipFill>
        <p:spPr bwMode="auto">
          <a:xfrm>
            <a:off x="1012789" y="5225268"/>
            <a:ext cx="3136922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4" name="Rectangle 8"/>
          <p:cNvSpPr>
            <a:spLocks noGrp="1" noChangeArrowheads="1"/>
          </p:cNvSpPr>
          <p:nvPr>
            <p:ph type="title"/>
          </p:nvPr>
        </p:nvSpPr>
        <p:spPr>
          <a:xfrm>
            <a:off x="369847" y="367484"/>
            <a:ext cx="11572955" cy="646331"/>
          </a:xfrm>
        </p:spPr>
        <p:txBody>
          <a:bodyPr/>
          <a:lstStyle/>
          <a:p>
            <a:pPr algn="ctr" eaLnBrk="1" hangingPunct="1"/>
            <a:r>
              <a:rPr lang="ru-RU" sz="4200" b="1" dirty="0" smtClean="0"/>
              <a:t>ДИСКРЕТИЗАЦИЯ  ИНФОРМАЦИИ</a:t>
            </a:r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512723" y="1367616"/>
            <a:ext cx="11287204" cy="5373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indent="719138" algn="just">
              <a:spcBef>
                <a:spcPct val="50000"/>
              </a:spcBef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Информация, представленная в дискретной форме, значительно проще для передачи, хранения или автоматической обработки. Поэтому в компьютерной технике большое внимание уделяется методам преобразования информации из непрерывной формы в дискретную.</a:t>
            </a:r>
          </a:p>
          <a:p>
            <a:pPr indent="719138" algn="just">
              <a:spcBef>
                <a:spcPct val="50000"/>
              </a:spcBef>
            </a:pP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Дискретизация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информации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- процесс преобразования информации из непрерывной формы представления в дискретную.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4" grpId="0"/>
      <p:bldP spid="655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4" name="Rectangle 8"/>
          <p:cNvSpPr>
            <a:spLocks noGrp="1" noChangeArrowheads="1"/>
          </p:cNvSpPr>
          <p:nvPr>
            <p:ph type="title"/>
          </p:nvPr>
        </p:nvSpPr>
        <p:spPr>
          <a:xfrm>
            <a:off x="369847" y="296046"/>
            <a:ext cx="11572955" cy="646331"/>
          </a:xfrm>
        </p:spPr>
        <p:txBody>
          <a:bodyPr/>
          <a:lstStyle/>
          <a:p>
            <a:pPr algn="ctr" eaLnBrk="1" hangingPunct="1"/>
            <a:r>
              <a:rPr lang="ru-RU" sz="4200" b="1" dirty="0" smtClean="0"/>
              <a:t>ДИСКРЕТИЗАЦИЯ  ТЕКСТА</a:t>
            </a:r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584161" y="1224740"/>
            <a:ext cx="11287204" cy="5758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indent="719138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В общем случае, чтобы представить информацию в дискретной форме, её следует выразить с помощью символов какого-нибудь естественного или формального языка. </a:t>
            </a:r>
          </a:p>
          <a:p>
            <a:pPr indent="719138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Таких языков тысячи. Каждый язык имеет свой алфавит.</a:t>
            </a:r>
          </a:p>
          <a:p>
            <a:pPr indent="719138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Алфавит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конечный набор отличных друг от друга символов (знаков)используемых для представления информации.</a:t>
            </a:r>
          </a:p>
          <a:p>
            <a:pPr indent="719138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Мощность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алфавита - это количество входящих в него символов (знаков).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971" y="1081864"/>
            <a:ext cx="11500278" cy="18958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9664" tIns="54832" rIns="109664" bIns="54832" rtlCol="0">
            <a:spAutoFit/>
          </a:bodyPr>
          <a:lstStyle/>
          <a:p>
            <a:pPr marL="411240" indent="-411240" algn="ctr">
              <a:buFontTx/>
              <a:buChar char="-"/>
            </a:pPr>
            <a:r>
              <a:rPr lang="ru-RU" sz="2900" dirty="0" smtClean="0">
                <a:latin typeface="Arial" pitchFamily="34" charset="0"/>
                <a:cs typeface="Arial" pitchFamily="34" charset="0"/>
              </a:rPr>
              <a:t>процесс </a:t>
            </a:r>
            <a:r>
              <a:rPr lang="ru-RU" sz="2900" dirty="0">
                <a:latin typeface="Arial" pitchFamily="34" charset="0"/>
                <a:cs typeface="Arial" pitchFamily="34" charset="0"/>
              </a:rPr>
              <a:t>её преобразования из </a:t>
            </a:r>
            <a:r>
              <a:rPr lang="ru-RU" sz="2900" dirty="0" smtClean="0">
                <a:latin typeface="Arial" pitchFamily="34" charset="0"/>
                <a:cs typeface="Arial" pitchFamily="34" charset="0"/>
              </a:rPr>
              <a:t>формы,</a:t>
            </a:r>
          </a:p>
          <a:p>
            <a:pPr algn="ctr"/>
            <a:r>
              <a:rPr lang="ru-RU" sz="2900" dirty="0" smtClean="0">
                <a:latin typeface="Arial" pitchFamily="34" charset="0"/>
                <a:cs typeface="Arial" pitchFamily="34" charset="0"/>
              </a:rPr>
              <a:t>удобной </a:t>
            </a:r>
            <a:r>
              <a:rPr lang="ru-RU" sz="2900" dirty="0">
                <a:latin typeface="Arial" pitchFamily="34" charset="0"/>
                <a:cs typeface="Arial" pitchFamily="34" charset="0"/>
              </a:rPr>
              <a:t>для непосредственного использования, </a:t>
            </a:r>
            <a:endParaRPr lang="ru-RU" sz="29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9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900" dirty="0">
                <a:latin typeface="Arial" pitchFamily="34" charset="0"/>
                <a:cs typeface="Arial" pitchFamily="34" charset="0"/>
              </a:rPr>
              <a:t>форму, удобную для передачи, хранения, автоматической переработки и сохранения от несанкционированного доступа.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8913" y="3225004"/>
            <a:ext cx="2395891" cy="2342115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lIns="109664" tIns="54832" rIns="109664" bIns="54832" rtlCol="0">
            <a:spAutoFit/>
          </a:bodyPr>
          <a:lstStyle/>
          <a:p>
            <a:pPr algn="ctr"/>
            <a:r>
              <a:rPr lang="ru-RU" sz="2900" dirty="0" smtClean="0">
                <a:latin typeface="Arial" pitchFamily="34" charset="0"/>
                <a:cs typeface="Arial" pitchFamily="34" charset="0"/>
              </a:rPr>
              <a:t>Прописные и строчные буквы русского алфавита</a:t>
            </a:r>
            <a:endParaRPr lang="ru-RU" sz="2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70177" y="3240343"/>
            <a:ext cx="2395891" cy="2342115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lIns="109664" tIns="54832" rIns="109664" bIns="54832" rtlCol="0">
            <a:spAutoFit/>
          </a:bodyPr>
          <a:lstStyle/>
          <a:p>
            <a:pPr algn="ctr"/>
            <a:r>
              <a:rPr lang="ru-RU" sz="2900" dirty="0" smtClean="0">
                <a:latin typeface="Arial" pitchFamily="34" charset="0"/>
                <a:cs typeface="Arial" pitchFamily="34" charset="0"/>
              </a:rPr>
              <a:t>Прописные и строчные буквы латинского алфавита</a:t>
            </a:r>
            <a:endParaRPr lang="ru-RU" sz="2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05709" y="3487464"/>
            <a:ext cx="1485288" cy="55701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lIns="109664" tIns="54832" rIns="109664" bIns="54832" rtlCol="0">
            <a:spAutoFit/>
          </a:bodyPr>
          <a:lstStyle/>
          <a:p>
            <a:pPr algn="ctr"/>
            <a:r>
              <a:rPr lang="ru-RU" sz="2900" dirty="0" smtClean="0">
                <a:latin typeface="Arial" pitchFamily="34" charset="0"/>
                <a:cs typeface="Arial" pitchFamily="34" charset="0"/>
              </a:rPr>
              <a:t>Цифры</a:t>
            </a:r>
            <a:endParaRPr lang="ru-RU" sz="2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30751" y="3296442"/>
            <a:ext cx="4600111" cy="1895839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lIns="109664" tIns="54832" rIns="109664" bIns="54832" rtlCol="0">
            <a:spAutoFit/>
          </a:bodyPr>
          <a:lstStyle/>
          <a:p>
            <a:pPr algn="ctr"/>
            <a:r>
              <a:rPr lang="ru-RU" sz="2900" dirty="0" smtClean="0">
                <a:latin typeface="Arial" pitchFamily="34" charset="0"/>
                <a:cs typeface="Arial" pitchFamily="34" charset="0"/>
              </a:rPr>
              <a:t>Специальные знаки</a:t>
            </a:r>
          </a:p>
          <a:p>
            <a:pPr algn="ctr"/>
            <a:r>
              <a:rPr lang="ru-RU" sz="2900" dirty="0" smtClean="0">
                <a:latin typeface="Arial" pitchFamily="34" charset="0"/>
                <a:cs typeface="Arial" pitchFamily="34" charset="0"/>
              </a:rPr>
              <a:t>(знаки арифметических</a:t>
            </a:r>
          </a:p>
          <a:p>
            <a:pPr algn="ctr"/>
            <a:r>
              <a:rPr lang="ru-RU" sz="2900" dirty="0" smtClean="0">
                <a:latin typeface="Arial" pitchFamily="34" charset="0"/>
                <a:cs typeface="Arial" pitchFamily="34" charset="0"/>
              </a:rPr>
              <a:t>действий,</a:t>
            </a:r>
          </a:p>
          <a:p>
            <a:pPr algn="ctr"/>
            <a:r>
              <a:rPr lang="ru-RU" sz="2900" dirty="0" smtClean="0">
                <a:latin typeface="Arial" pitchFamily="34" charset="0"/>
                <a:cs typeface="Arial" pitchFamily="34" charset="0"/>
              </a:rPr>
              <a:t>знаки препинания и др.)</a:t>
            </a:r>
            <a:endParaRPr lang="ru-RU" sz="2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авая фигурная скобка 6"/>
          <p:cNvSpPr/>
          <p:nvPr/>
        </p:nvSpPr>
        <p:spPr>
          <a:xfrm rot="5400000">
            <a:off x="5831935" y="191808"/>
            <a:ext cx="589799" cy="11656851"/>
          </a:xfrm>
          <a:prstGeom prst="rightBrac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9664" tIns="54832" rIns="109664" bIns="54832"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298673" y="6225400"/>
            <a:ext cx="8358246" cy="603177"/>
          </a:xfrm>
          <a:prstGeom prst="rect">
            <a:avLst/>
          </a:prstGeom>
          <a:noFill/>
          <a:ln w="38100">
            <a:noFill/>
          </a:ln>
        </p:spPr>
        <p:txBody>
          <a:bodyPr wrap="square" lIns="109664" tIns="54832" rIns="109664" bIns="54832" rtlCol="0">
            <a:spAutoFit/>
          </a:bodyPr>
          <a:lstStyle/>
          <a:p>
            <a:pPr algn="ctr"/>
            <a:r>
              <a:rPr lang="ru-RU" sz="2900" b="1" dirty="0" smtClean="0">
                <a:latin typeface="Arial" pitchFamily="34" charset="0"/>
                <a:cs typeface="Arial" pitchFamily="34" charset="0"/>
              </a:rPr>
              <a:t>достаточно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256 </a:t>
            </a:r>
            <a:r>
              <a:rPr lang="ru-RU" sz="2900" b="1" dirty="0" smtClean="0">
                <a:latin typeface="Arial" pitchFamily="34" charset="0"/>
                <a:cs typeface="Arial" pitchFamily="34" charset="0"/>
              </a:rPr>
              <a:t>различных символов</a:t>
            </a:r>
            <a:endParaRPr lang="ru-RU" sz="2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8"/>
          <p:cNvSpPr txBox="1">
            <a:spLocks noChangeArrowheads="1"/>
          </p:cNvSpPr>
          <p:nvPr/>
        </p:nvSpPr>
        <p:spPr>
          <a:xfrm>
            <a:off x="369847" y="224608"/>
            <a:ext cx="11572955" cy="646331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КОДИРОВАНИЕ ТЕКСТОВОЙ ИНФОРМАЦИИ</a:t>
            </a:r>
          </a:p>
        </p:txBody>
      </p:sp>
    </p:spTree>
    <p:extLst>
      <p:ext uri="{BB962C8B-B14F-4D97-AF65-F5344CB8AC3E}">
        <p14:creationId xmlns="" xmlns:p14="http://schemas.microsoft.com/office/powerpoint/2010/main" val="34815789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5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98871" y="1439054"/>
            <a:ext cx="4120933" cy="3434722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lIns="109664" tIns="54832" rIns="109664" bIns="54832" rtlCol="0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N=2</a:t>
            </a:r>
            <a:r>
              <a:rPr lang="en-US" sz="3600" baseline="30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36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3600" baseline="30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256 = 2</a:t>
            </a:r>
            <a:r>
              <a:rPr lang="en-US" sz="3600" baseline="30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3600" baseline="30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3600" baseline="30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baseline="30000" dirty="0">
                <a:latin typeface="Arial" pitchFamily="34" charset="0"/>
                <a:cs typeface="Arial" pitchFamily="34" charset="0"/>
              </a:rPr>
              <a:t>8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=2</a:t>
            </a:r>
            <a:r>
              <a:rPr lang="en-US" sz="3600" baseline="30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36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3600" baseline="30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бит = 1 байт.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913" y="5296706"/>
            <a:ext cx="10397013" cy="12956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lIns="109664" tIns="54832" rIns="109664" bIns="54832" rtlCol="0">
            <a:spAutoFit/>
          </a:bodyPr>
          <a:lstStyle/>
          <a:p>
            <a:pPr algn="ctr"/>
            <a:r>
              <a:rPr lang="ru-RU" sz="2900" dirty="0" smtClean="0">
                <a:latin typeface="Arial" pitchFamily="34" charset="0"/>
                <a:cs typeface="Arial" pitchFamily="34" charset="0"/>
              </a:rPr>
              <a:t>Чтобы закодировать каждый из 256  символов,</a:t>
            </a:r>
          </a:p>
          <a:p>
            <a:pPr algn="ctr"/>
            <a:r>
              <a:rPr lang="ru-RU" sz="2900" dirty="0" smtClean="0">
                <a:latin typeface="Arial" pitchFamily="34" charset="0"/>
                <a:cs typeface="Arial" pitchFamily="34" charset="0"/>
              </a:rPr>
              <a:t>необходимо  </a:t>
            </a: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 бит </a:t>
            </a:r>
            <a:r>
              <a:rPr lang="ru-RU" sz="2900" dirty="0" smtClean="0">
                <a:latin typeface="Arial" pitchFamily="34" charset="0"/>
                <a:cs typeface="Arial" pitchFamily="34" charset="0"/>
              </a:rPr>
              <a:t>или </a:t>
            </a: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 байт </a:t>
            </a:r>
            <a:r>
              <a:rPr lang="ru-RU" sz="2900" dirty="0" smtClean="0">
                <a:latin typeface="Arial" pitchFamily="34" charset="0"/>
                <a:cs typeface="Arial" pitchFamily="34" charset="0"/>
              </a:rPr>
              <a:t>информации.</a:t>
            </a:r>
            <a:endParaRPr lang="ru-RU" sz="2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296046"/>
            <a:ext cx="115729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ИНФОРМАЦИОННЫЙ ОБЪЕМ СИМВОЛА</a:t>
            </a:r>
            <a:endParaRPr lang="ru-RU" sz="4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822172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409" y="296046"/>
            <a:ext cx="115729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ИНФОРМАЦИОННЫЙ ОБЪЕМ СИМВОЛА</a:t>
            </a:r>
            <a:endParaRPr lang="ru-RU" sz="4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2724" y="1464746"/>
            <a:ext cx="1128720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9138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Задача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1. Нужно разработать двоичный код и перевести в него всю важную информацию. Двоичный код какой разрядности потребуется, если алфавит содержит 16 символов? Выпишите все кодовые комбинации.</a:t>
            </a:r>
          </a:p>
          <a:p>
            <a:pPr indent="719138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Решение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Так как алфавит состоит из 16 символов, то и кодовых комбинаций  нужно 16. В этом случае длина (разрядность) двоичного кода определяется из соотношения: </a:t>
            </a:r>
          </a:p>
          <a:p>
            <a:pPr indent="719138"/>
            <a:r>
              <a:rPr lang="ru-RU" sz="2800" dirty="0" smtClean="0">
                <a:latin typeface="Arial" pitchFamily="34" charset="0"/>
                <a:cs typeface="Arial" pitchFamily="34" charset="0"/>
              </a:rPr>
              <a:t>16 = 2</a:t>
            </a:r>
            <a:r>
              <a:rPr lang="ru-RU" sz="28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Отсюда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= 4.Чтобы выписать все кодовые комбинации из четырёх 0 и 1:</a:t>
            </a:r>
          </a:p>
          <a:p>
            <a:pPr indent="719138"/>
            <a:r>
              <a:rPr lang="ru-RU" sz="2800" dirty="0" smtClean="0">
                <a:latin typeface="Arial" pitchFamily="34" charset="0"/>
                <a:cs typeface="Arial" pitchFamily="34" charset="0"/>
              </a:rPr>
              <a:t>0000, 0001, 0010, 0011, 0100, 0101,0110, 0111,</a:t>
            </a:r>
          </a:p>
          <a:p>
            <a:pPr indent="719138"/>
            <a:r>
              <a:rPr lang="ru-RU" sz="2800" dirty="0" smtClean="0">
                <a:latin typeface="Arial" pitchFamily="34" charset="0"/>
                <a:cs typeface="Arial" pitchFamily="34" charset="0"/>
              </a:rPr>
              <a:t>1000, 1001, 1010, 1011, 1100, 1101, 1110, 1111.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409" y="296046"/>
            <a:ext cx="115729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КОДИРОВАНИЕ ТЕКСТОВОЙ ИНОФРМАЦИИ</a:t>
            </a:r>
            <a:endParaRPr lang="ru-RU" sz="4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5599" y="1631060"/>
            <a:ext cx="110014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9625"/>
            <a:r>
              <a:rPr lang="ru-RU" sz="3600" dirty="0" smtClean="0">
                <a:latin typeface="Arial" pitchFamily="34" charset="0"/>
                <a:cs typeface="Arial" pitchFamily="34" charset="0"/>
              </a:rPr>
              <a:t>Задача 2. В текстовом режиме экран монитора компьютера обычно разбивается на 25 строк по 80 символов в строке. Определите объём текстовой информации в килобайтах.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84161" y="4796640"/>
            <a:ext cx="110014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9625"/>
            <a:r>
              <a:rPr lang="en-US" sz="3600" dirty="0" smtClean="0">
                <a:latin typeface="Arial" pitchFamily="34" charset="0"/>
                <a:cs typeface="Arial" pitchFamily="34" charset="0"/>
              </a:rPr>
              <a:t>V =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25 ∙ 80 ∙ 8/1024 = 15,6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Кбт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6ac1c7c3ae999fe9bf46fc55b9109189df25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9805</TotalTime>
  <Words>1090</Words>
  <Application>Microsoft Office PowerPoint</Application>
  <PresentationFormat>Произвольный</PresentationFormat>
  <Paragraphs>132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Информатика и ИТ</vt:lpstr>
      <vt:lpstr>Слайд 2</vt:lpstr>
      <vt:lpstr>Слайд 3</vt:lpstr>
      <vt:lpstr>ДИСКРЕТИЗАЦИЯ  ИНФОРМАЦИИ</vt:lpstr>
      <vt:lpstr>ДИСКРЕТИЗАЦИЯ  ТЕКСТА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889</cp:revision>
  <dcterms:created xsi:type="dcterms:W3CDTF">2020-04-13T08:05:16Z</dcterms:created>
  <dcterms:modified xsi:type="dcterms:W3CDTF">2020-11-27T07:14:50Z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