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624" r:id="rId3"/>
    <p:sldId id="623" r:id="rId4"/>
    <p:sldId id="622" r:id="rId5"/>
    <p:sldId id="654" r:id="rId6"/>
    <p:sldId id="668" r:id="rId7"/>
    <p:sldId id="669" r:id="rId8"/>
    <p:sldId id="670" r:id="rId9"/>
    <p:sldId id="665" r:id="rId10"/>
    <p:sldId id="664" r:id="rId11"/>
    <p:sldId id="671" r:id="rId12"/>
    <p:sldId id="672" r:id="rId13"/>
    <p:sldId id="673" r:id="rId14"/>
    <p:sldId id="625" r:id="rId15"/>
  </p:sldIdLst>
  <p:sldSz cx="12169775" cy="7021513"/>
  <p:notesSz cx="5765800" cy="3244850"/>
  <p:custDataLst>
    <p:tags r:id="rId17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803" autoAdjust="0"/>
  </p:normalViewPr>
  <p:slideViewPr>
    <p:cSldViewPr>
      <p:cViewPr varScale="1">
        <p:scale>
          <a:sx n="64" d="100"/>
          <a:sy n="64" d="100"/>
        </p:scale>
        <p:origin x="-882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</a:t>
            </a:r>
            <a:r>
              <a:rPr lang="ru-RU" smtClean="0"/>
              <a:t>звука=48000*32*120*4=737.280.000 бит=92.160.000 байт=90.000 Кбайт=87,89 Мбайт</a:t>
            </a:r>
          </a:p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C2B4AC-0899-4093-A4F6-070CCF3B94B2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</a:t>
            </a:r>
            <a:r>
              <a:rPr lang="ru-RU" smtClean="0"/>
              <a:t>звука=44000*16*10*1=17.040.000 бит=880.000 байт=859,375 Кбайт</a:t>
            </a:r>
          </a:p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E8FAA5-31FB-4FFC-A2A6-380388625E46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</a:t>
            </a:r>
            <a:r>
              <a:rPr lang="ru-RU" smtClean="0"/>
              <a:t>звука=48000*32*120*4=737.280.000 бит=92.160.000 байт=90.000 Кбайт=87,89 Мбайт</a:t>
            </a:r>
          </a:p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C2B4AC-0899-4093-A4F6-070CCF3B94B2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</a:t>
            </a:r>
            <a:r>
              <a:rPr lang="ru-RU" smtClean="0"/>
              <a:t>звука=48000*32*120*4=737.280.000 бит=92.160.000 байт=90.000 Кбайт=87,89 Мбайт</a:t>
            </a:r>
          </a:p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C2B4AC-0899-4093-A4F6-070CCF3B94B2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</a:t>
            </a:r>
            <a:r>
              <a:rPr lang="ru-RU" smtClean="0"/>
              <a:t>звука=48000*32*120*4=737.280.000 бит=92.160.000 байт=90.000 Кбайт=87,89 Мбайт</a:t>
            </a:r>
          </a:p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C2B4AC-0899-4093-A4F6-070CCF3B94B2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04C1A-7365-4C9E-8B32-F685E82628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FF2D5-02A1-4336-B510-458D10A24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870045" y="3098820"/>
            <a:ext cx="5826768" cy="2555076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РАБОТА.</a:t>
            </a:r>
            <a:endParaRPr lang="ru-RU" sz="4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КОДИРОВАНИЕ </a:t>
            </a:r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ЗВУКА И ГРАФИКИ.</a:t>
            </a:r>
            <a:endParaRPr lang="ru-RU" sz="4000" b="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727037" y="1296178"/>
            <a:ext cx="10930014" cy="189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 Оцените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информационный объем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моноаудиофайла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длительность звучания которого 10 секунд, глубина кодирования звука 16 бит, а частота дискретизации 44 кГц. Ответ выразите в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Кбайтах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82058" y="6007294"/>
            <a:ext cx="5780643" cy="695510"/>
          </a:xfrm>
          <a:prstGeom prst="rect">
            <a:avLst/>
          </a:prstGeom>
          <a:noFill/>
        </p:spPr>
        <p:txBody>
          <a:bodyPr lIns="109664" tIns="54832" rIns="109664" bIns="54832">
            <a:spAutoFit/>
          </a:bodyPr>
          <a:lstStyle/>
          <a:p>
            <a:pPr eaLnBrk="1" hangingPunct="1">
              <a:defRPr/>
            </a:pPr>
            <a:r>
              <a:rPr lang="ru-RU" b="1" dirty="0"/>
              <a:t>Ответ:  </a:t>
            </a:r>
            <a:r>
              <a:rPr lang="ru-RU" dirty="0"/>
              <a:t>859,375 Кбайт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84161" y="3296442"/>
            <a:ext cx="10637990" cy="355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размера в байтах :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/8, (для перевода 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байты полученную величину надо разделить на 8 бит).</a:t>
            </a:r>
          </a:p>
          <a:p>
            <a:pPr>
              <a:spcBef>
                <a:spcPct val="5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44 кГц = 44·1000 Гц = 44 000 Гц.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/8 = 44000·10·16/8/1024=859,375 байт.</a:t>
            </a:r>
          </a:p>
          <a:p>
            <a:pPr>
              <a:spcBef>
                <a:spcPct val="5000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369847" y="296046"/>
            <a:ext cx="1157295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ЗАДАЧИ НА ДИСКРЕТИЗАЦИЮ ГРАФИКИ</a:t>
            </a:r>
            <a:endParaRPr kumimoji="0" lang="ru-RU" sz="4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245" y="1248269"/>
            <a:ext cx="11561286" cy="1495729"/>
          </a:xfrm>
          <a:prstGeom prst="rect">
            <a:avLst/>
          </a:prstGeom>
        </p:spPr>
        <p:txBody>
          <a:bodyPr lIns="109664" tIns="54832" rIns="109664" bIns="54832">
            <a:spAutoFit/>
          </a:bodyPr>
          <a:lstStyle/>
          <a:p>
            <a:r>
              <a:rPr lang="en-US" sz="3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Определить размер (в байтах) цифрового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аудиофайла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время звучания которого составляет 10 секунд при частоте дискретизации 22,05 кГц и разрешении 8 бит.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84161" y="3153566"/>
            <a:ext cx="11585614" cy="248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размера: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22,05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1000 = 22050 Гц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/8 = 10·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205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·8/8 = 220500 байт.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Ответ: размер файла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220500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байт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369847" y="296046"/>
            <a:ext cx="1157295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ЗАДАЧИ НА ДИСКРЕТИЗАЦИЮ ЗВУКА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245" y="1248269"/>
            <a:ext cx="11561286" cy="1495729"/>
          </a:xfrm>
          <a:prstGeom prst="rect">
            <a:avLst/>
          </a:prstGeom>
        </p:spPr>
        <p:txBody>
          <a:bodyPr lIns="109664" tIns="54832" rIns="109664" bIns="54832">
            <a:spAutoFit/>
          </a:bodyPr>
          <a:lstStyle/>
          <a:p>
            <a:r>
              <a:rPr lang="en-US" sz="3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Объем свободной памяти на диске — 5,25 Мб, разрядность звуковой платы — 16. Какова длительность звучания цифрового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аудиофайла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записанного с частотой дискретизации 22,05 кГц?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84161" y="3153566"/>
            <a:ext cx="11585614" cy="312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размера: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→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 = V/h/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22,05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1000 = 22050 Гц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 5,25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·1024·1024·8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бит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V/h/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5,25 ·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1024·1024·8/22050/16 = 124,8 сек.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124,8 секунд.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369847" y="296046"/>
            <a:ext cx="1157295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ЗАДАЧИ НА ДИСКРЕТИЗАЦИЮ ЗВУКА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245" y="1248269"/>
            <a:ext cx="11561286" cy="1495729"/>
          </a:xfrm>
          <a:prstGeom prst="rect">
            <a:avLst/>
          </a:prstGeom>
        </p:spPr>
        <p:txBody>
          <a:bodyPr lIns="109664" tIns="54832" rIns="109664" bIns="54832">
            <a:spAutoFit/>
          </a:bodyPr>
          <a:lstStyle/>
          <a:p>
            <a:r>
              <a:rPr lang="en-US" sz="3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Объем свободной памяти на диске — 5,25 Мб, разрядность звуковой платы — 16. Какова длительность звучания цифрового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аудиофайла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записанного с частотой дискретизации 22,05 кГц?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84161" y="3153566"/>
            <a:ext cx="11585614" cy="312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размера: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→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 = V/h/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22,05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1000 = 22050 Гц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 5,25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·1024·1024·8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бит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V/h/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5,25 ·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1024·1024·8/22050/16 = 124,8 сек.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124,8 секунд.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369847" y="296046"/>
            <a:ext cx="1157295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ЗАДАЧИ НА ДИСКРЕТИЗАЦИЮ ЗВУКА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ДЛЯ САМОСТОЯТЕЛЬНОЙ РАБОТЫ</a:t>
            </a:r>
          </a:p>
        </p:txBody>
      </p:sp>
      <p:pic>
        <p:nvPicPr>
          <p:cNvPr id="10" name="Picture 9" descr="18m5"/>
          <p:cNvPicPr>
            <a:picLocks noChangeAspect="1" noChangeArrowheads="1" noCrop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119612" y="3653632"/>
            <a:ext cx="2050163" cy="161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4161" y="1510492"/>
            <a:ext cx="10648553" cy="537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763" indent="534988" algn="just">
              <a:spcBef>
                <a:spcPct val="500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Определить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объем памяти для цифрового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аудиофайла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, время звучания которого составляет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2,5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минуты при частоте дискретизации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220,05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кГц 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разрешении </a:t>
            </a:r>
            <a:r>
              <a:rPr lang="ru-RU" sz="3600" dirty="0" smtClean="0"/>
              <a:t>32 </a:t>
            </a:r>
            <a:r>
              <a:rPr lang="ru-RU" sz="3600" dirty="0"/>
              <a:t>бит. </a:t>
            </a:r>
            <a:endParaRPr lang="ru-RU" sz="3600" dirty="0" smtClean="0"/>
          </a:p>
          <a:p>
            <a:pPr marL="4763" lvl="0" indent="534988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700070"/>
              </a:solidFill>
              <a:latin typeface="Arial" charset="0"/>
            </a:endParaRPr>
          </a:p>
          <a:p>
            <a:pPr marL="4763" indent="534988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Скольких различных цветов могут быть пиксели растрового изображения, имеющего размер 128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256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пикселей и занимающего на диске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Кбайта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4763" lvl="0" indent="534988" defTabSz="914400" fontAlgn="base">
              <a:spcBef>
                <a:spcPct val="0"/>
              </a:spcBef>
              <a:spcAft>
                <a:spcPct val="0"/>
              </a:spcAft>
            </a:pPr>
            <a:endParaRPr lang="ru-RU" sz="3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25447" y="1224740"/>
            <a:ext cx="11144328" cy="563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Звуковая информация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Источники звука 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Способы представления звука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Дискретизация звука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Примеры задач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  УРОКА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2733" y="2176668"/>
            <a:ext cx="10344309" cy="104644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400" dirty="0">
                <a:latin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</a:rPr>
            </a:br>
            <a:endParaRPr lang="ru-RU" sz="3400" dirty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584161" y="1153302"/>
            <a:ext cx="11287204" cy="1464952"/>
          </a:xfrm>
          <a:prstGeom prst="rect">
            <a:avLst/>
          </a:prstGeom>
        </p:spPr>
        <p:txBody>
          <a:bodyPr lIns="109664" tIns="54832" rIns="109664" bIns="54832"/>
          <a:lstStyle/>
          <a:p>
            <a:pPr algn="ctr"/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800" i="0" dirty="0" smtClean="0">
                <a:latin typeface="Arial" pitchFamily="34" charset="0"/>
                <a:cs typeface="Arial" pitchFamily="34" charset="0"/>
              </a:rPr>
              <a:t>Определить </a:t>
            </a:r>
            <a:r>
              <a:rPr lang="ru-RU" sz="2800" i="0" dirty="0" smtClean="0">
                <a:latin typeface="Arial" pitchFamily="34" charset="0"/>
                <a:cs typeface="Arial" pitchFamily="34" charset="0"/>
              </a:rPr>
              <a:t>объем памяти для цифрового </a:t>
            </a:r>
            <a:r>
              <a:rPr lang="ru-RU" sz="2800" i="0" dirty="0" err="1" smtClean="0">
                <a:latin typeface="Arial" pitchFamily="34" charset="0"/>
                <a:cs typeface="Arial" pitchFamily="34" charset="0"/>
              </a:rPr>
              <a:t>аудиофайла</a:t>
            </a:r>
            <a:r>
              <a:rPr lang="ru-RU" sz="2800" i="0" dirty="0" smtClean="0">
                <a:latin typeface="Arial" pitchFamily="34" charset="0"/>
                <a:cs typeface="Arial" pitchFamily="34" charset="0"/>
              </a:rPr>
              <a:t>, время звучания которого составляет 2 минуты при частоте дискретизации 44,1 кГц и разрешении </a:t>
            </a:r>
            <a:r>
              <a:rPr lang="ru-RU" sz="2800" i="0" dirty="0" smtClean="0"/>
              <a:t>16 бит. </a:t>
            </a:r>
            <a:r>
              <a:rPr lang="ru-RU" sz="3200" b="1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САМОСТОЯТЕЛЬНОЙ РАБОТЫ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12723" y="2582062"/>
            <a:ext cx="10637990" cy="420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размера в байтах :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/8, (для перевода в байты полученную величину надо разделить на 8 бит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 2 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60 = 120 сек.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44,1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кГц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44,1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1000 Гц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44100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Гц.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/8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120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44100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/8 = 10 584 000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байт.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Ответ: размер файла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10 584 000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байт.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2733" y="2176668"/>
            <a:ext cx="10344309" cy="104644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400" dirty="0">
                <a:latin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</a:rPr>
            </a:br>
            <a:endParaRPr lang="ru-RU" sz="3400" dirty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584161" y="1296178"/>
            <a:ext cx="11287204" cy="1834284"/>
          </a:xfrm>
          <a:prstGeom prst="rect">
            <a:avLst/>
          </a:prstGeom>
        </p:spPr>
        <p:txBody>
          <a:bodyPr lIns="109664" tIns="54832" rIns="109664" bIns="54832"/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i="0" dirty="0" smtClean="0">
                <a:latin typeface="Arial" pitchFamily="34" charset="0"/>
                <a:cs typeface="Arial" pitchFamily="34" charset="0"/>
              </a:rPr>
              <a:t>. Объем </a:t>
            </a:r>
            <a:r>
              <a:rPr lang="ru-RU" sz="2800" i="0" dirty="0" smtClean="0">
                <a:latin typeface="Arial" pitchFamily="34" charset="0"/>
                <a:cs typeface="Arial" pitchFamily="34" charset="0"/>
              </a:rPr>
              <a:t>свободной памяти на диске 5,25 Мбайт, глубина кодирования 8 бит. Звуковая информация записана с частотой дискретизации 44,1 кГц. Какова длительность звучания </a:t>
            </a:r>
            <a:r>
              <a:rPr lang="ru-RU" sz="2800" i="0" dirty="0" err="1" smtClean="0">
                <a:latin typeface="Arial" pitchFamily="34" charset="0"/>
                <a:cs typeface="Arial" pitchFamily="34" charset="0"/>
              </a:rPr>
              <a:t>моноаудиофайла</a:t>
            </a:r>
            <a:r>
              <a:rPr lang="ru-RU" sz="2800" i="0" dirty="0" smtClean="0">
                <a:latin typeface="Arial" pitchFamily="34" charset="0"/>
                <a:cs typeface="Arial" pitchFamily="34" charset="0"/>
              </a:rPr>
              <a:t>? </a:t>
            </a:r>
            <a:endParaRPr lang="ru-RU" sz="2800" i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САМОСТОЯТЕЛЬНОЙ РАБОТЫ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512723" y="3063571"/>
            <a:ext cx="10637990" cy="331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размера в байтах : 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/8,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/(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/8)  </a:t>
            </a:r>
          </a:p>
          <a:p>
            <a:pPr>
              <a:spcBef>
                <a:spcPct val="5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5,25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байт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5,25·1024·1024·8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бит</a:t>
            </a:r>
            <a:r>
              <a:rPr lang="ru-RU" sz="2800" dirty="0" smtClean="0">
                <a:ea typeface="Times New Roman"/>
                <a:cs typeface="Times New Roman"/>
              </a:rPr>
              <a:t> 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Bef>
                <a:spcPct val="50000"/>
              </a:spcBef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                     Ответ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15,6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сек.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304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40000"/>
          </a:blip>
          <a:srcRect/>
          <a:stretch>
            <a:fillRect/>
          </a:stretch>
        </p:blipFill>
        <p:spPr bwMode="auto">
          <a:xfrm>
            <a:off x="727037" y="5225268"/>
            <a:ext cx="4953000" cy="847725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304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>
          <a:xfrm>
            <a:off x="369847" y="367484"/>
            <a:ext cx="11572955" cy="646331"/>
          </a:xfrm>
        </p:spPr>
        <p:txBody>
          <a:bodyPr/>
          <a:lstStyle/>
          <a:p>
            <a:pPr algn="ctr" eaLnBrk="1" hangingPunct="1"/>
            <a:r>
              <a:rPr lang="ru-RU" sz="4200" b="1" dirty="0" smtClean="0"/>
              <a:t> ЗАДАЧИ НА ДИСКРЕТИЗАЦИЮ ГРАФИКИ</a:t>
            </a:r>
            <a:endParaRPr lang="ru-RU" sz="4200" b="1" dirty="0" smtClean="0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584161" y="1373422"/>
            <a:ext cx="11287204" cy="183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indent="719138">
              <a:spcBef>
                <a:spcPct val="5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Какой минимальный объём памяти (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Кбайт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нужно зарезервировать, чтобы можно было сохранить любое растровое изображение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размером 640×320 пикселей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при условии, что в изображении могут использоваться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 64 различных цвета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41285" y="3296442"/>
            <a:ext cx="10517162" cy="3040768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 =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640 · 320 точек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64 = 2</a:t>
            </a:r>
            <a:r>
              <a:rPr lang="ru-RU" sz="2800" kern="0" baseline="300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(бит)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Ответ: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0,15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Мбайт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084227" y="5296706"/>
            <a:ext cx="4191000" cy="8382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/>
      <p:bldP spid="65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>
          <a:xfrm>
            <a:off x="369847" y="367484"/>
            <a:ext cx="11572955" cy="646331"/>
          </a:xfrm>
        </p:spPr>
        <p:txBody>
          <a:bodyPr/>
          <a:lstStyle/>
          <a:p>
            <a:pPr algn="ctr" eaLnBrk="1" hangingPunct="1"/>
            <a:r>
              <a:rPr lang="ru-RU" sz="4200" dirty="0" smtClean="0"/>
              <a:t> ЗАДАЧИ </a:t>
            </a:r>
            <a:r>
              <a:rPr lang="ru-RU" sz="4200" b="1" dirty="0" smtClean="0"/>
              <a:t>НА ДИСКРЕТИЗАЦИЮ ГРАФИКИ</a:t>
            </a:r>
            <a:endParaRPr lang="ru-RU" sz="4200" b="1" dirty="0" smtClean="0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369847" y="1296178"/>
            <a:ext cx="11501518" cy="183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indent="719138"/>
            <a:r>
              <a:rPr lang="en-U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Какой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минимальный объем памяти (в Кбайт) нужно зарезервировать, чтобы можно было сохранить любое растровое изображение размером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160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160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пикселей при условии, что в изображении могут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использоваться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256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различных цветов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512723" y="3582194"/>
            <a:ext cx="10517162" cy="3040768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 =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160 · 160 точек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256 = 2</a:t>
            </a:r>
            <a:r>
              <a:rPr lang="ru-RU" sz="2800" kern="0" baseline="30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(бит)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Ответ: 15 Кбайт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5665" y="5582458"/>
            <a:ext cx="3524250" cy="8382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/>
      <p:bldP spid="655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>
          <a:xfrm>
            <a:off x="369847" y="367484"/>
            <a:ext cx="11572955" cy="646331"/>
          </a:xfrm>
        </p:spPr>
        <p:txBody>
          <a:bodyPr/>
          <a:lstStyle/>
          <a:p>
            <a:pPr algn="ctr" eaLnBrk="1" hangingPunct="1"/>
            <a:r>
              <a:rPr lang="ru-RU" sz="4200" b="1" dirty="0" smtClean="0"/>
              <a:t> ЗАДАЧИ НА ДИСКРЕТИЗАЦИЮ ГРАФИКИ</a:t>
            </a:r>
            <a:endParaRPr lang="ru-RU" sz="4200" b="1" dirty="0" smtClean="0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369847" y="1296178"/>
            <a:ext cx="11501518" cy="14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indent="719138"/>
            <a:r>
              <a:rPr lang="ru-RU" sz="2800" dirty="0" smtClean="0">
                <a:latin typeface="Arial" pitchFamily="34" charset="0"/>
                <a:cs typeface="Arial" pitchFamily="34" charset="0"/>
              </a:rPr>
              <a:t>3. Рисунок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размером 128 на 256 пикселей занимает в памяти 24 Кбайт (без учёта сжатия). Найдите максимально возможное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количество цветов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в палитре изображения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69847" y="2867814"/>
            <a:ext cx="10517162" cy="3656321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=M/( X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Y)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 = 128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256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точек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4) 2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64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цвета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lvl="0" indent="-616860" defTabSz="914400">
              <a:lnSpc>
                <a:spcPct val="80000"/>
              </a:lnSpc>
              <a:buFontTx/>
              <a:buAutoNum type="arabicParenR"/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ru-RU" sz="3200" kern="0" dirty="0" err="1" smtClean="0">
                <a:latin typeface="Arial" pitchFamily="34" charset="0"/>
                <a:cs typeface="Arial" pitchFamily="34" charset="0"/>
              </a:rPr>
              <a:t>Кбт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= 24·1024·8 бит</a:t>
            </a:r>
            <a:endParaRPr lang="en-US" sz="3200" kern="0" dirty="0" smtClean="0"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Ответ: 64 </a:t>
            </a:r>
            <a:r>
              <a:rPr lang="ru-RU" sz="3200" kern="0" dirty="0" err="1" smtClean="0">
                <a:latin typeface="Arial" pitchFamily="34" charset="0"/>
                <a:cs typeface="Arial" pitchFamily="34" charset="0"/>
              </a:rPr>
              <a:t>ц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вета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012789" y="5306230"/>
            <a:ext cx="3714776" cy="990607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/>
      <p:bldP spid="655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>
          <a:xfrm>
            <a:off x="369847" y="367484"/>
            <a:ext cx="11572955" cy="646331"/>
          </a:xfrm>
        </p:spPr>
        <p:txBody>
          <a:bodyPr/>
          <a:lstStyle/>
          <a:p>
            <a:pPr algn="ctr" eaLnBrk="1" hangingPunct="1"/>
            <a:r>
              <a:rPr lang="ru-RU" sz="4200" b="1" dirty="0" smtClean="0"/>
              <a:t> ЗАДАЧИ НА ДИСКРЕТИЗАЦИЮ ГРАФИКИ</a:t>
            </a:r>
            <a:endParaRPr lang="ru-RU" sz="4200" b="1" dirty="0" smtClean="0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98409" y="1367616"/>
            <a:ext cx="12287336" cy="14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indent="360363"/>
            <a:r>
              <a:rPr lang="ru-RU" sz="28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После преобразования растрового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256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цветного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графического файла в 4-цветный формат его размер уменьшился на 18 Кбайт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360363"/>
            <a:r>
              <a:rPr lang="ru-RU" sz="2800" dirty="0" smtClean="0">
                <a:latin typeface="Arial" pitchFamily="34" charset="0"/>
                <a:cs typeface="Arial" pitchFamily="34" charset="0"/>
              </a:rPr>
              <a:t> Каков был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размер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исходного файла в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Кбайтах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298409" y="2867814"/>
            <a:ext cx="6286544" cy="2966901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lvl="0" defTabSz="914400"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 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lvl="0" indent="-514350" defTabSz="914400">
              <a:buAutoNum type="arabicParenR"/>
              <a:defRPr/>
            </a:pP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256 =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kern="0" baseline="30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, 4 = 2</a:t>
            </a:r>
            <a:r>
              <a:rPr lang="ru-RU" sz="3200" kern="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616860" lvl="0" indent="-616860" defTabSz="914400">
              <a:buFontTx/>
              <a:buAutoNum type="arabicParenR"/>
              <a:defRPr/>
            </a:pP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3200" kern="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·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8</a:t>
            </a:r>
            <a:endParaRPr lang="en-US" sz="3200" kern="0" dirty="0" smtClean="0">
              <a:latin typeface="Arial" pitchFamily="34" charset="0"/>
              <a:cs typeface="Arial" pitchFamily="34" charset="0"/>
            </a:endParaRPr>
          </a:p>
          <a:p>
            <a:pPr marL="616860" indent="-616860" defTabSz="914400">
              <a:buFontTx/>
              <a:buAutoNum type="arabicParenR"/>
              <a:defRPr/>
            </a:pP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3200" kern="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·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616860" lvl="0" indent="-616860" defTabSz="914400">
              <a:buFontTx/>
              <a:buAutoNum type="arabicParenR"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3200" kern="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- М</a:t>
            </a:r>
            <a:r>
              <a:rPr lang="ru-RU" sz="3200" kern="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= 18 </a:t>
            </a:r>
            <a:r>
              <a:rPr lang="ru-RU" sz="3200" kern="0" dirty="0" err="1" smtClean="0">
                <a:latin typeface="Arial" pitchFamily="34" charset="0"/>
                <a:cs typeface="Arial" pitchFamily="34" charset="0"/>
              </a:rPr>
              <a:t>Кбт</a:t>
            </a:r>
            <a:endParaRPr kumimoji="0" lang="ru-RU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98871" y="5868210"/>
            <a:ext cx="35814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kern="0" dirty="0" smtClean="0">
                <a:latin typeface="Arial" pitchFamily="34" charset="0"/>
                <a:cs typeface="Arial" pitchFamily="34" charset="0"/>
              </a:rPr>
              <a:t>Ответ: 24 </a:t>
            </a:r>
            <a:r>
              <a:rPr lang="ru-RU" sz="4000" kern="0" dirty="0" err="1" smtClean="0">
                <a:latin typeface="Arial" pitchFamily="34" charset="0"/>
                <a:cs typeface="Arial" pitchFamily="34" charset="0"/>
              </a:rPr>
              <a:t>Кбт</a:t>
            </a:r>
            <a:r>
              <a:rPr lang="ru-RU" sz="4000" kern="0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6513515" y="3296442"/>
            <a:ext cx="5072098" cy="2080505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marL="616860" lvl="0" indent="-616860" defTabSz="914400"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·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8 - 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·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2 = 18</a:t>
            </a:r>
          </a:p>
          <a:p>
            <a:pPr marL="616860" indent="-616860" defTabSz="914400"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· 6 = 18</a:t>
            </a:r>
          </a:p>
          <a:p>
            <a:pPr marL="616860" indent="-616860" defTabSz="914400"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= 3 </a:t>
            </a:r>
            <a:r>
              <a:rPr lang="ru-RU" sz="3200" kern="0" dirty="0" err="1" smtClean="0">
                <a:latin typeface="Arial" pitchFamily="34" charset="0"/>
                <a:cs typeface="Arial" pitchFamily="34" charset="0"/>
              </a:rPr>
              <a:t>Кбт</a:t>
            </a:r>
            <a:endParaRPr lang="ru-RU" sz="3200" kern="0" dirty="0" smtClean="0">
              <a:latin typeface="Arial" pitchFamily="34" charset="0"/>
              <a:cs typeface="Arial" pitchFamily="34" charset="0"/>
            </a:endParaRPr>
          </a:p>
          <a:p>
            <a:pPr marL="616860" indent="-616860" defTabSz="914400">
              <a:defRPr/>
            </a:pP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3200" kern="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= 3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·8 = 24 </a:t>
            </a:r>
            <a:r>
              <a:rPr lang="ru-RU" sz="3200" kern="0" dirty="0" err="1" smtClean="0">
                <a:latin typeface="Arial" pitchFamily="34" charset="0"/>
                <a:cs typeface="Arial" pitchFamily="34" charset="0"/>
              </a:rPr>
              <a:t>Кбт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/>
      <p:bldP spid="655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245" y="1248269"/>
            <a:ext cx="11561286" cy="2357504"/>
          </a:xfrm>
          <a:prstGeom prst="rect">
            <a:avLst/>
          </a:prstGeom>
        </p:spPr>
        <p:txBody>
          <a:bodyPr lIns="109664" tIns="54832" rIns="109664" bIns="54832">
            <a:spAutoFit/>
          </a:bodyPr>
          <a:lstStyle/>
          <a:p>
            <a:r>
              <a:rPr lang="en-US" sz="3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Оцените информационный объём цифрового звукового стерео файла длительностью 20 секунд при глубине кодирования 16 бит и частоте дискретизации 10000 Гц?  Результат представить в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Кбайтах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	При решении таких задач надо не забывать следующее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Что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моно - 1 канал, стерео - 2 канала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84161" y="3653632"/>
            <a:ext cx="11585614" cy="248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размера: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=2 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10000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Гц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·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4/8/1024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0·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000·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/8/1024=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781,25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Ответ: размер файла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781,25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байт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369847" y="296046"/>
            <a:ext cx="1157295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ЗАДАЧИ НА ДИСКРЕТИЗАЦИЮ ЗВУКА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a5c956edf48d4081d8a435193a7772ba10916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Jx81ndOwiq8AzMaG70F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yVmB4HmLGsdisliUVP9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v8RJ8PLvM7EQNKdaVX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yVmB4HmLGsdisliUVP9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v8RJ8PLvM7EQNKdaVX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9561</TotalTime>
  <Words>968</Words>
  <Application>Microsoft Office PowerPoint</Application>
  <PresentationFormat>Произвольный</PresentationFormat>
  <Paragraphs>124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Информатика и ИТ</vt:lpstr>
      <vt:lpstr>Слайд 2</vt:lpstr>
      <vt:lpstr> </vt:lpstr>
      <vt:lpstr> </vt:lpstr>
      <vt:lpstr> ЗАДАЧИ НА ДИСКРЕТИЗАЦИЮ ГРАФИКИ</vt:lpstr>
      <vt:lpstr> ЗАДАЧИ НА ДИСКРЕТИЗАЦИЮ ГРАФИКИ</vt:lpstr>
      <vt:lpstr> ЗАДАЧИ НА ДИСКРЕТИЗАЦИЮ ГРАФИКИ</vt:lpstr>
      <vt:lpstr> ЗАДАЧИ НА ДИСКРЕТИЗАЦИЮ ГРАФИКИ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853</cp:revision>
  <dcterms:created xsi:type="dcterms:W3CDTF">2020-04-13T08:05:16Z</dcterms:created>
  <dcterms:modified xsi:type="dcterms:W3CDTF">2020-11-22T19:44:01Z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