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Default Extension="gif" ContentType="image/gif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56" r:id="rId2"/>
    <p:sldId id="624" r:id="rId3"/>
    <p:sldId id="623" r:id="rId4"/>
    <p:sldId id="622" r:id="rId5"/>
    <p:sldId id="654" r:id="rId6"/>
    <p:sldId id="668" r:id="rId7"/>
    <p:sldId id="669" r:id="rId8"/>
    <p:sldId id="670" r:id="rId9"/>
    <p:sldId id="665" r:id="rId10"/>
    <p:sldId id="664" r:id="rId11"/>
    <p:sldId id="671" r:id="rId12"/>
    <p:sldId id="672" r:id="rId13"/>
    <p:sldId id="673" r:id="rId14"/>
    <p:sldId id="625" r:id="rId15"/>
  </p:sldIdLst>
  <p:sldSz cx="12169775" cy="7021513"/>
  <p:notesSz cx="5765800" cy="3244850"/>
  <p:custDataLst>
    <p:tags r:id="rId17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D023DD"/>
    <a:srgbClr val="004A82"/>
    <a:srgbClr val="007A37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441" autoAdjust="0"/>
    <p:restoredTop sz="94803" autoAdjust="0"/>
  </p:normalViewPr>
  <p:slideViewPr>
    <p:cSldViewPr>
      <p:cViewPr varScale="1">
        <p:scale>
          <a:sx n="64" d="100"/>
          <a:sy n="64" d="100"/>
        </p:scale>
        <p:origin x="-882" y="-96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C86543-421F-46F0-8DB9-08A2BA71687B}" type="datetimeFigureOut">
              <a:rPr lang="ru-RU" smtClean="0"/>
              <a:pPr/>
              <a:t>22.11.2020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30EF6-6AD4-422F-AB26-32C1229698C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60067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I</a:t>
            </a:r>
            <a:r>
              <a:rPr lang="ru-RU" smtClean="0"/>
              <a:t>звука=48000*32*120*4=737.280.000 бит=92.160.000 байт=90.000 Кбайт=87,89 Мбайт</a:t>
            </a:r>
          </a:p>
          <a:p>
            <a:endParaRPr lang="ru-RU" smtClean="0"/>
          </a:p>
        </p:txBody>
      </p:sp>
      <p:sp>
        <p:nvSpPr>
          <p:cNvPr id="2867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AC2B4AC-0899-4093-A4F6-070CCF3B94B2}" type="slidenum">
              <a:rPr lang="ru-RU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I</a:t>
            </a:r>
            <a:r>
              <a:rPr lang="ru-RU" smtClean="0"/>
              <a:t>звука=44000*16*10*1=17.040.000 бит=880.000 байт=859,375 Кбайт</a:t>
            </a:r>
          </a:p>
          <a:p>
            <a:endParaRPr lang="ru-RU" smtClean="0"/>
          </a:p>
        </p:txBody>
      </p:sp>
      <p:sp>
        <p:nvSpPr>
          <p:cNvPr id="2662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BE8FAA5-31FB-4FFC-A2A6-380388625E46}" type="slidenum">
              <a:rPr lang="ru-RU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I</a:t>
            </a:r>
            <a:r>
              <a:rPr lang="ru-RU" smtClean="0"/>
              <a:t>звука=48000*32*120*4=737.280.000 бит=92.160.000 байт=90.000 Кбайт=87,89 Мбайт</a:t>
            </a:r>
          </a:p>
          <a:p>
            <a:endParaRPr lang="ru-RU" smtClean="0"/>
          </a:p>
        </p:txBody>
      </p:sp>
      <p:sp>
        <p:nvSpPr>
          <p:cNvPr id="2867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AC2B4AC-0899-4093-A4F6-070CCF3B94B2}" type="slidenum">
              <a:rPr lang="ru-RU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I</a:t>
            </a:r>
            <a:r>
              <a:rPr lang="ru-RU" smtClean="0"/>
              <a:t>звука=48000*32*120*4=737.280.000 бит=92.160.000 байт=90.000 Кбайт=87,89 Мбайт</a:t>
            </a:r>
          </a:p>
          <a:p>
            <a:endParaRPr lang="ru-RU" smtClean="0"/>
          </a:p>
        </p:txBody>
      </p:sp>
      <p:sp>
        <p:nvSpPr>
          <p:cNvPr id="2867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AC2B4AC-0899-4093-A4F6-070CCF3B94B2}" type="slidenum">
              <a:rPr lang="ru-RU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I</a:t>
            </a:r>
            <a:r>
              <a:rPr lang="ru-RU" smtClean="0"/>
              <a:t>звука=48000*32*120*4=737.280.000 бит=92.160.000 байт=90.000 Кбайт=87,89 Мбайт</a:t>
            </a:r>
          </a:p>
          <a:p>
            <a:endParaRPr lang="ru-RU" smtClean="0"/>
          </a:p>
        </p:txBody>
      </p:sp>
      <p:sp>
        <p:nvSpPr>
          <p:cNvPr id="2867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AC2B4AC-0899-4093-A4F6-070CCF3B94B2}" type="slidenum">
              <a:rPr lang="ru-RU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11/22/2020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11/22/2020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11/22/2020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304C1A-7365-4C9E-8B32-F685E826286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FFF2D5-02A1-4336-B510-458D10A2467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5" Type="http://schemas.openxmlformats.org/officeDocument/2006/relationships/image" Target="../media/image3.png"/><Relationship Id="rId4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2.xml"/><Relationship Id="rId1" Type="http://schemas.openxmlformats.org/officeDocument/2006/relationships/tags" Target="../tags/tag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063" y="0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27169" y="510360"/>
            <a:ext cx="8072493" cy="95473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>
              <a:spcBef>
                <a:spcPts val="243"/>
              </a:spcBef>
            </a:pPr>
            <a:r>
              <a:rPr sz="6000" spc="-11" dirty="0"/>
              <a:t>Информатика </a:t>
            </a:r>
            <a:r>
              <a:rPr sz="6000" spc="21" dirty="0"/>
              <a:t>и</a:t>
            </a:r>
            <a:r>
              <a:rPr sz="6000" spc="-85" dirty="0"/>
              <a:t> </a:t>
            </a:r>
            <a:r>
              <a:rPr sz="6000" spc="21" dirty="0"/>
              <a:t>ИТ</a:t>
            </a:r>
            <a:endParaRPr sz="6000"/>
          </a:p>
        </p:txBody>
      </p:sp>
      <p:sp>
        <p:nvSpPr>
          <p:cNvPr id="4" name="object 4"/>
          <p:cNvSpPr txBox="1"/>
          <p:nvPr/>
        </p:nvSpPr>
        <p:spPr>
          <a:xfrm>
            <a:off x="1870045" y="3098820"/>
            <a:ext cx="5826768" cy="2555076"/>
          </a:xfrm>
          <a:prstGeom prst="rect">
            <a:avLst/>
          </a:prstGeom>
        </p:spPr>
        <p:txBody>
          <a:bodyPr vert="horz" wrap="square" lIns="0" tIns="91965" rIns="0" bIns="0" rtlCol="0">
            <a:spAutoFit/>
          </a:bodyPr>
          <a:lstStyle/>
          <a:p>
            <a:pPr marL="27048" marR="10819"/>
            <a:r>
              <a:rPr lang="ru-RU" sz="4000" b="1" dirty="0" smtClean="0">
                <a:solidFill>
                  <a:srgbClr val="2365C7"/>
                </a:solidFill>
                <a:latin typeface="Arial"/>
                <a:cs typeface="Arial"/>
              </a:rPr>
              <a:t>ПРАКТИЧЕСКАЯ РАБОТА.</a:t>
            </a:r>
            <a:endParaRPr lang="ru-RU" sz="4000" b="1" dirty="0" smtClean="0">
              <a:solidFill>
                <a:srgbClr val="2365C7"/>
              </a:solidFill>
              <a:latin typeface="Arial"/>
              <a:cs typeface="Arial"/>
            </a:endParaRPr>
          </a:p>
          <a:p>
            <a:pPr marL="27048" marR="10819"/>
            <a:r>
              <a:rPr lang="ru-RU" sz="4000" b="1" dirty="0" smtClean="0">
                <a:solidFill>
                  <a:srgbClr val="2365C7"/>
                </a:solidFill>
                <a:latin typeface="Arial"/>
                <a:cs typeface="Arial"/>
              </a:rPr>
              <a:t>КОДИРОВАНИЕ </a:t>
            </a:r>
            <a:r>
              <a:rPr lang="ru-RU" sz="4000" b="1" dirty="0" smtClean="0">
                <a:solidFill>
                  <a:srgbClr val="2365C7"/>
                </a:solidFill>
                <a:latin typeface="Arial"/>
                <a:cs typeface="Arial"/>
              </a:rPr>
              <a:t>ЗВУКА И ГРАФИКИ.</a:t>
            </a:r>
            <a:endParaRPr lang="ru-RU" sz="4000" b="1" dirty="0" smtClean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98475" y="3296442"/>
            <a:ext cx="726434" cy="2357454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845537" y="2762260"/>
            <a:ext cx="3540447" cy="3350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9892263" y="460623"/>
            <a:ext cx="1338943" cy="1372699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427408" y="542760"/>
            <a:ext cx="365897" cy="77280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>
              <a:spcBef>
                <a:spcPts val="266"/>
              </a:spcBef>
            </a:pPr>
            <a:r>
              <a:rPr lang="ru-RU" sz="4800" b="1" dirty="0" smtClean="0">
                <a:solidFill>
                  <a:schemeClr val="bg1"/>
                </a:solidFill>
                <a:latin typeface="Arial"/>
                <a:cs typeface="Arial"/>
              </a:rPr>
              <a:t>7</a:t>
            </a:r>
            <a:endParaRPr sz="4800" b="1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013977" y="1296177"/>
            <a:ext cx="1143008" cy="456834"/>
          </a:xfrm>
          <a:prstGeom prst="rect">
            <a:avLst/>
          </a:prstGeom>
        </p:spPr>
        <p:txBody>
          <a:bodyPr vert="horz" wrap="square" lIns="0" tIns="25696" rIns="0" bIns="0" rtlCol="0">
            <a:spAutoFit/>
          </a:bodyPr>
          <a:lstStyle/>
          <a:p>
            <a:pPr algn="ctr">
              <a:spcBef>
                <a:spcPts val="202"/>
              </a:spcBef>
            </a:pPr>
            <a:r>
              <a:rPr sz="2800" b="1" spc="11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800" b="1" spc="-11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2800" b="1">
              <a:latin typeface="Arial"/>
              <a:cs typeface="Arial"/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847" y="581798"/>
            <a:ext cx="1294543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Прямоугольник 1"/>
          <p:cNvSpPr>
            <a:spLocks noChangeArrowheads="1"/>
          </p:cNvSpPr>
          <p:nvPr/>
        </p:nvSpPr>
        <p:spPr bwMode="auto">
          <a:xfrm>
            <a:off x="727037" y="1296178"/>
            <a:ext cx="10930014" cy="1895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>
            <a:spAutoFit/>
          </a:bodyPr>
          <a:lstStyle/>
          <a:p>
            <a:pPr>
              <a:defRPr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2. Оцените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информационный объем </a:t>
            </a:r>
            <a:r>
              <a:rPr lang="ru-RU" sz="2800" dirty="0" err="1">
                <a:latin typeface="Arial" pitchFamily="34" charset="0"/>
                <a:cs typeface="Arial" pitchFamily="34" charset="0"/>
              </a:rPr>
              <a:t>моноаудиофайла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длительность звучания которого 10 секунд, глубина кодирования звука 16 бит, а частота дискретизации 44 кГц. Ответ выразите в </a:t>
            </a:r>
            <a:r>
              <a:rPr lang="ru-RU" sz="2800" dirty="0" err="1">
                <a:latin typeface="Arial" pitchFamily="34" charset="0"/>
                <a:cs typeface="Arial" pitchFamily="34" charset="0"/>
              </a:rPr>
              <a:t>Кбайтах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882058" y="6007294"/>
            <a:ext cx="5780643" cy="695510"/>
          </a:xfrm>
          <a:prstGeom prst="rect">
            <a:avLst/>
          </a:prstGeom>
          <a:noFill/>
        </p:spPr>
        <p:txBody>
          <a:bodyPr lIns="109664" tIns="54832" rIns="109664" bIns="54832">
            <a:spAutoFit/>
          </a:bodyPr>
          <a:lstStyle/>
          <a:p>
            <a:pPr eaLnBrk="1" hangingPunct="1">
              <a:defRPr/>
            </a:pPr>
            <a:r>
              <a:rPr lang="ru-RU" b="1" dirty="0"/>
              <a:t>Ответ:  </a:t>
            </a:r>
            <a:r>
              <a:rPr lang="ru-RU" dirty="0"/>
              <a:t>859,375 Кбайт</a:t>
            </a:r>
          </a:p>
        </p:txBody>
      </p:sp>
      <p:sp>
        <p:nvSpPr>
          <p:cNvPr id="5" name="Text Box 13"/>
          <p:cNvSpPr txBox="1">
            <a:spLocks noChangeArrowheads="1"/>
          </p:cNvSpPr>
          <p:nvPr/>
        </p:nvSpPr>
        <p:spPr bwMode="auto">
          <a:xfrm>
            <a:off x="584161" y="3296442"/>
            <a:ext cx="10637990" cy="3557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i="1" dirty="0">
                <a:latin typeface="Arial" pitchFamily="34" charset="0"/>
                <a:cs typeface="Arial" pitchFamily="34" charset="0"/>
              </a:rPr>
              <a:t>Решение: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 Формула для расчета размера в байтах : </a:t>
            </a:r>
          </a:p>
          <a:p>
            <a:pPr>
              <a:spcBef>
                <a:spcPct val="50000"/>
              </a:spcBef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V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=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t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·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h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·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I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/8, (для перевода в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байты полученную величину надо разделить на 8 бит).</a:t>
            </a:r>
          </a:p>
          <a:p>
            <a:pPr>
              <a:spcBef>
                <a:spcPct val="50000"/>
              </a:spcBef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44 кГц = 44·1000 Гц = 44 000 Гц.</a:t>
            </a:r>
          </a:p>
          <a:p>
            <a:pPr>
              <a:spcBef>
                <a:spcPct val="50000"/>
              </a:spcBef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V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t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·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h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·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/8 = 44000·10·16/8/1024=859,375 байт.</a:t>
            </a:r>
          </a:p>
          <a:p>
            <a:pPr>
              <a:spcBef>
                <a:spcPct val="50000"/>
              </a:spcBef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8"/>
          <p:cNvSpPr txBox="1">
            <a:spLocks noChangeArrowheads="1"/>
          </p:cNvSpPr>
          <p:nvPr/>
        </p:nvSpPr>
        <p:spPr>
          <a:xfrm>
            <a:off x="369847" y="296046"/>
            <a:ext cx="11572955" cy="646331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200" b="1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ЗАДАЧИ НА ДИСКРЕТИЗАЦИЮ ГРАФИКИ</a:t>
            </a:r>
            <a:endParaRPr kumimoji="0" lang="ru-RU" sz="42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000"/>
                            </p:stCondLst>
                            <p:childTnLst>
                              <p:par>
                                <p:cTn id="1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04245" y="1248269"/>
            <a:ext cx="11561286" cy="1495729"/>
          </a:xfrm>
          <a:prstGeom prst="rect">
            <a:avLst/>
          </a:prstGeom>
        </p:spPr>
        <p:txBody>
          <a:bodyPr lIns="109664" tIns="54832" rIns="109664" bIns="54832">
            <a:spAutoFit/>
          </a:bodyPr>
          <a:lstStyle/>
          <a:p>
            <a:r>
              <a:rPr lang="en-US" sz="3400" dirty="0">
                <a:latin typeface="Arial" pitchFamily="34" charset="0"/>
                <a:cs typeface="Arial" pitchFamily="34" charset="0"/>
              </a:rPr>
              <a:t>    </a:t>
            </a:r>
            <a:r>
              <a:rPr lang="ru-RU" sz="34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sz="3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Определить размер (в байтах) цифрового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аудиофайла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, время звучания которого составляет 10 секунд при частоте дискретизации 22,05 кГц и разрешении 8 бит.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584161" y="3153566"/>
            <a:ext cx="11585614" cy="2480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i="1" dirty="0">
                <a:latin typeface="Arial" pitchFamily="34" charset="0"/>
                <a:cs typeface="Arial" pitchFamily="34" charset="0"/>
              </a:rPr>
              <a:t>Решение: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 Формула для расчета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размера: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V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=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t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·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h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·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I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h =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22,05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·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1000 = 22050 Гц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V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t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·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h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·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I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/8 = 10·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205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·8/8 = 220500 байт.</a:t>
            </a:r>
            <a:endParaRPr lang="ru-RU" sz="28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ru-RU" sz="2800" b="1" dirty="0">
                <a:latin typeface="Arial" pitchFamily="34" charset="0"/>
                <a:cs typeface="Arial" pitchFamily="34" charset="0"/>
              </a:rPr>
              <a:t>Ответ: размер файла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220500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байт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6" name="Rectangle 8"/>
          <p:cNvSpPr txBox="1">
            <a:spLocks noChangeArrowheads="1"/>
          </p:cNvSpPr>
          <p:nvPr/>
        </p:nvSpPr>
        <p:spPr>
          <a:xfrm>
            <a:off x="369847" y="296046"/>
            <a:ext cx="11572955" cy="646331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ЗАДАЧИ НА ДИСКРЕТИЗАЦИЮ ЗВУКА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04245" y="1248269"/>
            <a:ext cx="11561286" cy="1495729"/>
          </a:xfrm>
          <a:prstGeom prst="rect">
            <a:avLst/>
          </a:prstGeom>
        </p:spPr>
        <p:txBody>
          <a:bodyPr lIns="109664" tIns="54832" rIns="109664" bIns="54832">
            <a:spAutoFit/>
          </a:bodyPr>
          <a:lstStyle/>
          <a:p>
            <a:r>
              <a:rPr lang="en-US" sz="3400" dirty="0">
                <a:latin typeface="Arial" pitchFamily="34" charset="0"/>
                <a:cs typeface="Arial" pitchFamily="34" charset="0"/>
              </a:rPr>
              <a:t>    </a:t>
            </a:r>
            <a:r>
              <a:rPr lang="ru-RU" sz="34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sz="3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Объем свободной памяти на диске — 5,25 Мб, разрядность звуковой платы — 16. Какова длительность звучания цифрового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аудиофайла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, записанного с частотой дискретизации 22,05 кГц? 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584161" y="3153566"/>
            <a:ext cx="11585614" cy="3126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i="1" dirty="0">
                <a:latin typeface="Arial" pitchFamily="34" charset="0"/>
                <a:cs typeface="Arial" pitchFamily="34" charset="0"/>
              </a:rPr>
              <a:t>Решение: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 Формула для расчета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размера: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V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=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t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·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h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·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→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t = V/h/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8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h =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22,05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·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1000 = 22050 Гц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V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= 5,25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·1024·1024·8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бит 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t =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V/h/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5,25 ·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1024·1024·8/22050/16 = 124,8 сек.</a:t>
            </a:r>
            <a:endParaRPr lang="ru-RU" sz="28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ru-RU" sz="2800" b="1" dirty="0">
                <a:latin typeface="Arial" pitchFamily="34" charset="0"/>
                <a:cs typeface="Arial" pitchFamily="34" charset="0"/>
              </a:rPr>
              <a:t>Ответ: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124,8 секунд.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8"/>
          <p:cNvSpPr txBox="1">
            <a:spLocks noChangeArrowheads="1"/>
          </p:cNvSpPr>
          <p:nvPr/>
        </p:nvSpPr>
        <p:spPr>
          <a:xfrm>
            <a:off x="369847" y="296046"/>
            <a:ext cx="11572955" cy="646331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ЗАДАЧИ НА ДИСКРЕТИЗАЦИЮ ЗВУКА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04245" y="1248269"/>
            <a:ext cx="11561286" cy="1495729"/>
          </a:xfrm>
          <a:prstGeom prst="rect">
            <a:avLst/>
          </a:prstGeom>
        </p:spPr>
        <p:txBody>
          <a:bodyPr lIns="109664" tIns="54832" rIns="109664" bIns="54832">
            <a:spAutoFit/>
          </a:bodyPr>
          <a:lstStyle/>
          <a:p>
            <a:r>
              <a:rPr lang="en-US" sz="3400" dirty="0">
                <a:latin typeface="Arial" pitchFamily="34" charset="0"/>
                <a:cs typeface="Arial" pitchFamily="34" charset="0"/>
              </a:rPr>
              <a:t>    </a:t>
            </a:r>
            <a:r>
              <a:rPr lang="ru-RU" sz="34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Объем свободной памяти на диске — 5,25 Мб, разрядность звуковой платы — 16. Какова длительность звучания цифрового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аудиофайла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, записанного с частотой дискретизации 22,05 кГц? 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584161" y="3153566"/>
            <a:ext cx="11585614" cy="3126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i="1" dirty="0">
                <a:latin typeface="Arial" pitchFamily="34" charset="0"/>
                <a:cs typeface="Arial" pitchFamily="34" charset="0"/>
              </a:rPr>
              <a:t>Решение: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 Формула для расчета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размера: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V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=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t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·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h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·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→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t = V/h/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8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h =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22,05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·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1000 = 22050 Гц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V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= 5,25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·1024·1024·8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бит 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t =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V/h/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5,25 ·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1024·1024·8/22050/16 = 124,8 сек.</a:t>
            </a:r>
            <a:endParaRPr lang="ru-RU" sz="28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ru-RU" sz="2800" b="1" dirty="0">
                <a:latin typeface="Arial" pitchFamily="34" charset="0"/>
                <a:cs typeface="Arial" pitchFamily="34" charset="0"/>
              </a:rPr>
              <a:t>Ответ: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124,8 секунд.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8"/>
          <p:cNvSpPr txBox="1">
            <a:spLocks noChangeArrowheads="1"/>
          </p:cNvSpPr>
          <p:nvPr/>
        </p:nvSpPr>
        <p:spPr>
          <a:xfrm>
            <a:off x="369847" y="296046"/>
            <a:ext cx="11572955" cy="646331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ЗАДАЧИ НА ДИСКРЕТИЗАЦИЮ ЗВУКА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226971" y="367484"/>
            <a:ext cx="11942804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ЗАДАНИЕ ДЛЯ САМОСТОЯТЕЛЬНОЙ РАБОТЫ</a:t>
            </a:r>
          </a:p>
        </p:txBody>
      </p:sp>
      <p:pic>
        <p:nvPicPr>
          <p:cNvPr id="10" name="Picture 9" descr="18m5"/>
          <p:cNvPicPr>
            <a:picLocks noChangeAspect="1" noChangeArrowheads="1" noCrop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0119612" y="3653632"/>
            <a:ext cx="2050163" cy="1612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584161" y="1510492"/>
            <a:ext cx="10648553" cy="5373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 marL="4763" indent="534988" algn="just">
              <a:spcBef>
                <a:spcPct val="50000"/>
              </a:spcBef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Определить 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объем памяти для цифрового </a:t>
            </a:r>
            <a:r>
              <a:rPr lang="ru-RU" sz="3600" dirty="0" err="1">
                <a:latin typeface="Arial" pitchFamily="34" charset="0"/>
                <a:cs typeface="Arial" pitchFamily="34" charset="0"/>
              </a:rPr>
              <a:t>аудиофайла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, время звучания которого составляет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2,5 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минуты при частоте дискретизации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220,05 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кГц и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разрешении </a:t>
            </a:r>
            <a:r>
              <a:rPr lang="ru-RU" sz="3600" dirty="0" smtClean="0"/>
              <a:t>32 </a:t>
            </a:r>
            <a:r>
              <a:rPr lang="ru-RU" sz="3600" dirty="0"/>
              <a:t>бит. </a:t>
            </a:r>
            <a:endParaRPr lang="ru-RU" sz="3600" dirty="0" smtClean="0"/>
          </a:p>
          <a:p>
            <a:pPr marL="4763" lvl="0" indent="534988" algn="ctr" defTabSz="914400" fontAlgn="base">
              <a:spcBef>
                <a:spcPct val="0"/>
              </a:spcBef>
              <a:spcAft>
                <a:spcPct val="0"/>
              </a:spcAft>
            </a:pPr>
            <a:endParaRPr lang="ru-RU" sz="2000" b="1" dirty="0" smtClean="0">
              <a:solidFill>
                <a:srgbClr val="700070"/>
              </a:solidFill>
              <a:latin typeface="Arial" charset="0"/>
            </a:endParaRPr>
          </a:p>
          <a:p>
            <a:pPr marL="4763" indent="534988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3400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Скольких различных цветов могут быть пиксели растрового изображения, имеющего размер 128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x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256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пикселей и занимающего на диске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32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Кбайта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marL="4763" lvl="0" indent="534988" defTabSz="914400" fontAlgn="base">
              <a:spcBef>
                <a:spcPct val="0"/>
              </a:spcBef>
              <a:spcAft>
                <a:spcPct val="0"/>
              </a:spcAft>
            </a:pPr>
            <a:endParaRPr lang="ru-RU" sz="3400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25447" y="1224740"/>
            <a:ext cx="11144328" cy="56316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Ø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</a:p>
          <a:p>
            <a:pPr marL="87313" indent="720725" algn="just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Ø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Звуковая информация</a:t>
            </a:r>
          </a:p>
          <a:p>
            <a:pPr marL="87313" indent="720725" algn="just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Ø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Источники звука </a:t>
            </a:r>
          </a:p>
          <a:p>
            <a:pPr marL="87313" indent="720725" algn="just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Ø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Способы представления звука</a:t>
            </a:r>
          </a:p>
          <a:p>
            <a:pPr marL="87313" indent="720725" algn="just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Ø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Дискретизация звука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87313" indent="720725" algn="just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Ø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Примеры задач</a:t>
            </a: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0" y="224608"/>
            <a:ext cx="11715832" cy="1266613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ПЛАН  УРОКА</a:t>
            </a:r>
          </a:p>
          <a:p>
            <a:pPr marL="92075" indent="898525" algn="ctr"/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912733" y="2176668"/>
            <a:ext cx="10344309" cy="1046440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3400" dirty="0">
                <a:latin typeface="Times New Roman" pitchFamily="18" charset="0"/>
              </a:rPr>
              <a:t/>
            </a:r>
            <a:br>
              <a:rPr lang="ru-RU" sz="3400" dirty="0">
                <a:latin typeface="Times New Roman" pitchFamily="18" charset="0"/>
              </a:rPr>
            </a:br>
            <a:endParaRPr lang="ru-RU" sz="3400" dirty="0">
              <a:latin typeface="Times New Roman" pitchFamily="18" charset="0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  <p:custDataLst>
              <p:tags r:id="rId3"/>
            </p:custDataLst>
          </p:nvPr>
        </p:nvSpPr>
        <p:spPr>
          <a:xfrm>
            <a:off x="584161" y="1153302"/>
            <a:ext cx="11287204" cy="1464952"/>
          </a:xfrm>
          <a:prstGeom prst="rect">
            <a:avLst/>
          </a:prstGeom>
        </p:spPr>
        <p:txBody>
          <a:bodyPr lIns="109664" tIns="54832" rIns="109664" bIns="54832"/>
          <a:lstStyle/>
          <a:p>
            <a:pPr algn="ctr"/>
            <a:r>
              <a:rPr lang="ru-RU" sz="28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</a:t>
            </a:r>
            <a:r>
              <a:rPr lang="ru-RU" sz="2800" i="0" dirty="0" smtClean="0">
                <a:latin typeface="Arial" pitchFamily="34" charset="0"/>
                <a:cs typeface="Arial" pitchFamily="34" charset="0"/>
              </a:rPr>
              <a:t>Определить </a:t>
            </a:r>
            <a:r>
              <a:rPr lang="ru-RU" sz="2800" i="0" dirty="0" smtClean="0">
                <a:latin typeface="Arial" pitchFamily="34" charset="0"/>
                <a:cs typeface="Arial" pitchFamily="34" charset="0"/>
              </a:rPr>
              <a:t>объем памяти для цифрового </a:t>
            </a:r>
            <a:r>
              <a:rPr lang="ru-RU" sz="2800" i="0" dirty="0" err="1" smtClean="0">
                <a:latin typeface="Arial" pitchFamily="34" charset="0"/>
                <a:cs typeface="Arial" pitchFamily="34" charset="0"/>
              </a:rPr>
              <a:t>аудиофайла</a:t>
            </a:r>
            <a:r>
              <a:rPr lang="ru-RU" sz="2800" i="0" dirty="0" smtClean="0">
                <a:latin typeface="Arial" pitchFamily="34" charset="0"/>
                <a:cs typeface="Arial" pitchFamily="34" charset="0"/>
              </a:rPr>
              <a:t>, время звучания которого составляет 2 минуты при частоте дискретизации 44,1 кГц и разрешении </a:t>
            </a:r>
            <a:r>
              <a:rPr lang="ru-RU" sz="2800" i="0" dirty="0" smtClean="0"/>
              <a:t>16 бит. </a:t>
            </a:r>
            <a:r>
              <a:rPr lang="ru-RU" sz="3200" b="1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       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26971" y="367484"/>
            <a:ext cx="11942804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lvl="0" algn="ctr" defTabSz="914400">
              <a:defRPr/>
            </a:pPr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</a:t>
            </a:r>
            <a:r>
              <a:rPr kumimoji="0" lang="ru-RU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САМОСТОЯТЕЛЬНОЙ РАБОТЫ</a:t>
            </a:r>
          </a:p>
        </p:txBody>
      </p:sp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512723" y="2582062"/>
            <a:ext cx="10637990" cy="420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i="1" dirty="0">
                <a:latin typeface="Arial" pitchFamily="34" charset="0"/>
                <a:cs typeface="Arial" pitchFamily="34" charset="0"/>
              </a:rPr>
              <a:t>Решение: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 Формула для расчета размера в байтах : </a:t>
            </a:r>
          </a:p>
          <a:p>
            <a:pPr>
              <a:spcBef>
                <a:spcPct val="50000"/>
              </a:spcBef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V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=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t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·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h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·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I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/8, (для перевода в байты полученную величину надо разделить на 8 бит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>
              <a:spcBef>
                <a:spcPct val="50000"/>
              </a:spcBef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= 2 ·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60 = 120 сек.</a:t>
            </a:r>
            <a:endParaRPr lang="ru-RU" sz="28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44,1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кГц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=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44,1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·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1000 Гц =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44100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Гц.</a:t>
            </a:r>
          </a:p>
          <a:p>
            <a:pPr>
              <a:spcBef>
                <a:spcPct val="50000"/>
              </a:spcBef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V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=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t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·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h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·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I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/8 =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120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·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44100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·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16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/8 = 10 584 000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байт.</a:t>
            </a:r>
          </a:p>
          <a:p>
            <a:pPr>
              <a:spcBef>
                <a:spcPct val="50000"/>
              </a:spcBef>
            </a:pPr>
            <a:r>
              <a:rPr lang="ru-RU" sz="2800" b="1" dirty="0">
                <a:latin typeface="Arial" pitchFamily="34" charset="0"/>
                <a:cs typeface="Arial" pitchFamily="34" charset="0"/>
              </a:rPr>
              <a:t>Ответ: размер файла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10 584 000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байт.</a:t>
            </a:r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912733" y="2176668"/>
            <a:ext cx="10344309" cy="1046440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3400" dirty="0">
                <a:latin typeface="Times New Roman" pitchFamily="18" charset="0"/>
              </a:rPr>
              <a:t/>
            </a:r>
            <a:br>
              <a:rPr lang="ru-RU" sz="3400" dirty="0">
                <a:latin typeface="Times New Roman" pitchFamily="18" charset="0"/>
              </a:rPr>
            </a:br>
            <a:endParaRPr lang="ru-RU" sz="3400" dirty="0">
              <a:latin typeface="Times New Roman" pitchFamily="18" charset="0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  <p:custDataLst>
              <p:tags r:id="rId3"/>
            </p:custDataLst>
          </p:nvPr>
        </p:nvSpPr>
        <p:spPr>
          <a:xfrm>
            <a:off x="584161" y="1296178"/>
            <a:ext cx="11287204" cy="1834284"/>
          </a:xfrm>
          <a:prstGeom prst="rect">
            <a:avLst/>
          </a:prstGeom>
        </p:spPr>
        <p:txBody>
          <a:bodyPr lIns="109664" tIns="54832" rIns="109664" bIns="54832"/>
          <a:lstStyle/>
          <a:p>
            <a:pPr algn="ctr" eaLnBrk="1" hangingPunct="1">
              <a:buFontTx/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2800" i="0" dirty="0" smtClean="0">
                <a:latin typeface="Arial" pitchFamily="34" charset="0"/>
                <a:cs typeface="Arial" pitchFamily="34" charset="0"/>
              </a:rPr>
              <a:t>. Объем </a:t>
            </a:r>
            <a:r>
              <a:rPr lang="ru-RU" sz="2800" i="0" dirty="0" smtClean="0">
                <a:latin typeface="Arial" pitchFamily="34" charset="0"/>
                <a:cs typeface="Arial" pitchFamily="34" charset="0"/>
              </a:rPr>
              <a:t>свободной памяти на диске 5,25 Мбайт, глубина кодирования 8 бит. Звуковая информация записана с частотой дискретизации 44,1 кГц. Какова длительность звучания </a:t>
            </a:r>
            <a:r>
              <a:rPr lang="ru-RU" sz="2800" i="0" dirty="0" err="1" smtClean="0">
                <a:latin typeface="Arial" pitchFamily="34" charset="0"/>
                <a:cs typeface="Arial" pitchFamily="34" charset="0"/>
              </a:rPr>
              <a:t>моноаудиофайла</a:t>
            </a:r>
            <a:r>
              <a:rPr lang="ru-RU" sz="2800" i="0" dirty="0" smtClean="0">
                <a:latin typeface="Arial" pitchFamily="34" charset="0"/>
                <a:cs typeface="Arial" pitchFamily="34" charset="0"/>
              </a:rPr>
              <a:t>? </a:t>
            </a:r>
            <a:endParaRPr lang="ru-RU" sz="2800" i="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26971" y="367484"/>
            <a:ext cx="11942804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lvl="0" algn="ctr" defTabSz="914400">
              <a:defRPr/>
            </a:pPr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</a:t>
            </a:r>
            <a:r>
              <a:rPr kumimoji="0" lang="ru-RU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САМОСТОЯТЕЛЬНОЙ РАБОТЫ</a:t>
            </a:r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512723" y="3063571"/>
            <a:ext cx="10637990" cy="33116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i="1" dirty="0">
                <a:latin typeface="Arial" pitchFamily="34" charset="0"/>
                <a:cs typeface="Arial" pitchFamily="34" charset="0"/>
              </a:rPr>
              <a:t>Решение: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 Формула для расчета размера в байтах : </a:t>
            </a:r>
          </a:p>
          <a:p>
            <a:pPr algn="ctr">
              <a:spcBef>
                <a:spcPct val="50000"/>
              </a:spcBef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V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 =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t 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·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h 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·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I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 /8,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V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/(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h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·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/8)  </a:t>
            </a:r>
          </a:p>
          <a:p>
            <a:pPr>
              <a:spcBef>
                <a:spcPct val="50000"/>
              </a:spcBef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5,25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М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байт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=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5,25·1024·1024·8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бит</a:t>
            </a:r>
            <a:r>
              <a:rPr lang="ru-RU" sz="2800" dirty="0" smtClean="0">
                <a:ea typeface="Times New Roman"/>
                <a:cs typeface="Times New Roman"/>
              </a:rPr>
              <a:t> </a:t>
            </a:r>
            <a:endParaRPr lang="ru-RU" sz="2800" dirty="0" smtClean="0">
              <a:ea typeface="Calibri"/>
              <a:cs typeface="Times New Roman"/>
            </a:endParaRPr>
          </a:p>
          <a:p>
            <a:pPr>
              <a:spcBef>
                <a:spcPct val="50000"/>
              </a:spcBef>
            </a:pPr>
            <a:endParaRPr lang="ru-RU" sz="2800" dirty="0"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                                    Ответ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15,6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сек.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0"/>
            <a:ext cx="1216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0" y="1304925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0" y="0"/>
            <a:ext cx="1216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0000" contrast="40000"/>
          </a:blip>
          <a:srcRect/>
          <a:stretch>
            <a:fillRect/>
          </a:stretch>
        </p:blipFill>
        <p:spPr bwMode="auto">
          <a:xfrm>
            <a:off x="727037" y="5225268"/>
            <a:ext cx="4953000" cy="847725"/>
          </a:xfrm>
          <a:prstGeom prst="rect">
            <a:avLst/>
          </a:prstGeom>
          <a:noFill/>
        </p:spPr>
      </p:pic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0" y="1304925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4" name="Rectangle 8"/>
          <p:cNvSpPr>
            <a:spLocks noGrp="1" noChangeArrowheads="1"/>
          </p:cNvSpPr>
          <p:nvPr>
            <p:ph type="title"/>
          </p:nvPr>
        </p:nvSpPr>
        <p:spPr>
          <a:xfrm>
            <a:off x="369847" y="367484"/>
            <a:ext cx="11572955" cy="646331"/>
          </a:xfrm>
        </p:spPr>
        <p:txBody>
          <a:bodyPr/>
          <a:lstStyle/>
          <a:p>
            <a:pPr algn="ctr" eaLnBrk="1" hangingPunct="1"/>
            <a:r>
              <a:rPr lang="ru-RU" sz="4200" b="1" dirty="0" smtClean="0"/>
              <a:t> ЗАДАЧИ НА ДИСКРЕТИЗАЦИЮ ГРАФИКИ</a:t>
            </a:r>
            <a:endParaRPr lang="ru-RU" sz="4200" b="1" dirty="0" smtClean="0"/>
          </a:p>
        </p:txBody>
      </p:sp>
      <p:sp>
        <p:nvSpPr>
          <p:cNvPr id="65548" name="Text Box 12"/>
          <p:cNvSpPr txBox="1">
            <a:spLocks noChangeArrowheads="1"/>
          </p:cNvSpPr>
          <p:nvPr/>
        </p:nvSpPr>
        <p:spPr bwMode="auto">
          <a:xfrm>
            <a:off x="584161" y="1373422"/>
            <a:ext cx="11287204" cy="1834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>
            <a:spAutoFit/>
          </a:bodyPr>
          <a:lstStyle/>
          <a:p>
            <a:pPr indent="719138">
              <a:spcBef>
                <a:spcPct val="50000"/>
              </a:spcBef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Какой минимальный объём памяти (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в Кбайт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) нужно зарезервировать, чтобы можно было сохранить любое растровое изображение 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размером 640×320 пикселей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 при условии, что в изображении могут использоваться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 64 различных цвета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>
            <p:custDataLst>
              <p:tags r:id="rId1"/>
            </p:custDataLst>
          </p:nvPr>
        </p:nvSpPr>
        <p:spPr>
          <a:xfrm>
            <a:off x="441285" y="3296442"/>
            <a:ext cx="10517162" cy="3040768"/>
          </a:xfrm>
          <a:prstGeom prst="rect">
            <a:avLst/>
          </a:prstGeom>
        </p:spPr>
        <p:txBody>
          <a:bodyPr wrap="square" lIns="109664" tIns="54832" rIns="109664" bIns="54832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Решение:</a:t>
            </a:r>
            <a:r>
              <a:rPr lang="ru-RU" sz="2800" kern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kern="0" dirty="0" smtClean="0">
                <a:latin typeface="Arial" pitchFamily="34" charset="0"/>
                <a:cs typeface="Arial" pitchFamily="34" charset="0"/>
              </a:rPr>
              <a:t>              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 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=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·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X 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·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Y</a:t>
            </a:r>
            <a:endParaRPr kumimoji="0" lang="ru-RU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616860" marR="0" lvl="0" indent="-61686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X 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·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Y = 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640 · 320 точек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616860" marR="0" lvl="0" indent="-61686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endParaRPr kumimoji="0" lang="ru-RU" sz="1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616860" marR="0" lvl="0" indent="-61686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ru-RU" sz="2800" kern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kern="0" dirty="0" smtClean="0">
                <a:latin typeface="Arial" pitchFamily="34" charset="0"/>
                <a:cs typeface="Arial" pitchFamily="34" charset="0"/>
              </a:rPr>
              <a:t>64 = 2</a:t>
            </a:r>
            <a:r>
              <a:rPr lang="ru-RU" sz="2800" kern="0" baseline="30000" dirty="0" smtClean="0">
                <a:latin typeface="Arial" pitchFamily="34" charset="0"/>
                <a:cs typeface="Arial" pitchFamily="34" charset="0"/>
              </a:rPr>
              <a:t>6 </a:t>
            </a:r>
            <a:r>
              <a:rPr lang="ru-RU" sz="2800" kern="0" dirty="0" smtClean="0">
                <a:latin typeface="Arial" pitchFamily="34" charset="0"/>
                <a:cs typeface="Arial" pitchFamily="34" charset="0"/>
              </a:rPr>
              <a:t>(бит)</a:t>
            </a:r>
            <a:endParaRPr lang="en-US" sz="2800" kern="0" dirty="0" smtClean="0">
              <a:latin typeface="Arial" pitchFamily="34" charset="0"/>
              <a:cs typeface="Arial" pitchFamily="34" charset="0"/>
            </a:endParaRPr>
          </a:p>
          <a:p>
            <a:pPr marL="616860" marR="0" lvl="0" indent="-61686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endParaRPr kumimoji="0" lang="en-US" sz="28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616860" marR="0" lvl="0" indent="-61686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endParaRPr kumimoji="0" lang="en-US" sz="28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616860" marR="0" lvl="0" indent="-61686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endParaRPr kumimoji="0" lang="ru-RU" sz="28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Ответ: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0,15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Мбайт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        </a:t>
            </a: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1216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0000"/>
          </a:blip>
          <a:srcRect/>
          <a:stretch>
            <a:fillRect/>
          </a:stretch>
        </p:blipFill>
        <p:spPr bwMode="auto">
          <a:xfrm>
            <a:off x="1084227" y="5296706"/>
            <a:ext cx="4191000" cy="838200"/>
          </a:xfrm>
          <a:prstGeom prst="rect">
            <a:avLst/>
          </a:prstGeom>
          <a:noFill/>
        </p:spPr>
      </p:pic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129540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55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55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5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55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55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5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4" grpId="0"/>
      <p:bldP spid="6554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4" name="Rectangle 8"/>
          <p:cNvSpPr>
            <a:spLocks noGrp="1" noChangeArrowheads="1"/>
          </p:cNvSpPr>
          <p:nvPr>
            <p:ph type="title"/>
          </p:nvPr>
        </p:nvSpPr>
        <p:spPr>
          <a:xfrm>
            <a:off x="369847" y="367484"/>
            <a:ext cx="11572955" cy="646331"/>
          </a:xfrm>
        </p:spPr>
        <p:txBody>
          <a:bodyPr/>
          <a:lstStyle/>
          <a:p>
            <a:pPr algn="ctr" eaLnBrk="1" hangingPunct="1"/>
            <a:r>
              <a:rPr lang="ru-RU" sz="4200" dirty="0" smtClean="0"/>
              <a:t> ЗАДАЧИ </a:t>
            </a:r>
            <a:r>
              <a:rPr lang="ru-RU" sz="4200" b="1" dirty="0" smtClean="0"/>
              <a:t>НА ДИСКРЕТИЗАЦИЮ ГРАФИКИ</a:t>
            </a:r>
            <a:endParaRPr lang="ru-RU" sz="4200" b="1" dirty="0" smtClean="0"/>
          </a:p>
        </p:txBody>
      </p:sp>
      <p:sp>
        <p:nvSpPr>
          <p:cNvPr id="65548" name="Text Box 12"/>
          <p:cNvSpPr txBox="1">
            <a:spLocks noChangeArrowheads="1"/>
          </p:cNvSpPr>
          <p:nvPr/>
        </p:nvSpPr>
        <p:spPr bwMode="auto">
          <a:xfrm>
            <a:off x="369847" y="1296178"/>
            <a:ext cx="11501518" cy="1834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>
            <a:spAutoFit/>
          </a:bodyPr>
          <a:lstStyle/>
          <a:p>
            <a:pPr indent="719138"/>
            <a:r>
              <a:rPr lang="en-US" sz="28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 Какой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минимальный объем памяти (в Кбайт) нужно зарезервировать, чтобы можно было сохранить любое растровое изображение размером 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160 </a:t>
            </a:r>
            <a:r>
              <a:rPr lang="ru-RU" sz="2800" b="1" dirty="0" err="1" smtClean="0">
                <a:latin typeface="Arial" pitchFamily="34" charset="0"/>
                <a:cs typeface="Arial" pitchFamily="34" charset="0"/>
              </a:rPr>
              <a:t>х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160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 пикселей при условии, что в изображении могут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использоваться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256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 различных цветов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5" name="Rectangle 3"/>
          <p:cNvSpPr txBox="1">
            <a:spLocks noChangeArrowheads="1"/>
          </p:cNvSpPr>
          <p:nvPr>
            <p:custDataLst>
              <p:tags r:id="rId1"/>
            </p:custDataLst>
          </p:nvPr>
        </p:nvSpPr>
        <p:spPr>
          <a:xfrm>
            <a:off x="512723" y="3582194"/>
            <a:ext cx="10517162" cy="3040768"/>
          </a:xfrm>
          <a:prstGeom prst="rect">
            <a:avLst/>
          </a:prstGeom>
        </p:spPr>
        <p:txBody>
          <a:bodyPr wrap="square" lIns="109664" tIns="54832" rIns="109664" bIns="54832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Решение:</a:t>
            </a:r>
            <a:r>
              <a:rPr lang="ru-RU" sz="2800" kern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kern="0" dirty="0" smtClean="0">
                <a:latin typeface="Arial" pitchFamily="34" charset="0"/>
                <a:cs typeface="Arial" pitchFamily="34" charset="0"/>
              </a:rPr>
              <a:t>              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 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=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·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X 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·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Y</a:t>
            </a:r>
            <a:endParaRPr kumimoji="0" lang="ru-RU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616860" marR="0" lvl="0" indent="-61686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X 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·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Y = 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160 · 160 точек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616860" marR="0" lvl="0" indent="-61686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endParaRPr kumimoji="0" lang="ru-RU" sz="1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616860" marR="0" lvl="0" indent="-61686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ru-RU" sz="2800" kern="0" dirty="0" smtClean="0">
                <a:latin typeface="Arial" pitchFamily="34" charset="0"/>
                <a:cs typeface="Arial" pitchFamily="34" charset="0"/>
              </a:rPr>
              <a:t>256 = 2</a:t>
            </a:r>
            <a:r>
              <a:rPr lang="ru-RU" sz="2800" kern="0" baseline="30000" dirty="0" smtClean="0">
                <a:latin typeface="Arial" pitchFamily="34" charset="0"/>
                <a:cs typeface="Arial" pitchFamily="34" charset="0"/>
              </a:rPr>
              <a:t>8 </a:t>
            </a:r>
            <a:r>
              <a:rPr lang="ru-RU" sz="2800" kern="0" dirty="0" smtClean="0">
                <a:latin typeface="Arial" pitchFamily="34" charset="0"/>
                <a:cs typeface="Arial" pitchFamily="34" charset="0"/>
              </a:rPr>
              <a:t>(бит)</a:t>
            </a:r>
            <a:endParaRPr lang="en-US" sz="2800" kern="0" dirty="0" smtClean="0">
              <a:latin typeface="Arial" pitchFamily="34" charset="0"/>
              <a:cs typeface="Arial" pitchFamily="34" charset="0"/>
            </a:endParaRPr>
          </a:p>
          <a:p>
            <a:pPr marL="616860" marR="0" lvl="0" indent="-61686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endParaRPr kumimoji="0" lang="en-US" sz="28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616860" marR="0" lvl="0" indent="-61686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endParaRPr kumimoji="0" lang="en-US" sz="28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616860" marR="0" lvl="0" indent="-61686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endParaRPr kumimoji="0" lang="ru-RU" sz="28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Ответ: 15 Кбайт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        </a:t>
            </a: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1216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129540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1216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55665" y="5582458"/>
            <a:ext cx="3524250" cy="838200"/>
          </a:xfrm>
          <a:prstGeom prst="rect">
            <a:avLst/>
          </a:prstGeom>
          <a:noFill/>
        </p:spPr>
      </p:pic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0" y="129540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55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55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5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55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55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5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4" grpId="0"/>
      <p:bldP spid="6554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4" name="Rectangle 8"/>
          <p:cNvSpPr>
            <a:spLocks noGrp="1" noChangeArrowheads="1"/>
          </p:cNvSpPr>
          <p:nvPr>
            <p:ph type="title"/>
          </p:nvPr>
        </p:nvSpPr>
        <p:spPr>
          <a:xfrm>
            <a:off x="369847" y="367484"/>
            <a:ext cx="11572955" cy="646331"/>
          </a:xfrm>
        </p:spPr>
        <p:txBody>
          <a:bodyPr/>
          <a:lstStyle/>
          <a:p>
            <a:pPr algn="ctr" eaLnBrk="1" hangingPunct="1"/>
            <a:r>
              <a:rPr lang="ru-RU" sz="4200" b="1" dirty="0" smtClean="0"/>
              <a:t> ЗАДАЧИ НА ДИСКРЕТИЗАЦИЮ ГРАФИКИ</a:t>
            </a:r>
            <a:endParaRPr lang="ru-RU" sz="4200" b="1" dirty="0" smtClean="0"/>
          </a:p>
        </p:txBody>
      </p:sp>
      <p:sp>
        <p:nvSpPr>
          <p:cNvPr id="65548" name="Text Box 12"/>
          <p:cNvSpPr txBox="1">
            <a:spLocks noChangeArrowheads="1"/>
          </p:cNvSpPr>
          <p:nvPr/>
        </p:nvSpPr>
        <p:spPr bwMode="auto">
          <a:xfrm>
            <a:off x="369847" y="1296178"/>
            <a:ext cx="11501518" cy="1403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>
            <a:spAutoFit/>
          </a:bodyPr>
          <a:lstStyle/>
          <a:p>
            <a:pPr indent="719138"/>
            <a:r>
              <a:rPr lang="ru-RU" sz="2800" dirty="0" smtClean="0">
                <a:latin typeface="Arial" pitchFamily="34" charset="0"/>
                <a:cs typeface="Arial" pitchFamily="34" charset="0"/>
              </a:rPr>
              <a:t>3. Рисунок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размером 128 на 256 пикселей занимает в памяти 24 Кбайт (без учёта сжатия). Найдите максимально возможное 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количество цветов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 в палитре изображения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>
            <p:custDataLst>
              <p:tags r:id="rId1"/>
            </p:custDataLst>
          </p:nvPr>
        </p:nvSpPr>
        <p:spPr>
          <a:xfrm>
            <a:off x="369847" y="2867814"/>
            <a:ext cx="10517162" cy="3656321"/>
          </a:xfrm>
          <a:prstGeom prst="rect">
            <a:avLst/>
          </a:prstGeom>
        </p:spPr>
        <p:txBody>
          <a:bodyPr wrap="square" lIns="109664" tIns="54832" rIns="109664" bIns="54832">
            <a:spAutoFit/>
          </a:bodyPr>
          <a:lstStyle/>
          <a:p>
            <a:pPr lvl="0" defTabSz="914400">
              <a:lnSpc>
                <a:spcPct val="80000"/>
              </a:lnSpc>
              <a:defRPr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Решение:</a:t>
            </a:r>
            <a:r>
              <a:rPr lang="ru-RU" sz="3200" kern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kern="0" dirty="0" smtClean="0">
                <a:latin typeface="Arial" pitchFamily="34" charset="0"/>
                <a:cs typeface="Arial" pitchFamily="34" charset="0"/>
              </a:rPr>
              <a:t>               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 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=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· 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X 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· 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Y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–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lang="en-US" sz="3200" kern="0" dirty="0" smtClean="0">
                <a:latin typeface="Arial" pitchFamily="34" charset="0"/>
                <a:cs typeface="Arial" pitchFamily="34" charset="0"/>
              </a:rPr>
              <a:t>=M/( X</a:t>
            </a:r>
            <a:r>
              <a:rPr lang="ru-RU" sz="3200" kern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kern="0" dirty="0" smtClean="0">
                <a:latin typeface="Arial" pitchFamily="34" charset="0"/>
                <a:cs typeface="Arial" pitchFamily="34" charset="0"/>
              </a:rPr>
              <a:t>·</a:t>
            </a:r>
            <a:r>
              <a:rPr lang="en-US" sz="3200" kern="0" dirty="0" smtClean="0">
                <a:latin typeface="Arial" pitchFamily="34" charset="0"/>
                <a:cs typeface="Arial" pitchFamily="34" charset="0"/>
              </a:rPr>
              <a:t>Y) </a:t>
            </a:r>
            <a:endParaRPr kumimoji="0" lang="ru-RU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616860" marR="0" lvl="0" indent="-61686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X 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· 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Y = 128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· 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256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точек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                   4) 2</a:t>
            </a:r>
            <a:r>
              <a:rPr kumimoji="0" lang="en-US" sz="3200" b="0" i="0" u="none" strike="noStrike" kern="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6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=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64 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цвета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616860" marR="0" lvl="0" indent="-61686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endParaRPr kumimoji="0" lang="ru-RU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616860" lvl="0" indent="-616860" defTabSz="914400">
              <a:lnSpc>
                <a:spcPct val="80000"/>
              </a:lnSpc>
              <a:buFontTx/>
              <a:buAutoNum type="arabicParenR"/>
              <a:defRPr/>
            </a:pPr>
            <a:r>
              <a:rPr lang="en-US" sz="3200" kern="0" dirty="0" smtClean="0">
                <a:latin typeface="Arial" pitchFamily="34" charset="0"/>
                <a:cs typeface="Arial" pitchFamily="34" charset="0"/>
              </a:rPr>
              <a:t>24 </a:t>
            </a:r>
            <a:r>
              <a:rPr lang="ru-RU" sz="3200" kern="0" dirty="0" err="1" smtClean="0">
                <a:latin typeface="Arial" pitchFamily="34" charset="0"/>
                <a:cs typeface="Arial" pitchFamily="34" charset="0"/>
              </a:rPr>
              <a:t>Кбт</a:t>
            </a:r>
            <a:r>
              <a:rPr lang="ru-RU" sz="3200" kern="0" dirty="0" smtClean="0">
                <a:latin typeface="Arial" pitchFamily="34" charset="0"/>
                <a:cs typeface="Arial" pitchFamily="34" charset="0"/>
              </a:rPr>
              <a:t> = 24·1024·8 бит</a:t>
            </a:r>
            <a:endParaRPr lang="en-US" sz="3200" kern="0" dirty="0" smtClean="0">
              <a:latin typeface="Arial" pitchFamily="34" charset="0"/>
              <a:cs typeface="Arial" pitchFamily="34" charset="0"/>
            </a:endParaRPr>
          </a:p>
          <a:p>
            <a:pPr marL="616860" marR="0" lvl="0" indent="-61686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endParaRPr kumimoji="0" lang="en-US" sz="32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616860" marR="0" lvl="0" indent="-61686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endParaRPr kumimoji="0" lang="en-US" sz="32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616860" marR="0" lvl="0" indent="-616860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endParaRPr kumimoji="0" lang="ru-RU" sz="32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Ответ: 64 </a:t>
            </a:r>
            <a:r>
              <a:rPr lang="ru-RU" sz="3200" kern="0" dirty="0" err="1" smtClean="0">
                <a:latin typeface="Arial" pitchFamily="34" charset="0"/>
                <a:cs typeface="Arial" pitchFamily="34" charset="0"/>
              </a:rPr>
              <a:t>ц</a:t>
            </a:r>
            <a:r>
              <a:rPr kumimoji="0" lang="ru-RU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вета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        </a:t>
            </a: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1216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129540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1216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0" y="129540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1216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4577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/>
          </a:blip>
          <a:srcRect/>
          <a:stretch>
            <a:fillRect/>
          </a:stretch>
        </p:blipFill>
        <p:spPr bwMode="auto">
          <a:xfrm>
            <a:off x="1012789" y="5306230"/>
            <a:ext cx="3714776" cy="990607"/>
          </a:xfrm>
          <a:prstGeom prst="rect">
            <a:avLst/>
          </a:prstGeom>
          <a:noFill/>
        </p:spPr>
      </p:pic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0" y="129540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55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55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5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55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55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5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4" grpId="0"/>
      <p:bldP spid="6554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4" name="Rectangle 8"/>
          <p:cNvSpPr>
            <a:spLocks noGrp="1" noChangeArrowheads="1"/>
          </p:cNvSpPr>
          <p:nvPr>
            <p:ph type="title"/>
          </p:nvPr>
        </p:nvSpPr>
        <p:spPr>
          <a:xfrm>
            <a:off x="369847" y="367484"/>
            <a:ext cx="11572955" cy="646331"/>
          </a:xfrm>
        </p:spPr>
        <p:txBody>
          <a:bodyPr/>
          <a:lstStyle/>
          <a:p>
            <a:pPr algn="ctr" eaLnBrk="1" hangingPunct="1"/>
            <a:r>
              <a:rPr lang="ru-RU" sz="4200" b="1" dirty="0" smtClean="0"/>
              <a:t> ЗАДАЧИ НА ДИСКРЕТИЗАЦИЮ ГРАФИКИ</a:t>
            </a:r>
            <a:endParaRPr lang="ru-RU" sz="4200" b="1" dirty="0" smtClean="0"/>
          </a:p>
        </p:txBody>
      </p:sp>
      <p:sp>
        <p:nvSpPr>
          <p:cNvPr id="65548" name="Text Box 12"/>
          <p:cNvSpPr txBox="1">
            <a:spLocks noChangeArrowheads="1"/>
          </p:cNvSpPr>
          <p:nvPr/>
        </p:nvSpPr>
        <p:spPr bwMode="auto">
          <a:xfrm>
            <a:off x="298409" y="1367616"/>
            <a:ext cx="12287336" cy="1403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>
            <a:spAutoFit/>
          </a:bodyPr>
          <a:lstStyle/>
          <a:p>
            <a:pPr indent="360363"/>
            <a:r>
              <a:rPr lang="ru-RU" sz="28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После преобразования растрового 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256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- цветного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 графического файла в 4-цветный формат его размер уменьшился на 18 Кбайт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indent="360363"/>
            <a:r>
              <a:rPr lang="ru-RU" sz="2800" dirty="0" smtClean="0">
                <a:latin typeface="Arial" pitchFamily="34" charset="0"/>
                <a:cs typeface="Arial" pitchFamily="34" charset="0"/>
              </a:rPr>
              <a:t> Каков был 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размер 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исходного файла в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Кбайтах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>
            <p:custDataLst>
              <p:tags r:id="rId1"/>
            </p:custDataLst>
          </p:nvPr>
        </p:nvSpPr>
        <p:spPr>
          <a:xfrm>
            <a:off x="298409" y="2867814"/>
            <a:ext cx="6286544" cy="2966901"/>
          </a:xfrm>
          <a:prstGeom prst="rect">
            <a:avLst/>
          </a:prstGeom>
        </p:spPr>
        <p:txBody>
          <a:bodyPr wrap="square" lIns="109664" tIns="54832" rIns="109664" bIns="54832">
            <a:spAutoFit/>
          </a:bodyPr>
          <a:lstStyle/>
          <a:p>
            <a:pPr lvl="0" defTabSz="914400">
              <a:defRPr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Решение:</a:t>
            </a:r>
            <a:r>
              <a:rPr lang="ru-RU" sz="3200" kern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kern="0" dirty="0" smtClean="0">
                <a:latin typeface="Arial" pitchFamily="34" charset="0"/>
                <a:cs typeface="Arial" pitchFamily="34" charset="0"/>
              </a:rPr>
              <a:t>               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 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=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· 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X 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· 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Y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lang="en-US" sz="3200" kern="0" dirty="0" smtClean="0">
                <a:latin typeface="Arial" pitchFamily="34" charset="0"/>
                <a:cs typeface="Arial" pitchFamily="34" charset="0"/>
              </a:rPr>
              <a:t>  </a:t>
            </a:r>
            <a:endParaRPr kumimoji="0" lang="ru-RU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514350" lvl="0" indent="-514350" defTabSz="914400">
              <a:buAutoNum type="arabicParenR"/>
              <a:defRPr/>
            </a:pPr>
            <a:r>
              <a:rPr lang="ru-RU" sz="3200" kern="0" dirty="0" smtClean="0">
                <a:latin typeface="Arial" pitchFamily="34" charset="0"/>
                <a:cs typeface="Arial" pitchFamily="34" charset="0"/>
              </a:rPr>
              <a:t>256 = </a:t>
            </a:r>
            <a:r>
              <a:rPr lang="en-US" sz="3200" kern="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200" kern="0" baseline="30000" dirty="0" smtClean="0">
                <a:latin typeface="Arial" pitchFamily="34" charset="0"/>
                <a:cs typeface="Arial" pitchFamily="34" charset="0"/>
              </a:rPr>
              <a:t>8</a:t>
            </a:r>
            <a:r>
              <a:rPr lang="ru-RU" sz="3200" kern="0" dirty="0" smtClean="0">
                <a:latin typeface="Arial" pitchFamily="34" charset="0"/>
                <a:cs typeface="Arial" pitchFamily="34" charset="0"/>
              </a:rPr>
              <a:t>, 4 = 2</a:t>
            </a:r>
            <a:r>
              <a:rPr lang="ru-RU" sz="3200" kern="0" baseline="30000" dirty="0" smtClean="0">
                <a:latin typeface="Arial" pitchFamily="34" charset="0"/>
                <a:cs typeface="Arial" pitchFamily="34" charset="0"/>
              </a:rPr>
              <a:t>2</a:t>
            </a:r>
          </a:p>
          <a:p>
            <a:pPr marL="616860" lvl="0" indent="-616860" defTabSz="914400">
              <a:buFontTx/>
              <a:buAutoNum type="arabicParenR"/>
              <a:defRPr/>
            </a:pPr>
            <a:r>
              <a:rPr lang="ru-RU" sz="3200" kern="0" dirty="0" smtClean="0">
                <a:latin typeface="Arial" pitchFamily="34" charset="0"/>
                <a:cs typeface="Arial" pitchFamily="34" charset="0"/>
              </a:rPr>
              <a:t>М</a:t>
            </a:r>
            <a:r>
              <a:rPr lang="ru-RU" sz="3200" kern="0" baseline="-25000" dirty="0" smtClean="0">
                <a:latin typeface="Arial" pitchFamily="34" charset="0"/>
                <a:cs typeface="Arial" pitchFamily="34" charset="0"/>
              </a:rPr>
              <a:t>1 </a:t>
            </a:r>
            <a:r>
              <a:rPr lang="ru-RU" sz="3200" kern="0" dirty="0" smtClean="0">
                <a:latin typeface="Arial" pitchFamily="34" charset="0"/>
                <a:cs typeface="Arial" pitchFamily="34" charset="0"/>
              </a:rPr>
              <a:t>= </a:t>
            </a:r>
            <a:r>
              <a:rPr lang="en-US" sz="3200" kern="0" dirty="0" smtClean="0">
                <a:latin typeface="Arial" pitchFamily="34" charset="0"/>
                <a:cs typeface="Arial" pitchFamily="34" charset="0"/>
              </a:rPr>
              <a:t>X </a:t>
            </a:r>
            <a:r>
              <a:rPr lang="ru-RU" sz="3200" kern="0" dirty="0" smtClean="0">
                <a:latin typeface="Arial" pitchFamily="34" charset="0"/>
                <a:cs typeface="Arial" pitchFamily="34" charset="0"/>
              </a:rPr>
              <a:t>· </a:t>
            </a:r>
            <a:r>
              <a:rPr lang="en-US" sz="3200" kern="0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ru-RU" sz="3200" kern="0" dirty="0" smtClean="0">
                <a:latin typeface="Arial" pitchFamily="34" charset="0"/>
                <a:cs typeface="Arial" pitchFamily="34" charset="0"/>
              </a:rPr>
              <a:t> ·</a:t>
            </a:r>
            <a:r>
              <a:rPr lang="ru-RU" sz="3200" kern="0" dirty="0" smtClean="0">
                <a:latin typeface="Arial" pitchFamily="34" charset="0"/>
                <a:cs typeface="Arial" pitchFamily="34" charset="0"/>
              </a:rPr>
              <a:t> 8</a:t>
            </a:r>
            <a:endParaRPr lang="en-US" sz="3200" kern="0" dirty="0" smtClean="0">
              <a:latin typeface="Arial" pitchFamily="34" charset="0"/>
              <a:cs typeface="Arial" pitchFamily="34" charset="0"/>
            </a:endParaRPr>
          </a:p>
          <a:p>
            <a:pPr marL="616860" indent="-616860" defTabSz="914400">
              <a:buFontTx/>
              <a:buAutoNum type="arabicParenR"/>
              <a:defRPr/>
            </a:pPr>
            <a:r>
              <a:rPr lang="ru-RU" sz="3200" kern="0" dirty="0" smtClean="0">
                <a:latin typeface="Arial" pitchFamily="34" charset="0"/>
                <a:cs typeface="Arial" pitchFamily="34" charset="0"/>
              </a:rPr>
              <a:t>М</a:t>
            </a:r>
            <a:r>
              <a:rPr lang="ru-RU" sz="3200" kern="0" baseline="-25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ru-RU" sz="3200" kern="0" dirty="0" smtClean="0">
                <a:latin typeface="Arial" pitchFamily="34" charset="0"/>
                <a:cs typeface="Arial" pitchFamily="34" charset="0"/>
              </a:rPr>
              <a:t>= </a:t>
            </a:r>
            <a:r>
              <a:rPr lang="en-US" sz="3200" kern="0" dirty="0" smtClean="0">
                <a:latin typeface="Arial" pitchFamily="34" charset="0"/>
                <a:cs typeface="Arial" pitchFamily="34" charset="0"/>
              </a:rPr>
              <a:t>X </a:t>
            </a:r>
            <a:r>
              <a:rPr lang="ru-RU" sz="3200" kern="0" dirty="0" smtClean="0">
                <a:latin typeface="Arial" pitchFamily="34" charset="0"/>
                <a:cs typeface="Arial" pitchFamily="34" charset="0"/>
              </a:rPr>
              <a:t>· </a:t>
            </a:r>
            <a:r>
              <a:rPr lang="en-US" sz="3200" kern="0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ru-RU" sz="3200" kern="0" dirty="0" smtClean="0">
                <a:latin typeface="Arial" pitchFamily="34" charset="0"/>
                <a:cs typeface="Arial" pitchFamily="34" charset="0"/>
              </a:rPr>
              <a:t> · </a:t>
            </a:r>
            <a:r>
              <a:rPr lang="ru-RU" sz="3200" kern="0" dirty="0" smtClean="0">
                <a:latin typeface="Arial" pitchFamily="34" charset="0"/>
                <a:cs typeface="Arial" pitchFamily="34" charset="0"/>
              </a:rPr>
              <a:t>2</a:t>
            </a:r>
          </a:p>
          <a:p>
            <a:pPr marL="616860" lvl="0" indent="-616860" defTabSz="914400">
              <a:buFontTx/>
              <a:buAutoNum type="arabicParenR"/>
              <a:defRPr/>
            </a:pP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lang="ru-RU" sz="3200" kern="0" dirty="0" smtClean="0">
                <a:latin typeface="Arial" pitchFamily="34" charset="0"/>
                <a:cs typeface="Arial" pitchFamily="34" charset="0"/>
              </a:rPr>
              <a:t>М</a:t>
            </a:r>
            <a:r>
              <a:rPr lang="ru-RU" sz="3200" kern="0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3200" kern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kern="0" dirty="0" smtClean="0">
                <a:latin typeface="Arial" pitchFamily="34" charset="0"/>
                <a:cs typeface="Arial" pitchFamily="34" charset="0"/>
              </a:rPr>
              <a:t>- М</a:t>
            </a:r>
            <a:r>
              <a:rPr lang="ru-RU" sz="3200" kern="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200" kern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kern="0" dirty="0" smtClean="0">
                <a:latin typeface="Arial" pitchFamily="34" charset="0"/>
                <a:cs typeface="Arial" pitchFamily="34" charset="0"/>
              </a:rPr>
              <a:t>= 18 </a:t>
            </a:r>
            <a:r>
              <a:rPr lang="ru-RU" sz="3200" kern="0" dirty="0" err="1" smtClean="0">
                <a:latin typeface="Arial" pitchFamily="34" charset="0"/>
                <a:cs typeface="Arial" pitchFamily="34" charset="0"/>
              </a:rPr>
              <a:t>Кбт</a:t>
            </a:r>
            <a:endParaRPr kumimoji="0" lang="ru-RU" sz="32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        </a:t>
            </a: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1216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129540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1216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0" y="129540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1216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0" y="129540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798871" y="5868210"/>
            <a:ext cx="358143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kern="0" dirty="0" smtClean="0">
                <a:latin typeface="Arial" pitchFamily="34" charset="0"/>
                <a:cs typeface="Arial" pitchFamily="34" charset="0"/>
              </a:rPr>
              <a:t>Ответ: 24 </a:t>
            </a:r>
            <a:r>
              <a:rPr lang="ru-RU" sz="4000" kern="0" dirty="0" err="1" smtClean="0">
                <a:latin typeface="Arial" pitchFamily="34" charset="0"/>
                <a:cs typeface="Arial" pitchFamily="34" charset="0"/>
              </a:rPr>
              <a:t>Кбт</a:t>
            </a:r>
            <a:r>
              <a:rPr lang="ru-RU" sz="4000" kern="0" dirty="0" smtClean="0">
                <a:latin typeface="Arial" pitchFamily="34" charset="0"/>
                <a:cs typeface="Arial" pitchFamily="34" charset="0"/>
              </a:rPr>
              <a:t> </a:t>
            </a:r>
            <a:endParaRPr lang="ru-RU" dirty="0"/>
          </a:p>
        </p:txBody>
      </p:sp>
      <p:sp>
        <p:nvSpPr>
          <p:cNvPr id="14" name="Rectangle 3"/>
          <p:cNvSpPr txBox="1">
            <a:spLocks noChangeArrowheads="1"/>
          </p:cNvSpPr>
          <p:nvPr>
            <p:custDataLst>
              <p:tags r:id="rId2"/>
            </p:custDataLst>
          </p:nvPr>
        </p:nvSpPr>
        <p:spPr>
          <a:xfrm>
            <a:off x="6513515" y="3296442"/>
            <a:ext cx="5072098" cy="2080505"/>
          </a:xfrm>
          <a:prstGeom prst="rect">
            <a:avLst/>
          </a:prstGeom>
        </p:spPr>
        <p:txBody>
          <a:bodyPr wrap="square" lIns="109664" tIns="54832" rIns="109664" bIns="54832">
            <a:spAutoFit/>
          </a:bodyPr>
          <a:lstStyle/>
          <a:p>
            <a:pPr marL="616860" lvl="0" indent="-616860" defTabSz="914400">
              <a:defRPr/>
            </a:pPr>
            <a:r>
              <a:rPr lang="en-US" sz="3200" kern="0" dirty="0" smtClean="0">
                <a:latin typeface="Arial" pitchFamily="34" charset="0"/>
                <a:cs typeface="Arial" pitchFamily="34" charset="0"/>
              </a:rPr>
              <a:t>X </a:t>
            </a:r>
            <a:r>
              <a:rPr lang="ru-RU" sz="3200" kern="0" dirty="0" smtClean="0">
                <a:latin typeface="Arial" pitchFamily="34" charset="0"/>
                <a:cs typeface="Arial" pitchFamily="34" charset="0"/>
              </a:rPr>
              <a:t>· </a:t>
            </a:r>
            <a:r>
              <a:rPr lang="en-US" sz="3200" kern="0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ru-RU" sz="3200" kern="0" dirty="0" smtClean="0">
                <a:latin typeface="Arial" pitchFamily="34" charset="0"/>
                <a:cs typeface="Arial" pitchFamily="34" charset="0"/>
              </a:rPr>
              <a:t> ·</a:t>
            </a:r>
            <a:r>
              <a:rPr lang="ru-RU" sz="3200" kern="0" dirty="0" smtClean="0">
                <a:latin typeface="Arial" pitchFamily="34" charset="0"/>
                <a:cs typeface="Arial" pitchFamily="34" charset="0"/>
              </a:rPr>
              <a:t> 8 -  </a:t>
            </a:r>
            <a:r>
              <a:rPr lang="en-US" sz="3200" kern="0" dirty="0" smtClean="0">
                <a:latin typeface="Arial" pitchFamily="34" charset="0"/>
                <a:cs typeface="Arial" pitchFamily="34" charset="0"/>
              </a:rPr>
              <a:t>X </a:t>
            </a:r>
            <a:r>
              <a:rPr lang="ru-RU" sz="3200" kern="0" dirty="0" smtClean="0">
                <a:latin typeface="Arial" pitchFamily="34" charset="0"/>
                <a:cs typeface="Arial" pitchFamily="34" charset="0"/>
              </a:rPr>
              <a:t>· </a:t>
            </a:r>
            <a:r>
              <a:rPr lang="en-US" sz="3200" kern="0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ru-RU" sz="3200" kern="0" dirty="0" smtClean="0">
                <a:latin typeface="Arial" pitchFamily="34" charset="0"/>
                <a:cs typeface="Arial" pitchFamily="34" charset="0"/>
              </a:rPr>
              <a:t> · </a:t>
            </a:r>
            <a:r>
              <a:rPr lang="ru-RU" sz="3200" kern="0" dirty="0" smtClean="0">
                <a:latin typeface="Arial" pitchFamily="34" charset="0"/>
                <a:cs typeface="Arial" pitchFamily="34" charset="0"/>
              </a:rPr>
              <a:t>2 = 18</a:t>
            </a:r>
          </a:p>
          <a:p>
            <a:pPr marL="616860" indent="-616860" defTabSz="914400">
              <a:defRPr/>
            </a:pPr>
            <a:r>
              <a:rPr lang="en-US" sz="3200" kern="0" dirty="0" smtClean="0">
                <a:latin typeface="Arial" pitchFamily="34" charset="0"/>
                <a:cs typeface="Arial" pitchFamily="34" charset="0"/>
              </a:rPr>
              <a:t>X </a:t>
            </a:r>
            <a:r>
              <a:rPr lang="ru-RU" sz="3200" kern="0" dirty="0" smtClean="0">
                <a:latin typeface="Arial" pitchFamily="34" charset="0"/>
                <a:cs typeface="Arial" pitchFamily="34" charset="0"/>
              </a:rPr>
              <a:t>· </a:t>
            </a:r>
            <a:r>
              <a:rPr lang="en-US" sz="3200" kern="0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ru-RU" sz="3200" kern="0" dirty="0" smtClean="0">
                <a:latin typeface="Arial" pitchFamily="34" charset="0"/>
                <a:cs typeface="Arial" pitchFamily="34" charset="0"/>
              </a:rPr>
              <a:t> · 6 = 18</a:t>
            </a:r>
          </a:p>
          <a:p>
            <a:pPr marL="616860" indent="-616860" defTabSz="914400">
              <a:defRPr/>
            </a:pPr>
            <a:r>
              <a:rPr lang="en-US" sz="3200" kern="0" dirty="0" smtClean="0">
                <a:latin typeface="Arial" pitchFamily="34" charset="0"/>
                <a:cs typeface="Arial" pitchFamily="34" charset="0"/>
              </a:rPr>
              <a:t>X </a:t>
            </a:r>
            <a:r>
              <a:rPr lang="ru-RU" sz="3200" kern="0" dirty="0" smtClean="0">
                <a:latin typeface="Arial" pitchFamily="34" charset="0"/>
                <a:cs typeface="Arial" pitchFamily="34" charset="0"/>
              </a:rPr>
              <a:t>· </a:t>
            </a:r>
            <a:r>
              <a:rPr lang="en-US" sz="3200" kern="0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ru-RU" sz="3200" kern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kern="0" dirty="0" smtClean="0">
                <a:latin typeface="Arial" pitchFamily="34" charset="0"/>
                <a:cs typeface="Arial" pitchFamily="34" charset="0"/>
              </a:rPr>
              <a:t> = 3 </a:t>
            </a:r>
            <a:r>
              <a:rPr lang="ru-RU" sz="3200" kern="0" dirty="0" err="1" smtClean="0">
                <a:latin typeface="Arial" pitchFamily="34" charset="0"/>
                <a:cs typeface="Arial" pitchFamily="34" charset="0"/>
              </a:rPr>
              <a:t>Кбт</a:t>
            </a:r>
            <a:endParaRPr lang="ru-RU" sz="3200" kern="0" dirty="0" smtClean="0">
              <a:latin typeface="Arial" pitchFamily="34" charset="0"/>
              <a:cs typeface="Arial" pitchFamily="34" charset="0"/>
            </a:endParaRPr>
          </a:p>
          <a:p>
            <a:pPr marL="616860" indent="-616860" defTabSz="914400">
              <a:defRPr/>
            </a:pPr>
            <a:r>
              <a:rPr lang="ru-RU" sz="3200" kern="0" dirty="0" smtClean="0">
                <a:latin typeface="Arial" pitchFamily="34" charset="0"/>
                <a:cs typeface="Arial" pitchFamily="34" charset="0"/>
              </a:rPr>
              <a:t>М</a:t>
            </a:r>
            <a:r>
              <a:rPr lang="ru-RU" sz="3200" kern="0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3200" kern="0" dirty="0" smtClean="0">
                <a:latin typeface="Arial" pitchFamily="34" charset="0"/>
                <a:cs typeface="Arial" pitchFamily="34" charset="0"/>
              </a:rPr>
              <a:t> = 3</a:t>
            </a:r>
            <a:r>
              <a:rPr lang="ru-RU" sz="3200" kern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kern="0" dirty="0" smtClean="0">
                <a:latin typeface="Arial" pitchFamily="34" charset="0"/>
                <a:cs typeface="Arial" pitchFamily="34" charset="0"/>
              </a:rPr>
              <a:t>·8 = 24 </a:t>
            </a:r>
            <a:r>
              <a:rPr lang="ru-RU" sz="3200" kern="0" dirty="0" err="1" smtClean="0">
                <a:latin typeface="Arial" pitchFamily="34" charset="0"/>
                <a:cs typeface="Arial" pitchFamily="34" charset="0"/>
              </a:rPr>
              <a:t>Кбт</a:t>
            </a:r>
            <a:r>
              <a:rPr lang="ru-RU" sz="3200" kern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      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55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55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5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55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55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5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4" grpId="0"/>
      <p:bldP spid="6554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04245" y="1248269"/>
            <a:ext cx="11561286" cy="2357504"/>
          </a:xfrm>
          <a:prstGeom prst="rect">
            <a:avLst/>
          </a:prstGeom>
        </p:spPr>
        <p:txBody>
          <a:bodyPr lIns="109664" tIns="54832" rIns="109664" bIns="54832">
            <a:spAutoFit/>
          </a:bodyPr>
          <a:lstStyle/>
          <a:p>
            <a:r>
              <a:rPr lang="en-US" sz="340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3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Оцените информационный объём цифрового звукового стерео файла длительностью 20 секунд при глубине кодирования 16 бит и частоте дискретизации 10000 Гц?  Результат представить в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Кбайтах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	При решении таких задач надо не забывать следующее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: Что 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моно - 1 канал, стерео - 2 канала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584161" y="3653632"/>
            <a:ext cx="11585614" cy="2480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i="1" dirty="0">
                <a:latin typeface="Arial" pitchFamily="34" charset="0"/>
                <a:cs typeface="Arial" pitchFamily="34" charset="0"/>
              </a:rPr>
              <a:t>Решение: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 Формула для расчета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размера: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V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=2 ·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t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·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h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·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I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h =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10000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Гц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V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=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·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t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·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h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·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I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·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4/8/1024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=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2·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0·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000·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16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/8/1024=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781,25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8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ru-RU" sz="2800" b="1" dirty="0">
                <a:latin typeface="Arial" pitchFamily="34" charset="0"/>
                <a:cs typeface="Arial" pitchFamily="34" charset="0"/>
              </a:rPr>
              <a:t>Ответ: размер файла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781,25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К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байт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9" name="Rectangle 8"/>
          <p:cNvSpPr txBox="1">
            <a:spLocks noChangeArrowheads="1"/>
          </p:cNvSpPr>
          <p:nvPr/>
        </p:nvSpPr>
        <p:spPr>
          <a:xfrm>
            <a:off x="369847" y="296046"/>
            <a:ext cx="11572955" cy="646331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ЗАДАЧИ НА ДИСКРЕТИЗАЦИЮ ЗВУКА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ea5c956edf48d4081d8a435193a7772ba10916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TsswBavZWDV4qw4rarxar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TsswBavZWDV4qw4rarxar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TsswBavZWDV4qw4rarxar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AJx81ndOwiq8AzMaG70Fj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rXyVmB4HmLGsdisliUVP9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BNv8RJ8PLvM7EQNKdaVXN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TsswBavZWDV4qw4rarxar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rXyVmB4HmLGsdisliUVP9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BNv8RJ8PLvM7EQNKdaVXN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TsswBavZWDV4qw4rarxar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TsswBavZWDV4qw4rarxar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TsswBavZWDV4qw4rarxar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9561</TotalTime>
  <Words>968</Words>
  <Application>Microsoft Office PowerPoint</Application>
  <PresentationFormat>Произвольный</PresentationFormat>
  <Paragraphs>124</Paragraphs>
  <Slides>14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Информатика и ИТ</vt:lpstr>
      <vt:lpstr>Слайд 2</vt:lpstr>
      <vt:lpstr> </vt:lpstr>
      <vt:lpstr> </vt:lpstr>
      <vt:lpstr> ЗАДАЧИ НА ДИСКРЕТИЗАЦИЮ ГРАФИКИ</vt:lpstr>
      <vt:lpstr> ЗАДАЧИ НА ДИСКРЕТИЗАЦИЮ ГРАФИКИ</vt:lpstr>
      <vt:lpstr> ЗАДАЧИ НА ДИСКРЕТИЗАЦИЮ ГРАФИКИ</vt:lpstr>
      <vt:lpstr> ЗАДАЧИ НА ДИСКРЕТИЗАЦИЮ ГРАФИКИ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Пользователь Windows</cp:lastModifiedBy>
  <cp:revision>853</cp:revision>
  <dcterms:created xsi:type="dcterms:W3CDTF">2020-04-13T08:05:16Z</dcterms:created>
  <dcterms:modified xsi:type="dcterms:W3CDTF">2020-11-22T19:44:01Z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