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624" r:id="rId3"/>
    <p:sldId id="623" r:id="rId4"/>
    <p:sldId id="622" r:id="rId5"/>
    <p:sldId id="633" r:id="rId6"/>
    <p:sldId id="656" r:id="rId7"/>
    <p:sldId id="634" r:id="rId8"/>
    <p:sldId id="657" r:id="rId9"/>
    <p:sldId id="659" r:id="rId10"/>
    <p:sldId id="658" r:id="rId11"/>
    <p:sldId id="660" r:id="rId12"/>
    <p:sldId id="635" r:id="rId13"/>
    <p:sldId id="661" r:id="rId14"/>
    <p:sldId id="636" r:id="rId15"/>
    <p:sldId id="637" r:id="rId16"/>
    <p:sldId id="662" r:id="rId17"/>
    <p:sldId id="643" r:id="rId18"/>
    <p:sldId id="644" r:id="rId19"/>
    <p:sldId id="663" r:id="rId20"/>
    <p:sldId id="654" r:id="rId21"/>
    <p:sldId id="664" r:id="rId22"/>
    <p:sldId id="665" r:id="rId23"/>
    <p:sldId id="667" r:id="rId24"/>
    <p:sldId id="625" r:id="rId25"/>
  </p:sldIdLst>
  <p:sldSz cx="12169775" cy="7021513"/>
  <p:notesSz cx="5765800" cy="3244850"/>
  <p:custDataLst>
    <p:tags r:id="rId27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803" autoAdjust="0"/>
  </p:normalViewPr>
  <p:slideViewPr>
    <p:cSldViewPr>
      <p:cViewPr varScale="1">
        <p:scale>
          <a:sx n="64" d="100"/>
          <a:sy n="64" d="100"/>
        </p:scale>
        <p:origin x="-324" y="-96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Предлагается определить физическую природу звука, характеристики звуковой волны.</a:t>
            </a:r>
          </a:p>
          <a:p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1C3C0A-9BFB-42A5-AA23-BED588CA740A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Ухо человека имеет порог слышимости, т.е. минимальную интенсивность звука, которую в состоянии слышать человек. Величина порога в тишине будет минимальной, а при наличии шума будет повышаться.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Волны какой частоты вызывают у человека звуковые ощущения?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Звук громкостью свыше 180 дБ может даже вызвать разрыв барабанной перепонки.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70B2EA-3AD4-453C-91D3-15234D88F5EE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Диапазон слышимости звуковых частот для человека определяется от 20 Гц до 20000 Гц. Инфразвук и ультразвук человеческое ухо не улавливает, в отличии от некоторых представителей животного мира. (Инфразвук – слоны, ультразвук – дельфины)</a:t>
            </a:r>
          </a:p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F8A805-F4AA-4D40-A418-900D082E3B7D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</a:t>
            </a:r>
            <a:r>
              <a:rPr lang="ru-RU" smtClean="0"/>
              <a:t>звука=44000*16*10*1=17.040.000 бит=880.000 байт=859,375 Кбайт</a:t>
            </a:r>
          </a:p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E8FAA5-31FB-4FFC-A2A6-380388625E46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</a:t>
            </a:r>
            <a:r>
              <a:rPr lang="ru-RU" smtClean="0"/>
              <a:t>звука=48000*32*120*4=737.280.000 бит=92.160.000 байт=90.000 Кбайт=87,89 Мбайт</a:t>
            </a:r>
          </a:p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C2B4AC-0899-4093-A4F6-070CCF3B94B2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1 вариант:     </a:t>
            </a:r>
            <a:r>
              <a:rPr lang="en-US" smtClean="0"/>
              <a:t>t</a:t>
            </a:r>
            <a:r>
              <a:rPr lang="ru-RU" smtClean="0"/>
              <a:t>=</a:t>
            </a:r>
            <a:r>
              <a:rPr lang="en-US" smtClean="0"/>
              <a:t>I</a:t>
            </a:r>
            <a:r>
              <a:rPr lang="ru-RU" smtClean="0"/>
              <a:t>звука/(</a:t>
            </a:r>
            <a:r>
              <a:rPr lang="en-US" smtClean="0"/>
              <a:t>k</a:t>
            </a:r>
            <a:r>
              <a:rPr lang="ru-RU" smtClean="0"/>
              <a:t>*</a:t>
            </a:r>
            <a:r>
              <a:rPr lang="en-US" smtClean="0"/>
              <a:t>i</a:t>
            </a:r>
            <a:r>
              <a:rPr lang="ru-RU" smtClean="0"/>
              <a:t>*1)=5.25*1024*1024*8/(44100*8)=124,8 сек=2 мин 4 сек</a:t>
            </a:r>
          </a:p>
          <a:p>
            <a:r>
              <a:rPr lang="ru-RU" smtClean="0"/>
              <a:t>2 вариант:      </a:t>
            </a:r>
            <a:r>
              <a:rPr lang="en-US" smtClean="0"/>
              <a:t>t</a:t>
            </a:r>
            <a:r>
              <a:rPr lang="ru-RU" smtClean="0"/>
              <a:t>=</a:t>
            </a:r>
            <a:r>
              <a:rPr lang="en-US" smtClean="0"/>
              <a:t>I</a:t>
            </a:r>
            <a:r>
              <a:rPr lang="ru-RU" smtClean="0"/>
              <a:t>звука/(</a:t>
            </a:r>
            <a:r>
              <a:rPr lang="en-US" smtClean="0"/>
              <a:t>k</a:t>
            </a:r>
            <a:r>
              <a:rPr lang="ru-RU" smtClean="0"/>
              <a:t>*</a:t>
            </a:r>
            <a:r>
              <a:rPr lang="en-US" smtClean="0"/>
              <a:t>i</a:t>
            </a:r>
            <a:r>
              <a:rPr lang="ru-RU" smtClean="0"/>
              <a:t>*1)=1200*1024*8/(8000*8)=153,6 сек=2 мин 33 сек</a:t>
            </a:r>
          </a:p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4D5707-8A7E-4DBD-A127-CAF9D0F60847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04C1A-7365-4C9E-8B32-F685E82628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FF2D5-02A1-4336-B510-458D10A24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08489" y="1638354"/>
            <a:ext cx="5374984" cy="4633874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86302" y="1638354"/>
            <a:ext cx="5374984" cy="13234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8489" y="6394128"/>
            <a:ext cx="2839614" cy="58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58007" y="6394128"/>
            <a:ext cx="3853762" cy="58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21672" y="6394128"/>
            <a:ext cx="2839614" cy="584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CF25-2574-4B61-A026-7FFDA3073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3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169" y="510360"/>
            <a:ext cx="8072493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2084359" y="2582062"/>
            <a:ext cx="5826768" cy="378618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000" b="1" dirty="0" smtClean="0">
                <a:solidFill>
                  <a:srgbClr val="2365C7"/>
                </a:solidFill>
                <a:latin typeface="Arial"/>
                <a:cs typeface="Arial"/>
              </a:rPr>
              <a:t>КОДИРОВАНИЕ ИНФОРМАЦИИ ПРИ ПОМОЩИ ДВУХ ЗНАКОВ.</a:t>
            </a:r>
            <a:endParaRPr lang="ru-RU" sz="4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/>
            <a:r>
              <a:rPr lang="ru-RU" sz="4000" b="1" dirty="0" smtClean="0">
                <a:solidFill>
                  <a:srgbClr val="2365C7"/>
                </a:solidFill>
                <a:latin typeface="Arial"/>
                <a:cs typeface="Arial"/>
              </a:rPr>
              <a:t>КОДИРОВАНИЕ ЗВУКА.</a:t>
            </a: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96177"/>
            <a:ext cx="1143008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971" y="335811"/>
            <a:ext cx="11715832" cy="603177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УРОВНИ ГРОМКОСТИ </a:t>
            </a:r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ЗВУКА  </a:t>
            </a:r>
            <a:r>
              <a:rPr lang="ru-RU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ОТ РАЗНЫХ ИСТОЧНИКОВ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2473" y="1367616"/>
            <a:ext cx="241415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9847" y="1296178"/>
          <a:ext cx="8924502" cy="52737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50605"/>
                <a:gridCol w="3373897"/>
              </a:tblGrid>
              <a:tr h="411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Источник звука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Уровень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Спокойное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дыхание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Не воспринимается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Шёпот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Шелест листьев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Перелистывание газет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Прибой на берегу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Разговор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Работающий пылесос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Концерт рок-музыки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Реактивный двигатель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Выстрел из орудия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  <a:tr h="411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Болевой порог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913" marR="47913" marT="36860" marB="368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285" y="1224740"/>
            <a:ext cx="10851383" cy="1723549"/>
          </a:xfrm>
        </p:spPr>
        <p:txBody>
          <a:bodyPr/>
          <a:lstStyle/>
          <a:p>
            <a:pPr algn="ctr" eaLnBrk="1" hangingPunct="1"/>
            <a:r>
              <a:rPr lang="ru-RU" sz="2800" b="0" dirty="0" smtClean="0">
                <a:solidFill>
                  <a:schemeClr val="tx1"/>
                </a:solidFill>
              </a:rPr>
              <a:t>Человеческое ухо воспринимает звук с частотой от 20 колебаний в секунду (низкий звук) 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до 20 000 колебаний в секунду 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(высокий звук).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2227235" y="3010690"/>
            <a:ext cx="7225804" cy="1538816"/>
            <a:chOff x="1142976" y="2247068"/>
            <a:chExt cx="5429288" cy="1501533"/>
          </a:xfrm>
        </p:grpSpPr>
        <p:sp>
          <p:nvSpPr>
            <p:cNvPr id="4" name="TextBox 3"/>
            <p:cNvSpPr txBox="1"/>
            <p:nvPr/>
          </p:nvSpPr>
          <p:spPr>
            <a:xfrm>
              <a:off x="2865426" y="2247068"/>
              <a:ext cx="2000264" cy="9610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9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Звуковые колебания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031982" y="3143142"/>
              <a:ext cx="3714776" cy="158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2919541" y="3143141"/>
              <a:ext cx="287060" cy="15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4501495" y="3142348"/>
              <a:ext cx="285475" cy="15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274" name="TextBox 14"/>
            <p:cNvSpPr txBox="1">
              <a:spLocks noChangeArrowheads="1"/>
            </p:cNvSpPr>
            <p:nvPr/>
          </p:nvSpPr>
          <p:spPr bwMode="auto">
            <a:xfrm>
              <a:off x="2547596" y="3294498"/>
              <a:ext cx="1000132" cy="45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Arial" pitchFamily="34" charset="0"/>
                  <a:cs typeface="Arial" pitchFamily="34" charset="0"/>
                </a:rPr>
                <a:t>20 Гц</a:t>
              </a:r>
            </a:p>
          </p:txBody>
        </p:sp>
        <p:sp>
          <p:nvSpPr>
            <p:cNvPr id="11275" name="TextBox 15"/>
            <p:cNvSpPr txBox="1">
              <a:spLocks noChangeArrowheads="1"/>
            </p:cNvSpPr>
            <p:nvPr/>
          </p:nvSpPr>
          <p:spPr bwMode="auto">
            <a:xfrm>
              <a:off x="3953198" y="3298121"/>
              <a:ext cx="1428760" cy="45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Arial" pitchFamily="34" charset="0"/>
                  <a:cs typeface="Arial" pitchFamily="34" charset="0"/>
                </a:rPr>
                <a:t>20 000 Гц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2976" y="2714620"/>
              <a:ext cx="2071702" cy="450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Инфразвук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00562" y="2714620"/>
              <a:ext cx="2071702" cy="4504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Ультразвук</a:t>
              </a:r>
            </a:p>
          </p:txBody>
        </p:sp>
      </p:grpSp>
      <p:pic>
        <p:nvPicPr>
          <p:cNvPr id="11268" name="Рисунок 11" descr="delfin.jpg"/>
          <p:cNvPicPr>
            <a:picLocks noChangeAspect="1"/>
          </p:cNvPicPr>
          <p:nvPr/>
        </p:nvPicPr>
        <p:blipFill>
          <a:blip r:embed="rId3"/>
          <a:srcRect l="5333" t="3999" r="17332"/>
          <a:stretch>
            <a:fillRect/>
          </a:stretch>
        </p:blipFill>
        <p:spPr bwMode="auto">
          <a:xfrm>
            <a:off x="8269026" y="4153698"/>
            <a:ext cx="3602339" cy="25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2" descr="f69d04a9f0ca7f33d1c5364794583eb5.jpg"/>
          <p:cNvPicPr>
            <a:picLocks noChangeAspect="1"/>
          </p:cNvPicPr>
          <p:nvPr/>
        </p:nvPicPr>
        <p:blipFill>
          <a:blip r:embed="rId4"/>
          <a:srcRect l="13747" t="5664" r="20442" b="9375"/>
          <a:stretch>
            <a:fillRect/>
          </a:stretch>
        </p:blipFill>
        <p:spPr bwMode="auto">
          <a:xfrm>
            <a:off x="298409" y="4146035"/>
            <a:ext cx="3912921" cy="25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98409" y="296046"/>
            <a:ext cx="11572956" cy="67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ЗВУКОВАЯ ИНФОРМАЦИЯ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798871" y="1367616"/>
            <a:ext cx="8370904" cy="95733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400" b="0" dirty="0" smtClean="0">
                <a:solidFill>
                  <a:schemeClr val="tx1"/>
                </a:solidFill>
              </a:rPr>
              <a:t>Человек воспринимает звуковые волны в форме звука различной громкости и тона.</a:t>
            </a:r>
            <a:br>
              <a:rPr lang="ru-RU" sz="3400" b="0" dirty="0" smtClean="0">
                <a:solidFill>
                  <a:schemeClr val="tx1"/>
                </a:solidFill>
              </a:rPr>
            </a:br>
            <a:endParaRPr lang="ru-RU" sz="3400" b="0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99135" y="3439318"/>
            <a:ext cx="5846140" cy="313932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400" i="0" dirty="0" smtClean="0">
                <a:solidFill>
                  <a:schemeClr val="tx1"/>
                </a:solidFill>
              </a:rPr>
              <a:t>Чем больше</a:t>
            </a:r>
            <a:r>
              <a:rPr lang="ru-RU" sz="3400" b="1" i="0" dirty="0" smtClean="0">
                <a:solidFill>
                  <a:schemeClr val="tx1"/>
                </a:solidFill>
              </a:rPr>
              <a:t> частота колебаний</a:t>
            </a:r>
            <a:r>
              <a:rPr lang="ru-RU" sz="3400" i="0" dirty="0" smtClean="0">
                <a:solidFill>
                  <a:schemeClr val="tx1"/>
                </a:solidFill>
              </a:rPr>
              <a:t>, тем </a:t>
            </a:r>
            <a:r>
              <a:rPr lang="ru-RU" sz="3400" b="1" i="0" dirty="0" smtClean="0">
                <a:solidFill>
                  <a:schemeClr val="tx1"/>
                </a:solidFill>
              </a:rPr>
              <a:t>выше тон звука</a:t>
            </a:r>
            <a:endParaRPr lang="ru-RU" sz="3400" i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ru-RU" sz="3400" i="0" dirty="0" smtClean="0">
                <a:solidFill>
                  <a:schemeClr val="tx1"/>
                </a:solidFill>
              </a:rPr>
              <a:t>Чем больше</a:t>
            </a:r>
            <a:r>
              <a:rPr lang="ru-RU" sz="3400" b="1" i="0" dirty="0" smtClean="0">
                <a:solidFill>
                  <a:schemeClr val="tx1"/>
                </a:solidFill>
              </a:rPr>
              <a:t> амплитуда</a:t>
            </a:r>
            <a:r>
              <a:rPr lang="ru-RU" sz="3400" i="0" dirty="0" smtClean="0">
                <a:solidFill>
                  <a:schemeClr val="tx1"/>
                </a:solidFill>
              </a:rPr>
              <a:t> звуковой волны, </a:t>
            </a:r>
          </a:p>
          <a:p>
            <a:pPr eaLnBrk="1" hangingPunct="1">
              <a:buFontTx/>
              <a:buNone/>
            </a:pPr>
            <a:r>
              <a:rPr lang="ru-RU" sz="3400" i="0" dirty="0" smtClean="0">
                <a:solidFill>
                  <a:schemeClr val="tx1"/>
                </a:solidFill>
              </a:rPr>
              <a:t>тем </a:t>
            </a:r>
            <a:r>
              <a:rPr lang="ru-RU" sz="3400" b="1" i="0" dirty="0" smtClean="0">
                <a:solidFill>
                  <a:schemeClr val="tx1"/>
                </a:solidFill>
              </a:rPr>
              <a:t>громче звук</a:t>
            </a:r>
            <a:r>
              <a:rPr lang="ru-RU" sz="2900" i="0" dirty="0" smtClean="0">
                <a:solidFill>
                  <a:schemeClr val="tx1"/>
                </a:solidFill>
              </a:rPr>
              <a:t>.</a:t>
            </a:r>
            <a:endParaRPr lang="ru-RU" sz="2400" i="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2723" y="2081996"/>
            <a:ext cx="3553743" cy="2322625"/>
            <a:chOff x="2224" y="2580"/>
            <a:chExt cx="5396" cy="3930"/>
          </a:xfrm>
        </p:grpSpPr>
        <p:sp>
          <p:nvSpPr>
            <p:cNvPr id="6160" name="Freeform 13"/>
            <p:cNvSpPr>
              <a:spLocks/>
            </p:cNvSpPr>
            <p:nvPr/>
          </p:nvSpPr>
          <p:spPr bwMode="auto">
            <a:xfrm>
              <a:off x="2224" y="2580"/>
              <a:ext cx="2676" cy="3930"/>
            </a:xfrm>
            <a:custGeom>
              <a:avLst/>
              <a:gdLst>
                <a:gd name="T0" fmla="*/ 0 w 2676"/>
                <a:gd name="T1" fmla="*/ 2231 h 3930"/>
                <a:gd name="T2" fmla="*/ 250 w 2676"/>
                <a:gd name="T3" fmla="*/ 1991 h 3930"/>
                <a:gd name="T4" fmla="*/ 400 w 2676"/>
                <a:gd name="T5" fmla="*/ 2201 h 3930"/>
                <a:gd name="T6" fmla="*/ 560 w 2676"/>
                <a:gd name="T7" fmla="*/ 2181 h 3930"/>
                <a:gd name="T8" fmla="*/ 720 w 2676"/>
                <a:gd name="T9" fmla="*/ 1931 h 3930"/>
                <a:gd name="T10" fmla="*/ 960 w 2676"/>
                <a:gd name="T11" fmla="*/ 2251 h 3930"/>
                <a:gd name="T12" fmla="*/ 1040 w 2676"/>
                <a:gd name="T13" fmla="*/ 1811 h 3930"/>
                <a:gd name="T14" fmla="*/ 1150 w 2676"/>
                <a:gd name="T15" fmla="*/ 1461 h 3930"/>
                <a:gd name="T16" fmla="*/ 1340 w 2676"/>
                <a:gd name="T17" fmla="*/ 2901 h 3930"/>
                <a:gd name="T18" fmla="*/ 1430 w 2676"/>
                <a:gd name="T19" fmla="*/ 2351 h 3930"/>
                <a:gd name="T20" fmla="*/ 1460 w 2676"/>
                <a:gd name="T21" fmla="*/ 1991 h 3930"/>
                <a:gd name="T22" fmla="*/ 1480 w 2676"/>
                <a:gd name="T23" fmla="*/ 1391 h 3930"/>
                <a:gd name="T24" fmla="*/ 1570 w 2676"/>
                <a:gd name="T25" fmla="*/ 841 h 3930"/>
                <a:gd name="T26" fmla="*/ 1680 w 2676"/>
                <a:gd name="T27" fmla="*/ 1371 h 3930"/>
                <a:gd name="T28" fmla="*/ 1726 w 2676"/>
                <a:gd name="T29" fmla="*/ 2317 h 3930"/>
                <a:gd name="T30" fmla="*/ 1746 w 2676"/>
                <a:gd name="T31" fmla="*/ 3087 h 3930"/>
                <a:gd name="T32" fmla="*/ 1866 w 2676"/>
                <a:gd name="T33" fmla="*/ 3497 h 3930"/>
                <a:gd name="T34" fmla="*/ 1976 w 2676"/>
                <a:gd name="T35" fmla="*/ 3267 h 3930"/>
                <a:gd name="T36" fmla="*/ 1996 w 2676"/>
                <a:gd name="T37" fmla="*/ 2277 h 3930"/>
                <a:gd name="T38" fmla="*/ 1996 w 2676"/>
                <a:gd name="T39" fmla="*/ 1677 h 3930"/>
                <a:gd name="T40" fmla="*/ 2006 w 2676"/>
                <a:gd name="T41" fmla="*/ 1137 h 3930"/>
                <a:gd name="T42" fmla="*/ 2046 w 2676"/>
                <a:gd name="T43" fmla="*/ 527 h 3930"/>
                <a:gd name="T44" fmla="*/ 2166 w 2676"/>
                <a:gd name="T45" fmla="*/ 477 h 3930"/>
                <a:gd name="T46" fmla="*/ 2286 w 2676"/>
                <a:gd name="T47" fmla="*/ 1427 h 3930"/>
                <a:gd name="T48" fmla="*/ 2296 w 2676"/>
                <a:gd name="T49" fmla="*/ 2187 h 3930"/>
                <a:gd name="T50" fmla="*/ 2296 w 2676"/>
                <a:gd name="T51" fmla="*/ 3097 h 3930"/>
                <a:gd name="T52" fmla="*/ 2446 w 2676"/>
                <a:gd name="T53" fmla="*/ 3837 h 3930"/>
                <a:gd name="T54" fmla="*/ 2556 w 2676"/>
                <a:gd name="T55" fmla="*/ 3657 h 3930"/>
                <a:gd name="T56" fmla="*/ 2546 w 2676"/>
                <a:gd name="T57" fmla="*/ 3067 h 3930"/>
                <a:gd name="T58" fmla="*/ 2536 w 2676"/>
                <a:gd name="T59" fmla="*/ 1637 h 3930"/>
                <a:gd name="T60" fmla="*/ 2676 w 2676"/>
                <a:gd name="T61" fmla="*/ 0 h 39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76"/>
                <a:gd name="T94" fmla="*/ 0 h 3930"/>
                <a:gd name="T95" fmla="*/ 2676 w 2676"/>
                <a:gd name="T96" fmla="*/ 3930 h 393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76" h="3930">
                  <a:moveTo>
                    <a:pt x="0" y="2231"/>
                  </a:moveTo>
                  <a:cubicBezTo>
                    <a:pt x="42" y="2191"/>
                    <a:pt x="185" y="2009"/>
                    <a:pt x="250" y="1991"/>
                  </a:cubicBezTo>
                  <a:cubicBezTo>
                    <a:pt x="317" y="1986"/>
                    <a:pt x="348" y="2169"/>
                    <a:pt x="400" y="2201"/>
                  </a:cubicBezTo>
                  <a:cubicBezTo>
                    <a:pt x="422" y="2223"/>
                    <a:pt x="520" y="2281"/>
                    <a:pt x="560" y="2181"/>
                  </a:cubicBezTo>
                  <a:cubicBezTo>
                    <a:pt x="613" y="2136"/>
                    <a:pt x="667" y="1909"/>
                    <a:pt x="720" y="1931"/>
                  </a:cubicBezTo>
                  <a:cubicBezTo>
                    <a:pt x="787" y="1943"/>
                    <a:pt x="918" y="2249"/>
                    <a:pt x="960" y="2251"/>
                  </a:cubicBezTo>
                  <a:cubicBezTo>
                    <a:pt x="1013" y="2231"/>
                    <a:pt x="1013" y="1953"/>
                    <a:pt x="1040" y="1811"/>
                  </a:cubicBezTo>
                  <a:cubicBezTo>
                    <a:pt x="1083" y="1681"/>
                    <a:pt x="1118" y="1458"/>
                    <a:pt x="1150" y="1461"/>
                  </a:cubicBezTo>
                  <a:cubicBezTo>
                    <a:pt x="1200" y="1643"/>
                    <a:pt x="1282" y="2681"/>
                    <a:pt x="1340" y="2901"/>
                  </a:cubicBezTo>
                  <a:cubicBezTo>
                    <a:pt x="1398" y="3049"/>
                    <a:pt x="1402" y="2466"/>
                    <a:pt x="1430" y="2351"/>
                  </a:cubicBezTo>
                  <a:cubicBezTo>
                    <a:pt x="1457" y="2196"/>
                    <a:pt x="1452" y="2151"/>
                    <a:pt x="1460" y="1991"/>
                  </a:cubicBezTo>
                  <a:cubicBezTo>
                    <a:pt x="1468" y="1831"/>
                    <a:pt x="1462" y="1583"/>
                    <a:pt x="1480" y="1391"/>
                  </a:cubicBezTo>
                  <a:cubicBezTo>
                    <a:pt x="1483" y="1341"/>
                    <a:pt x="1529" y="868"/>
                    <a:pt x="1570" y="841"/>
                  </a:cubicBezTo>
                  <a:cubicBezTo>
                    <a:pt x="1607" y="878"/>
                    <a:pt x="1668" y="1321"/>
                    <a:pt x="1680" y="1371"/>
                  </a:cubicBezTo>
                  <a:cubicBezTo>
                    <a:pt x="1712" y="1614"/>
                    <a:pt x="1701" y="2094"/>
                    <a:pt x="1726" y="2317"/>
                  </a:cubicBezTo>
                  <a:cubicBezTo>
                    <a:pt x="1750" y="2591"/>
                    <a:pt x="1718" y="2894"/>
                    <a:pt x="1746" y="3087"/>
                  </a:cubicBezTo>
                  <a:cubicBezTo>
                    <a:pt x="1769" y="3284"/>
                    <a:pt x="1828" y="3467"/>
                    <a:pt x="1866" y="3497"/>
                  </a:cubicBezTo>
                  <a:cubicBezTo>
                    <a:pt x="1905" y="3651"/>
                    <a:pt x="1954" y="3470"/>
                    <a:pt x="1976" y="3267"/>
                  </a:cubicBezTo>
                  <a:cubicBezTo>
                    <a:pt x="1998" y="3064"/>
                    <a:pt x="1993" y="2542"/>
                    <a:pt x="1996" y="2277"/>
                  </a:cubicBezTo>
                  <a:cubicBezTo>
                    <a:pt x="1999" y="2012"/>
                    <a:pt x="1994" y="1867"/>
                    <a:pt x="1996" y="1677"/>
                  </a:cubicBezTo>
                  <a:cubicBezTo>
                    <a:pt x="1999" y="1487"/>
                    <a:pt x="1993" y="1327"/>
                    <a:pt x="2006" y="1137"/>
                  </a:cubicBezTo>
                  <a:cubicBezTo>
                    <a:pt x="2007" y="1125"/>
                    <a:pt x="2034" y="525"/>
                    <a:pt x="2046" y="527"/>
                  </a:cubicBezTo>
                  <a:cubicBezTo>
                    <a:pt x="2071" y="444"/>
                    <a:pt x="2064" y="351"/>
                    <a:pt x="2166" y="477"/>
                  </a:cubicBezTo>
                  <a:cubicBezTo>
                    <a:pt x="2206" y="627"/>
                    <a:pt x="2264" y="1142"/>
                    <a:pt x="2286" y="1427"/>
                  </a:cubicBezTo>
                  <a:cubicBezTo>
                    <a:pt x="2286" y="1517"/>
                    <a:pt x="2304" y="2097"/>
                    <a:pt x="2296" y="2187"/>
                  </a:cubicBezTo>
                  <a:cubicBezTo>
                    <a:pt x="2289" y="2265"/>
                    <a:pt x="2312" y="3019"/>
                    <a:pt x="2296" y="3097"/>
                  </a:cubicBezTo>
                  <a:cubicBezTo>
                    <a:pt x="2318" y="3325"/>
                    <a:pt x="2358" y="3714"/>
                    <a:pt x="2446" y="3837"/>
                  </a:cubicBezTo>
                  <a:cubicBezTo>
                    <a:pt x="2489" y="3930"/>
                    <a:pt x="2539" y="3785"/>
                    <a:pt x="2556" y="3657"/>
                  </a:cubicBezTo>
                  <a:cubicBezTo>
                    <a:pt x="2584" y="3525"/>
                    <a:pt x="2549" y="3404"/>
                    <a:pt x="2546" y="3067"/>
                  </a:cubicBezTo>
                  <a:cubicBezTo>
                    <a:pt x="2543" y="2730"/>
                    <a:pt x="2514" y="2148"/>
                    <a:pt x="2536" y="1637"/>
                  </a:cubicBezTo>
                  <a:cubicBezTo>
                    <a:pt x="2554" y="1129"/>
                    <a:pt x="2656" y="269"/>
                    <a:pt x="2676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4"/>
            <p:cNvSpPr>
              <a:spLocks/>
            </p:cNvSpPr>
            <p:nvPr/>
          </p:nvSpPr>
          <p:spPr bwMode="auto">
            <a:xfrm>
              <a:off x="4910" y="2590"/>
              <a:ext cx="2710" cy="3920"/>
            </a:xfrm>
            <a:custGeom>
              <a:avLst/>
              <a:gdLst>
                <a:gd name="T0" fmla="*/ 2710 w 2710"/>
                <a:gd name="T1" fmla="*/ 2221 h 3920"/>
                <a:gd name="T2" fmla="*/ 2460 w 2710"/>
                <a:gd name="T3" fmla="*/ 1981 h 3920"/>
                <a:gd name="T4" fmla="*/ 2310 w 2710"/>
                <a:gd name="T5" fmla="*/ 2191 h 3920"/>
                <a:gd name="T6" fmla="*/ 2150 w 2710"/>
                <a:gd name="T7" fmla="*/ 2171 h 3920"/>
                <a:gd name="T8" fmla="*/ 1990 w 2710"/>
                <a:gd name="T9" fmla="*/ 1921 h 3920"/>
                <a:gd name="T10" fmla="*/ 1750 w 2710"/>
                <a:gd name="T11" fmla="*/ 2241 h 3920"/>
                <a:gd name="T12" fmla="*/ 1670 w 2710"/>
                <a:gd name="T13" fmla="*/ 1801 h 3920"/>
                <a:gd name="T14" fmla="*/ 1560 w 2710"/>
                <a:gd name="T15" fmla="*/ 1451 h 3920"/>
                <a:gd name="T16" fmla="*/ 1370 w 2710"/>
                <a:gd name="T17" fmla="*/ 2891 h 3920"/>
                <a:gd name="T18" fmla="*/ 1280 w 2710"/>
                <a:gd name="T19" fmla="*/ 2341 h 3920"/>
                <a:gd name="T20" fmla="*/ 1250 w 2710"/>
                <a:gd name="T21" fmla="*/ 1981 h 3920"/>
                <a:gd name="T22" fmla="*/ 1230 w 2710"/>
                <a:gd name="T23" fmla="*/ 1381 h 3920"/>
                <a:gd name="T24" fmla="*/ 1140 w 2710"/>
                <a:gd name="T25" fmla="*/ 831 h 3920"/>
                <a:gd name="T26" fmla="*/ 1030 w 2710"/>
                <a:gd name="T27" fmla="*/ 1361 h 3920"/>
                <a:gd name="T28" fmla="*/ 984 w 2710"/>
                <a:gd name="T29" fmla="*/ 2307 h 3920"/>
                <a:gd name="T30" fmla="*/ 964 w 2710"/>
                <a:gd name="T31" fmla="*/ 3077 h 3920"/>
                <a:gd name="T32" fmla="*/ 844 w 2710"/>
                <a:gd name="T33" fmla="*/ 3487 h 3920"/>
                <a:gd name="T34" fmla="*/ 734 w 2710"/>
                <a:gd name="T35" fmla="*/ 3257 h 3920"/>
                <a:gd name="T36" fmla="*/ 714 w 2710"/>
                <a:gd name="T37" fmla="*/ 2267 h 3920"/>
                <a:gd name="T38" fmla="*/ 714 w 2710"/>
                <a:gd name="T39" fmla="*/ 1667 h 3920"/>
                <a:gd name="T40" fmla="*/ 704 w 2710"/>
                <a:gd name="T41" fmla="*/ 1127 h 3920"/>
                <a:gd name="T42" fmla="*/ 664 w 2710"/>
                <a:gd name="T43" fmla="*/ 517 h 3920"/>
                <a:gd name="T44" fmla="*/ 544 w 2710"/>
                <a:gd name="T45" fmla="*/ 467 h 3920"/>
                <a:gd name="T46" fmla="*/ 424 w 2710"/>
                <a:gd name="T47" fmla="*/ 1417 h 3920"/>
                <a:gd name="T48" fmla="*/ 414 w 2710"/>
                <a:gd name="T49" fmla="*/ 2177 h 3920"/>
                <a:gd name="T50" fmla="*/ 414 w 2710"/>
                <a:gd name="T51" fmla="*/ 3087 h 3920"/>
                <a:gd name="T52" fmla="*/ 264 w 2710"/>
                <a:gd name="T53" fmla="*/ 3827 h 3920"/>
                <a:gd name="T54" fmla="*/ 154 w 2710"/>
                <a:gd name="T55" fmla="*/ 3647 h 3920"/>
                <a:gd name="T56" fmla="*/ 164 w 2710"/>
                <a:gd name="T57" fmla="*/ 3057 h 3920"/>
                <a:gd name="T58" fmla="*/ 174 w 2710"/>
                <a:gd name="T59" fmla="*/ 1627 h 3920"/>
                <a:gd name="T60" fmla="*/ 0 w 2710"/>
                <a:gd name="T61" fmla="*/ 0 h 39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10"/>
                <a:gd name="T94" fmla="*/ 0 h 3920"/>
                <a:gd name="T95" fmla="*/ 2710 w 2710"/>
                <a:gd name="T96" fmla="*/ 3920 h 39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10" h="3920">
                  <a:moveTo>
                    <a:pt x="2710" y="2221"/>
                  </a:moveTo>
                  <a:cubicBezTo>
                    <a:pt x="2668" y="2181"/>
                    <a:pt x="2525" y="1999"/>
                    <a:pt x="2460" y="1981"/>
                  </a:cubicBezTo>
                  <a:cubicBezTo>
                    <a:pt x="2393" y="1976"/>
                    <a:pt x="2362" y="2159"/>
                    <a:pt x="2310" y="2191"/>
                  </a:cubicBezTo>
                  <a:cubicBezTo>
                    <a:pt x="2288" y="2213"/>
                    <a:pt x="2190" y="2271"/>
                    <a:pt x="2150" y="2171"/>
                  </a:cubicBezTo>
                  <a:cubicBezTo>
                    <a:pt x="2097" y="2126"/>
                    <a:pt x="2043" y="1899"/>
                    <a:pt x="1990" y="1921"/>
                  </a:cubicBezTo>
                  <a:cubicBezTo>
                    <a:pt x="1923" y="1933"/>
                    <a:pt x="1792" y="2239"/>
                    <a:pt x="1750" y="2241"/>
                  </a:cubicBezTo>
                  <a:cubicBezTo>
                    <a:pt x="1697" y="2221"/>
                    <a:pt x="1697" y="1943"/>
                    <a:pt x="1670" y="1801"/>
                  </a:cubicBezTo>
                  <a:cubicBezTo>
                    <a:pt x="1627" y="1671"/>
                    <a:pt x="1592" y="1448"/>
                    <a:pt x="1560" y="1451"/>
                  </a:cubicBezTo>
                  <a:cubicBezTo>
                    <a:pt x="1510" y="1633"/>
                    <a:pt x="1428" y="2671"/>
                    <a:pt x="1370" y="2891"/>
                  </a:cubicBezTo>
                  <a:cubicBezTo>
                    <a:pt x="1312" y="3039"/>
                    <a:pt x="1308" y="2456"/>
                    <a:pt x="1280" y="2341"/>
                  </a:cubicBezTo>
                  <a:cubicBezTo>
                    <a:pt x="1253" y="2186"/>
                    <a:pt x="1258" y="2141"/>
                    <a:pt x="1250" y="1981"/>
                  </a:cubicBezTo>
                  <a:cubicBezTo>
                    <a:pt x="1242" y="1821"/>
                    <a:pt x="1248" y="1573"/>
                    <a:pt x="1230" y="1381"/>
                  </a:cubicBezTo>
                  <a:cubicBezTo>
                    <a:pt x="1227" y="1331"/>
                    <a:pt x="1181" y="858"/>
                    <a:pt x="1140" y="831"/>
                  </a:cubicBezTo>
                  <a:cubicBezTo>
                    <a:pt x="1103" y="868"/>
                    <a:pt x="1042" y="1311"/>
                    <a:pt x="1030" y="1361"/>
                  </a:cubicBezTo>
                  <a:cubicBezTo>
                    <a:pt x="998" y="1604"/>
                    <a:pt x="1009" y="2084"/>
                    <a:pt x="984" y="2307"/>
                  </a:cubicBezTo>
                  <a:cubicBezTo>
                    <a:pt x="960" y="2581"/>
                    <a:pt x="992" y="2884"/>
                    <a:pt x="964" y="3077"/>
                  </a:cubicBezTo>
                  <a:cubicBezTo>
                    <a:pt x="941" y="3274"/>
                    <a:pt x="882" y="3457"/>
                    <a:pt x="844" y="3487"/>
                  </a:cubicBezTo>
                  <a:cubicBezTo>
                    <a:pt x="805" y="3641"/>
                    <a:pt x="756" y="3460"/>
                    <a:pt x="734" y="3257"/>
                  </a:cubicBezTo>
                  <a:cubicBezTo>
                    <a:pt x="712" y="3054"/>
                    <a:pt x="717" y="2532"/>
                    <a:pt x="714" y="2267"/>
                  </a:cubicBezTo>
                  <a:cubicBezTo>
                    <a:pt x="711" y="2002"/>
                    <a:pt x="716" y="1857"/>
                    <a:pt x="714" y="1667"/>
                  </a:cubicBezTo>
                  <a:cubicBezTo>
                    <a:pt x="711" y="1477"/>
                    <a:pt x="717" y="1317"/>
                    <a:pt x="704" y="1127"/>
                  </a:cubicBezTo>
                  <a:cubicBezTo>
                    <a:pt x="703" y="1115"/>
                    <a:pt x="676" y="515"/>
                    <a:pt x="664" y="517"/>
                  </a:cubicBezTo>
                  <a:cubicBezTo>
                    <a:pt x="639" y="434"/>
                    <a:pt x="646" y="341"/>
                    <a:pt x="544" y="467"/>
                  </a:cubicBezTo>
                  <a:cubicBezTo>
                    <a:pt x="504" y="617"/>
                    <a:pt x="446" y="1132"/>
                    <a:pt x="424" y="1417"/>
                  </a:cubicBezTo>
                  <a:cubicBezTo>
                    <a:pt x="424" y="1507"/>
                    <a:pt x="406" y="2087"/>
                    <a:pt x="414" y="2177"/>
                  </a:cubicBezTo>
                  <a:cubicBezTo>
                    <a:pt x="421" y="2255"/>
                    <a:pt x="398" y="3009"/>
                    <a:pt x="414" y="3087"/>
                  </a:cubicBezTo>
                  <a:cubicBezTo>
                    <a:pt x="392" y="3315"/>
                    <a:pt x="352" y="3704"/>
                    <a:pt x="264" y="3827"/>
                  </a:cubicBezTo>
                  <a:cubicBezTo>
                    <a:pt x="221" y="3920"/>
                    <a:pt x="171" y="3775"/>
                    <a:pt x="154" y="3647"/>
                  </a:cubicBezTo>
                  <a:cubicBezTo>
                    <a:pt x="126" y="3515"/>
                    <a:pt x="161" y="3394"/>
                    <a:pt x="164" y="3057"/>
                  </a:cubicBezTo>
                  <a:cubicBezTo>
                    <a:pt x="167" y="2720"/>
                    <a:pt x="201" y="2136"/>
                    <a:pt x="174" y="1627"/>
                  </a:cubicBezTo>
                  <a:cubicBezTo>
                    <a:pt x="160" y="1126"/>
                    <a:pt x="80" y="260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9" name="Line 15"/>
          <p:cNvSpPr>
            <a:spLocks noChangeShapeType="1"/>
          </p:cNvSpPr>
          <p:nvPr/>
        </p:nvSpPr>
        <p:spPr bwMode="auto">
          <a:xfrm>
            <a:off x="512723" y="3367880"/>
            <a:ext cx="4502394" cy="1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6150" name="Line 16"/>
          <p:cNvSpPr>
            <a:spLocks noChangeShapeType="1"/>
          </p:cNvSpPr>
          <p:nvPr/>
        </p:nvSpPr>
        <p:spPr bwMode="auto">
          <a:xfrm flipV="1">
            <a:off x="512723" y="2081996"/>
            <a:ext cx="2112" cy="25014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6151" name="Text Box 17"/>
          <p:cNvSpPr txBox="1">
            <a:spLocks noChangeArrowheads="1"/>
          </p:cNvSpPr>
          <p:nvPr/>
        </p:nvSpPr>
        <p:spPr bwMode="auto">
          <a:xfrm>
            <a:off x="3727433" y="3510756"/>
            <a:ext cx="2143140" cy="5363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09664" tIns="54832" rIns="109664" bIns="54832"/>
          <a:lstStyle/>
          <a:p>
            <a:r>
              <a:rPr lang="ru-RU" b="1" dirty="0"/>
              <a:t>Время</a:t>
            </a:r>
          </a:p>
        </p:txBody>
      </p:sp>
      <p:sp>
        <p:nvSpPr>
          <p:cNvPr id="6152" name="Text Box 18"/>
          <p:cNvSpPr txBox="1">
            <a:spLocks noChangeArrowheads="1"/>
          </p:cNvSpPr>
          <p:nvPr/>
        </p:nvSpPr>
        <p:spPr bwMode="auto">
          <a:xfrm>
            <a:off x="298409" y="1296178"/>
            <a:ext cx="3286148" cy="5715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09664" tIns="54832" rIns="109664" bIns="54832"/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Амплитуда</a:t>
            </a:r>
          </a:p>
        </p:txBody>
      </p:sp>
      <p:sp>
        <p:nvSpPr>
          <p:cNvPr id="6153" name="Line 19"/>
          <p:cNvSpPr>
            <a:spLocks noChangeShapeType="1"/>
          </p:cNvSpPr>
          <p:nvPr/>
        </p:nvSpPr>
        <p:spPr bwMode="auto">
          <a:xfrm flipH="1" flipV="1">
            <a:off x="2298673" y="2658531"/>
            <a:ext cx="3571900" cy="7093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6154" name="Text Box 20"/>
          <p:cNvSpPr txBox="1">
            <a:spLocks noChangeArrowheads="1"/>
          </p:cNvSpPr>
          <p:nvPr/>
        </p:nvSpPr>
        <p:spPr bwMode="auto">
          <a:xfrm>
            <a:off x="298409" y="4868078"/>
            <a:ext cx="2104022" cy="18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/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Низкий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 тихий</a:t>
            </a:r>
          </a:p>
          <a:p>
            <a:r>
              <a:rPr lang="ru-RU" sz="3200" dirty="0">
                <a:latin typeface="Arial" pitchFamily="34" charset="0"/>
                <a:cs typeface="Arial" pitchFamily="34" charset="0"/>
              </a:rPr>
              <a:t> звук</a:t>
            </a:r>
          </a:p>
        </p:txBody>
      </p:sp>
      <p:sp>
        <p:nvSpPr>
          <p:cNvPr id="6155" name="Line 21"/>
          <p:cNvSpPr>
            <a:spLocks noChangeShapeType="1"/>
          </p:cNvSpPr>
          <p:nvPr/>
        </p:nvSpPr>
        <p:spPr bwMode="auto">
          <a:xfrm>
            <a:off x="798475" y="3367880"/>
            <a:ext cx="98988" cy="150522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6156" name="Line 22"/>
          <p:cNvSpPr>
            <a:spLocks noChangeShapeType="1"/>
          </p:cNvSpPr>
          <p:nvPr/>
        </p:nvSpPr>
        <p:spPr bwMode="auto">
          <a:xfrm>
            <a:off x="2155797" y="4368012"/>
            <a:ext cx="1246557" cy="118000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6157" name="Text Box 23"/>
          <p:cNvSpPr txBox="1">
            <a:spLocks noChangeArrowheads="1"/>
          </p:cNvSpPr>
          <p:nvPr/>
        </p:nvSpPr>
        <p:spPr bwMode="auto">
          <a:xfrm>
            <a:off x="1727169" y="5511020"/>
            <a:ext cx="3450216" cy="121444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109664" tIns="54832" rIns="109664" bIns="54832"/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Высокий громкий звук</a:t>
            </a:r>
          </a:p>
        </p:txBody>
      </p:sp>
      <p:sp>
        <p:nvSpPr>
          <p:cNvPr id="6159" name="Line 25"/>
          <p:cNvSpPr>
            <a:spLocks noChangeShapeType="1"/>
          </p:cNvSpPr>
          <p:nvPr/>
        </p:nvSpPr>
        <p:spPr bwMode="auto">
          <a:xfrm>
            <a:off x="798475" y="1796244"/>
            <a:ext cx="1438822" cy="22104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98409" y="296046"/>
            <a:ext cx="1157295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ЗВУКОВАЯ ИНФОРМАЦИЯ </a:t>
            </a:r>
          </a:p>
        </p:txBody>
      </p:sp>
    </p:spTree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" y="219400"/>
            <a:ext cx="12021878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 algn="ctr">
              <a:defRPr/>
            </a:pPr>
            <a:r>
              <a:rPr lang="ru-RU" sz="43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СПОСОБЫ</a:t>
            </a:r>
            <a:r>
              <a:rPr lang="ru-RU" sz="43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3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ПРЕДСТАВЛЕНИЯ ЗВУКА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823995" y="1527829"/>
            <a:ext cx="3279078" cy="6956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>
              <a:defRPr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Аналоговый 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8066702" y="1544083"/>
            <a:ext cx="3279078" cy="6956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>
              <a:defRPr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Дискретный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98409" y="2367748"/>
            <a:ext cx="5251792" cy="1588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физическая величина принимает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бесконечное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множество значений, причем они изменяются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непрерывно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156325" y="2439186"/>
            <a:ext cx="5846539" cy="12187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algn="ctr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физическая величина принимает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конечное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множество значений, причем они изменяются </a:t>
            </a:r>
            <a:r>
              <a:rPr lang="ru-RU" sz="2400" u="sng" dirty="0">
                <a:latin typeface="Arial" pitchFamily="34" charset="0"/>
                <a:cs typeface="Arial" pitchFamily="34" charset="0"/>
              </a:rPr>
              <a:t>скачкообразно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226971" y="5582458"/>
            <a:ext cx="5079191" cy="12187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>
              <a:defRPr/>
            </a:pPr>
            <a:r>
              <a:rPr lang="ru-RU" sz="2400" b="1" u="sng" dirty="0">
                <a:latin typeface="Arial" pitchFamily="34" charset="0"/>
                <a:cs typeface="Arial" pitchFamily="34" charset="0"/>
              </a:rPr>
              <a:t>Виниловая пластинка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(звуковая дорожка изменяет свою форму непрерывно)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6068798" y="5582458"/>
            <a:ext cx="5874005" cy="12187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9664" tIns="54832" rIns="109664" bIns="54832">
            <a:spAutoFit/>
          </a:bodyPr>
          <a:lstStyle/>
          <a:p>
            <a:pPr algn="ctr">
              <a:defRPr/>
            </a:pPr>
            <a:r>
              <a:rPr lang="ru-RU" sz="2400" b="1" u="sng" dirty="0" err="1">
                <a:latin typeface="Arial" pitchFamily="34" charset="0"/>
                <a:cs typeface="Arial" pitchFamily="34" charset="0"/>
              </a:rPr>
              <a:t>Аудиокомпакт-диск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(звуковая дорожка содержит участки с разной отражающей способностью)</a:t>
            </a:r>
          </a:p>
        </p:txBody>
      </p:sp>
      <p:cxnSp>
        <p:nvCxnSpPr>
          <p:cNvPr id="50" name="Соединительная линия уступом 49"/>
          <p:cNvCxnSpPr/>
          <p:nvPr/>
        </p:nvCxnSpPr>
        <p:spPr>
          <a:xfrm rot="5400000">
            <a:off x="3683414" y="-333738"/>
            <a:ext cx="674521" cy="30973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6200000" flipH="1">
            <a:off x="7811841" y="-333738"/>
            <a:ext cx="674521" cy="309737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27" y="4153698"/>
            <a:ext cx="3109176" cy="14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2209" y="3725070"/>
            <a:ext cx="3498184" cy="16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animBg="1"/>
      <p:bldP spid="14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512723" y="1224740"/>
            <a:ext cx="11144328" cy="95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 anchor="ctr"/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Чтобы обрабатывать звук на компьютере, его надо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дискретизировать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441285" y="2439186"/>
            <a:ext cx="4791849" cy="412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900" dirty="0">
                <a:latin typeface="Arial" pitchFamily="34" charset="0"/>
                <a:cs typeface="Arial" pitchFamily="34" charset="0"/>
              </a:rPr>
              <a:t>Это значит, что звуковая волна разбивается на отдельные маленькие временные участки, причем для каждого такого участка устанавливается определенный уровень громкости.</a:t>
            </a:r>
          </a:p>
        </p:txBody>
      </p:sp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0573" y="2439186"/>
            <a:ext cx="5132158" cy="41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8409" y="296046"/>
            <a:ext cx="11572956" cy="677108"/>
          </a:xfrm>
          <a:prstGeom prst="rect">
            <a:avLst/>
          </a:prstGeom>
        </p:spPr>
        <p:txBody>
          <a:bodyPr/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ДИСКРЕТИЗАЦИЯ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ЗВУКА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/>
      <p:bldP spid="194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3225004"/>
            <a:ext cx="3999547" cy="33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55599" y="1296178"/>
            <a:ext cx="11072890" cy="168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>
              <a:spcBef>
                <a:spcPct val="50000"/>
              </a:spcBef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Дискретный сигнал  в компьютере  с помощью звуковой карты превращается в последовательность нулей и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единиц.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49" y="3153566"/>
            <a:ext cx="5556685" cy="324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98409" y="296046"/>
            <a:ext cx="11572956" cy="677108"/>
          </a:xfrm>
          <a:prstGeom prst="rect">
            <a:avLst/>
          </a:prstGeom>
        </p:spPr>
        <p:txBody>
          <a:bodyPr/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ДИСКРЕТИЗАЦИЯ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ЗВУКА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9913" y="1296178"/>
            <a:ext cx="10091223" cy="726288"/>
          </a:xfrm>
          <a:prstGeom prst="rect">
            <a:avLst/>
          </a:prstGeom>
        </p:spPr>
        <p:txBody>
          <a:bodyPr wrap="none" lIns="109664" tIns="54832" rIns="109664" bIns="54832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Качество цифрового звука зависит от: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285" y="2081996"/>
            <a:ext cx="11215766" cy="4542717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marL="891020" indent="-891020">
              <a:buFont typeface="+mj-lt"/>
              <a:buAutoNum type="arabicPeriod"/>
              <a:defRPr/>
            </a:pPr>
            <a:r>
              <a:rPr lang="ru-RU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частоты дискретизации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kern="0" dirty="0">
                <a:latin typeface="Arial" pitchFamily="34" charset="0"/>
                <a:cs typeface="Arial" pitchFamily="34" charset="0"/>
              </a:rPr>
              <a:t> количество измерений звукового сигнала за одну секунду. </a:t>
            </a:r>
          </a:p>
          <a:p>
            <a:pPr marL="1165180" lvl="1" indent="-616860">
              <a:defRPr/>
            </a:pPr>
            <a:r>
              <a:rPr lang="ru-RU" sz="3600" kern="0" dirty="0">
                <a:latin typeface="Arial" pitchFamily="34" charset="0"/>
                <a:cs typeface="Arial" pitchFamily="34" charset="0"/>
              </a:rPr>
              <a:t>   (Гц, кГц;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kern="0" dirty="0">
                <a:latin typeface="Arial" pitchFamily="34" charset="0"/>
                <a:cs typeface="Arial" pitchFamily="34" charset="0"/>
              </a:rPr>
              <a:t>диапазон  8000 -48 000 Гц)</a:t>
            </a:r>
          </a:p>
          <a:p>
            <a:pPr marL="891020" indent="-891020">
              <a:buFont typeface="+mj-lt"/>
              <a:buAutoNum type="arabicPeriod"/>
              <a:defRPr/>
            </a:pPr>
            <a:r>
              <a:rPr lang="ru-RU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глубины кодирования звука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kern="0" dirty="0">
                <a:latin typeface="Arial" pitchFamily="34" charset="0"/>
                <a:cs typeface="Arial" pitchFamily="34" charset="0"/>
              </a:rPr>
              <a:t>это количество бит, выделяемых для кодирования уровней интенсивности звука.</a:t>
            </a:r>
          </a:p>
          <a:p>
            <a:pPr marL="891020" indent="-891020">
              <a:defRPr/>
            </a:pPr>
            <a:r>
              <a:rPr lang="ru-RU" sz="3600" kern="0" dirty="0">
                <a:latin typeface="Arial" pitchFamily="34" charset="0"/>
                <a:cs typeface="Arial" pitchFamily="34" charset="0"/>
              </a:rPr>
              <a:t>	(8, 16 бит; </a:t>
            </a:r>
            <a:r>
              <a:rPr lang="en-US" sz="3600" b="1" kern="0" dirty="0">
                <a:latin typeface="Arial" pitchFamily="34" charset="0"/>
                <a:cs typeface="Arial" pitchFamily="34" charset="0"/>
              </a:rPr>
              <a:t>N=2</a:t>
            </a:r>
            <a:r>
              <a:rPr lang="en-US" sz="3600" b="1" kern="0" baseline="30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kern="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en-US" sz="3600" kern="0" dirty="0">
                <a:latin typeface="Arial" pitchFamily="34" charset="0"/>
                <a:cs typeface="Arial" pitchFamily="34" charset="0"/>
              </a:rPr>
              <a:t> 256</a:t>
            </a:r>
            <a:r>
              <a:rPr lang="ru-RU" sz="3600" kern="0" dirty="0">
                <a:latin typeface="Arial" pitchFamily="34" charset="0"/>
                <a:cs typeface="Arial" pitchFamily="34" charset="0"/>
              </a:rPr>
              <a:t>, 65536 уровней интенсивности звука)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8409" y="296046"/>
            <a:ext cx="11572956" cy="677108"/>
          </a:xfrm>
          <a:prstGeom prst="rect">
            <a:avLst/>
          </a:prstGeom>
        </p:spPr>
        <p:txBody>
          <a:bodyPr/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ДИСКРЕТИЗАЦИЯ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ЗВУКА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369847" y="1367616"/>
            <a:ext cx="11287204" cy="5416868"/>
          </a:xfrm>
        </p:spPr>
        <p:txBody>
          <a:bodyPr/>
          <a:lstStyle/>
          <a:p>
            <a:pPr indent="719138" algn="ctr" eaLnBrk="1" hangingPunct="1"/>
            <a:r>
              <a:rPr lang="ru-RU" sz="3200" b="0" dirty="0" smtClean="0">
                <a:solidFill>
                  <a:schemeClr val="tx1"/>
                </a:solidFill>
              </a:rPr>
              <a:t>ЧАСТОТА ДИСКРЕТИЗАЦИИ ( </a:t>
            </a:r>
            <a:r>
              <a:rPr lang="en-US" sz="3200" b="0" dirty="0" smtClean="0">
                <a:solidFill>
                  <a:schemeClr val="tx1"/>
                </a:solidFill>
              </a:rPr>
              <a:t>h</a:t>
            </a:r>
            <a:r>
              <a:rPr lang="ru-RU" sz="3200" b="0" dirty="0" smtClean="0">
                <a:solidFill>
                  <a:schemeClr val="tx1"/>
                </a:solidFill>
              </a:rPr>
              <a:t> ) – это количество измерений входного сигнала (громкости звука) за 1 секунду.</a:t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>Частота измеряется в герцах ( Гц</a:t>
            </a:r>
            <a:r>
              <a:rPr lang="ru-RU" sz="3200" b="0" dirty="0" smtClean="0">
                <a:solidFill>
                  <a:schemeClr val="tx1"/>
                </a:solidFill>
              </a:rPr>
              <a:t>).</a:t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>Одно измерение за 1 секунду  соответствует частоте 1 Гц.</a:t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>1000 измерений за 1 секунду - 1 килогерц (кГц</a:t>
            </a:r>
            <a:r>
              <a:rPr lang="ru-RU" sz="3200" b="0" dirty="0" smtClean="0">
                <a:solidFill>
                  <a:schemeClr val="tx1"/>
                </a:solidFill>
              </a:rPr>
              <a:t>).</a:t>
            </a: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>Характерные частоты дискретизации </a:t>
            </a:r>
            <a:r>
              <a:rPr lang="ru-RU" sz="3200" b="0" dirty="0" err="1" smtClean="0">
                <a:solidFill>
                  <a:schemeClr val="tx1"/>
                </a:solidFill>
              </a:rPr>
              <a:t>аудиоадаптеров</a:t>
            </a:r>
            <a:r>
              <a:rPr lang="ru-RU" sz="3200" b="0" dirty="0" smtClean="0">
                <a:solidFill>
                  <a:schemeClr val="tx1"/>
                </a:solidFill>
              </a:rPr>
              <a:t>: </a:t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>11 кГц;  22  кГц  и  44,1  кГц.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8409" y="296046"/>
            <a:ext cx="11572956" cy="677108"/>
          </a:xfrm>
          <a:prstGeom prst="rect">
            <a:avLst/>
          </a:prstGeom>
        </p:spPr>
        <p:txBody>
          <a:bodyPr/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ДИСКРЕТИЗАЦИЯ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ЗВУКА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512723" y="2010558"/>
            <a:ext cx="10842931" cy="3077766"/>
          </a:xfrm>
        </p:spPr>
        <p:txBody>
          <a:bodyPr/>
          <a:lstStyle/>
          <a:p>
            <a:pPr algn="ctr" eaLnBrk="1" hangingPunct="1"/>
            <a:r>
              <a:rPr lang="ru-RU" sz="4000" b="0" u="sng" dirty="0" smtClean="0">
                <a:solidFill>
                  <a:schemeClr val="tx1"/>
                </a:solidFill>
              </a:rPr>
              <a:t>Глубина кодирования звука (</a:t>
            </a:r>
            <a:r>
              <a:rPr lang="en-US" sz="4000" b="0" u="sng" dirty="0" err="1" smtClean="0">
                <a:solidFill>
                  <a:schemeClr val="tx1"/>
                </a:solidFill>
              </a:rPr>
              <a:t>i</a:t>
            </a:r>
            <a:r>
              <a:rPr lang="ru-RU" sz="4000" b="0" u="sng" dirty="0" smtClean="0">
                <a:solidFill>
                  <a:schemeClr val="tx1"/>
                </a:solidFill>
              </a:rPr>
              <a:t>)</a:t>
            </a:r>
            <a:r>
              <a:rPr lang="ru-RU" sz="4000" b="0" u="sng" dirty="0" smtClean="0"/>
              <a:t/>
            </a:r>
            <a:br>
              <a:rPr lang="ru-RU" sz="4000" b="0" u="sng" dirty="0" smtClean="0"/>
            </a:br>
            <a:r>
              <a:rPr lang="ru-RU" sz="4000" b="0" dirty="0" smtClean="0"/>
              <a:t>( </a:t>
            </a:r>
            <a:r>
              <a:rPr lang="ru-RU" sz="4000" b="0" dirty="0" smtClean="0">
                <a:solidFill>
                  <a:schemeClr val="tx1"/>
                </a:solidFill>
              </a:rPr>
              <a:t>или разрядность регистра адаптера) </a:t>
            </a:r>
            <a:r>
              <a:rPr lang="ru-RU" sz="4000" b="0" dirty="0" smtClean="0">
                <a:solidFill>
                  <a:schemeClr val="tx1"/>
                </a:solidFill>
              </a:rPr>
              <a:t>–</a:t>
            </a:r>
            <a:br>
              <a:rPr lang="ru-RU" sz="4000" b="0" dirty="0" smtClean="0">
                <a:solidFill>
                  <a:schemeClr val="tx1"/>
                </a:solidFill>
              </a:rPr>
            </a:br>
            <a:r>
              <a:rPr lang="ru-RU" sz="4000" b="0" dirty="0" smtClean="0">
                <a:solidFill>
                  <a:schemeClr val="tx1"/>
                </a:solidFill>
              </a:rPr>
              <a:t> </a:t>
            </a:r>
            <a:r>
              <a:rPr lang="ru-RU" sz="4000" b="0" dirty="0" smtClean="0">
                <a:solidFill>
                  <a:schemeClr val="tx1"/>
                </a:solidFill>
              </a:rPr>
              <a:t>это количество бит, которое необходимо для кодирования дискретных уровней громкости цифрового звука.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8409" y="296046"/>
            <a:ext cx="11572956" cy="677108"/>
          </a:xfrm>
          <a:prstGeom prst="rect">
            <a:avLst/>
          </a:prstGeom>
        </p:spPr>
        <p:txBody>
          <a:bodyPr/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ДИСКРЕТИЗАЦИЯ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ЗВУКА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3647" y="1796244"/>
            <a:ext cx="357190" cy="523220"/>
          </a:xfrm>
        </p:spPr>
        <p:txBody>
          <a:bodyPr/>
          <a:lstStyle/>
          <a:p>
            <a:pPr eaLnBrk="1" hangingPunct="1">
              <a:defRPr/>
            </a:pPr>
            <a:r>
              <a:rPr lang="ru-RU" sz="3400" kern="1200" dirty="0" smtClean="0">
                <a:solidFill>
                  <a:schemeClr val="tx1"/>
                </a:solidFill>
                <a:ea typeface="+mn-ea"/>
                <a:cs typeface="+mn-cs"/>
              </a:rPr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96046"/>
            <a:ext cx="11942803" cy="664733"/>
          </a:xfrm>
          <a:prstGeom prst="rect">
            <a:avLst/>
          </a:prstGeom>
          <a:noFill/>
        </p:spPr>
        <p:txBody>
          <a:bodyPr wrap="square" lIns="109664" tIns="54832" rIns="109664" bIns="54832">
            <a:sp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ИНФОРМАЦИОННЫЙ ОБЪЕМ ЦИФРОВОГО ФАЙЛА</a:t>
            </a:r>
            <a:endParaRPr lang="ru-RU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7433" y="3439318"/>
            <a:ext cx="2500330" cy="1588062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глубина</a:t>
            </a:r>
          </a:p>
          <a:p>
            <a:pPr algn="ctr"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кодирования</a:t>
            </a:r>
          </a:p>
          <a:p>
            <a:pPr algn="ctr"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звука</a:t>
            </a:r>
          </a:p>
          <a:p>
            <a:pPr algn="ctr" eaLnBrk="1" hangingPunct="1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(бит)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8739" y="3867946"/>
            <a:ext cx="811318" cy="633955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 algn="ctr" eaLnBrk="1" hangingPunct="1">
              <a:defRPr/>
            </a:pPr>
            <a:r>
              <a:rPr lang="ru-RU" sz="3400" b="1" dirty="0">
                <a:latin typeface="+mj-lt"/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6325" y="3796508"/>
            <a:ext cx="811318" cy="633955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 algn="ctr" eaLnBrk="1" hangingPunct="1">
              <a:defRPr/>
            </a:pPr>
            <a:r>
              <a:rPr lang="ru-RU" sz="3400" b="1" dirty="0">
                <a:latin typeface="+mj-lt"/>
              </a:rPr>
              <a:t>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8093" y="3725070"/>
            <a:ext cx="811318" cy="633955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 algn="ctr" eaLnBrk="1" hangingPunct="1">
              <a:defRPr/>
            </a:pPr>
            <a:r>
              <a:rPr lang="ru-RU" sz="3400" b="1" dirty="0">
                <a:latin typeface="+mj-lt"/>
              </a:rPr>
              <a:t>*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98475" y="3367880"/>
            <a:ext cx="2325532" cy="1638353"/>
            <a:chOff x="3150867" y="2418521"/>
            <a:chExt cx="2325532" cy="16383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50867" y="2496539"/>
              <a:ext cx="2325532" cy="1218731"/>
            </a:xfrm>
            <a:prstGeom prst="rect">
              <a:avLst/>
            </a:prstGeom>
          </p:spPr>
          <p:txBody>
            <a:bodyPr wrap="square" lIns="109664" tIns="54832" rIns="109664" bIns="54832">
              <a:spAutoFit/>
            </a:bodyPr>
            <a:lstStyle/>
            <a:p>
              <a:pPr algn="ctr"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частота</a:t>
              </a:r>
            </a:p>
            <a:p>
              <a:pPr algn="ctr"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дискретизации</a:t>
              </a:r>
            </a:p>
            <a:p>
              <a:pPr algn="ctr"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(Гц)</a:t>
              </a:r>
            </a:p>
          </p:txBody>
        </p:sp>
        <p:sp>
          <p:nvSpPr>
            <p:cNvPr id="17" name="Двойные круглые скобки 16"/>
            <p:cNvSpPr/>
            <p:nvPr/>
          </p:nvSpPr>
          <p:spPr>
            <a:xfrm>
              <a:off x="3150867" y="2418521"/>
              <a:ext cx="2224117" cy="1638353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9664" tIns="54832" rIns="109664" bIns="54832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8" name="Двойные круглые скобки 17"/>
          <p:cNvSpPr/>
          <p:nvPr/>
        </p:nvSpPr>
        <p:spPr>
          <a:xfrm>
            <a:off x="3798871" y="3367880"/>
            <a:ext cx="2214578" cy="1638353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9664" tIns="54832" rIns="109664" bIns="54832"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7013581" y="3367880"/>
            <a:ext cx="1622637" cy="1638353"/>
            <a:chOff x="8113183" y="2340504"/>
            <a:chExt cx="1622637" cy="163835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113183" y="2496538"/>
              <a:ext cx="1513170" cy="1218731"/>
            </a:xfrm>
            <a:prstGeom prst="rect">
              <a:avLst/>
            </a:prstGeom>
          </p:spPr>
          <p:txBody>
            <a:bodyPr wrap="none" lIns="109664" tIns="54832" rIns="109664" bIns="54832">
              <a:spAutoFit/>
            </a:bodyPr>
            <a:lstStyle/>
            <a:p>
              <a:pPr algn="ctr"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время</a:t>
              </a:r>
            </a:p>
            <a:p>
              <a:pPr algn="ctr"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звучания</a:t>
              </a:r>
            </a:p>
            <a:p>
              <a:pPr algn="ctr"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(сек)</a:t>
              </a:r>
            </a:p>
          </p:txBody>
        </p:sp>
        <p:sp>
          <p:nvSpPr>
            <p:cNvPr id="19" name="Двойные круглые скобки 18"/>
            <p:cNvSpPr/>
            <p:nvPr/>
          </p:nvSpPr>
          <p:spPr>
            <a:xfrm>
              <a:off x="8113183" y="2340504"/>
              <a:ext cx="1622637" cy="1638353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9664" tIns="54832" rIns="109664" bIns="54832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227499" y="1296178"/>
            <a:ext cx="3042444" cy="1666080"/>
            <a:chOff x="202829" y="2340504"/>
            <a:chExt cx="3042444" cy="16660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04244" y="2418522"/>
              <a:ext cx="2917789" cy="1588062"/>
            </a:xfrm>
            <a:prstGeom prst="rect">
              <a:avLst/>
            </a:prstGeom>
          </p:spPr>
          <p:txBody>
            <a:bodyPr lIns="109664" tIns="54832" rIns="109664" bIns="54832">
              <a:spAutoFit/>
            </a:bodyPr>
            <a:lstStyle/>
            <a:p>
              <a:pPr algn="ctr"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Информационный</a:t>
              </a:r>
            </a:p>
            <a:p>
              <a:pPr algn="ctr"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объем </a:t>
              </a:r>
            </a:p>
            <a:p>
              <a:pPr algn="ctr"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звукового файла</a:t>
              </a:r>
            </a:p>
            <a:p>
              <a:pPr algn="ctr"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 (бит)</a:t>
              </a:r>
            </a:p>
          </p:txBody>
        </p:sp>
        <p:sp>
          <p:nvSpPr>
            <p:cNvPr id="22" name="Двойные круглые скобки 21"/>
            <p:cNvSpPr/>
            <p:nvPr/>
          </p:nvSpPr>
          <p:spPr>
            <a:xfrm>
              <a:off x="202829" y="2340504"/>
              <a:ext cx="3042444" cy="1638353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9664" tIns="54832" rIns="109664" bIns="54832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12921" y="5296706"/>
            <a:ext cx="5679228" cy="1218731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 eaLnBrk="1" hangingPunct="1"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звука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58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5800" dirty="0">
                <a:latin typeface="Arial" pitchFamily="34" charset="0"/>
                <a:cs typeface="Arial" pitchFamily="34" charset="0"/>
              </a:rPr>
              <a:t> k * </a:t>
            </a:r>
            <a:r>
              <a:rPr lang="en-US" sz="5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5800" dirty="0">
                <a:latin typeface="Arial" pitchFamily="34" charset="0"/>
                <a:cs typeface="Arial" pitchFamily="34" charset="0"/>
              </a:rPr>
              <a:t> * t * </a:t>
            </a:r>
            <a:endParaRPr lang="ru-RU" sz="5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9442473" y="3444039"/>
            <a:ext cx="1928826" cy="1638353"/>
            <a:chOff x="8417428" y="4587976"/>
            <a:chExt cx="1928826" cy="163835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8518843" y="4759026"/>
              <a:ext cx="1827411" cy="1218731"/>
            </a:xfrm>
            <a:prstGeom prst="rect">
              <a:avLst/>
            </a:prstGeom>
          </p:spPr>
          <p:txBody>
            <a:bodyPr wrap="square" lIns="109664" tIns="54832" rIns="109664" bIns="54832"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1 –моно</a:t>
              </a:r>
            </a:p>
            <a:p>
              <a:pPr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     или</a:t>
              </a:r>
            </a:p>
            <a:p>
              <a:pPr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2 - стерео</a:t>
              </a:r>
            </a:p>
          </p:txBody>
        </p:sp>
        <p:sp>
          <p:nvSpPr>
            <p:cNvPr id="25" name="Двойные круглые скобки 24"/>
            <p:cNvSpPr/>
            <p:nvPr/>
          </p:nvSpPr>
          <p:spPr>
            <a:xfrm>
              <a:off x="8417428" y="4587976"/>
              <a:ext cx="1785950" cy="1638353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9664" tIns="54832" rIns="109664" bIns="54832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013581" y="5153830"/>
            <a:ext cx="1744492" cy="1638353"/>
            <a:chOff x="8417428" y="4368941"/>
            <a:chExt cx="1744492" cy="163835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518843" y="4759026"/>
              <a:ext cx="1643077" cy="1218731"/>
            </a:xfrm>
            <a:prstGeom prst="rect">
              <a:avLst/>
            </a:prstGeom>
          </p:spPr>
          <p:txBody>
            <a:bodyPr wrap="none" lIns="109664" tIns="54832" rIns="109664" bIns="54832">
              <a:spAutoFit/>
            </a:bodyPr>
            <a:lstStyle/>
            <a:p>
              <a:pPr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1 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– моно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     или</a:t>
              </a:r>
            </a:p>
            <a:p>
              <a:pPr eaLnBrk="1" hangingPunct="1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2 - стерео</a:t>
              </a:r>
            </a:p>
          </p:txBody>
        </p:sp>
        <p:sp>
          <p:nvSpPr>
            <p:cNvPr id="31" name="Двойные круглые скобки 30"/>
            <p:cNvSpPr/>
            <p:nvPr/>
          </p:nvSpPr>
          <p:spPr>
            <a:xfrm>
              <a:off x="8417428" y="4368941"/>
              <a:ext cx="1622637" cy="1638353"/>
            </a:xfrm>
            <a:prstGeom prst="bracketPair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9664" tIns="54832" rIns="109664" bIns="54832"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5447" y="1224740"/>
            <a:ext cx="11144328" cy="56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Звуковая информация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Источники звука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Способы представления звука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Дискретизация звука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Примеры задач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 УРОКА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>
          <a:xfrm>
            <a:off x="369847" y="367484"/>
            <a:ext cx="11572955" cy="677108"/>
          </a:xfrm>
        </p:spPr>
        <p:txBody>
          <a:bodyPr/>
          <a:lstStyle/>
          <a:p>
            <a:pPr algn="ctr" eaLnBrk="1" hangingPunct="1"/>
            <a:r>
              <a:rPr lang="ru-RU" sz="4400" b="1" dirty="0" smtClean="0"/>
              <a:t>ПРИМЕРЫ ЗАДАЧ</a:t>
            </a:r>
            <a:endParaRPr lang="ru-RU" sz="4400" b="1" dirty="0" smtClean="0"/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369847" y="1373422"/>
            <a:ext cx="10986497" cy="140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1. Определить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размер в байтах цифрового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аудиофайла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время звучания которого составляет 10 секунд при частоте дискретизации 22,05 кГц и разрешении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бит.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655599" y="3096196"/>
            <a:ext cx="10637990" cy="35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Решение: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Формула для расчета размера в байтах :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/8, (для перевода в байты полученную величину надо разделить на 8 бит).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22,05 кГц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= 22,05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1000 Гц = 22050 Гц.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/8 = 22050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10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8/8=220500 байт.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Ответ: размер файла 220500 байт.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  <p:bldP spid="65548" grpId="0"/>
      <p:bldP spid="655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727037" y="1296178"/>
            <a:ext cx="10458400" cy="183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2. Оцените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информационный объем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моноаудиофайла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длительность звучания которого 10 секунд, глубина кодирования звука 16 бит, а частота дискретизации 44 кГц. Ответ выразите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Кбайтах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82058" y="6007294"/>
            <a:ext cx="5780643" cy="695510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 eaLnBrk="1" hangingPunct="1">
              <a:defRPr/>
            </a:pPr>
            <a:r>
              <a:rPr lang="ru-RU" b="1" dirty="0"/>
              <a:t>Ответ:  </a:t>
            </a:r>
            <a:r>
              <a:rPr lang="ru-RU" dirty="0"/>
              <a:t>859,375 Кбайт</a:t>
            </a: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69847" y="296046"/>
            <a:ext cx="11572955" cy="67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ПРИМЕРЫ ЗАДАЧ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55599" y="3096196"/>
            <a:ext cx="10637990" cy="35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Решение: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Формула для расчета размера в байтах :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/8, (для перевода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байты полученную величину надо разделить на 8 бит).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44 кГц =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44·1000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Гц = 44 000 Гц.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/8 =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44000·10·16/8/1024=859,375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байт.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69847" y="224608"/>
            <a:ext cx="11501518" cy="84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ЗАКРЕПЛЕНИЕ</a:t>
            </a:r>
            <a:endParaRPr lang="ru-RU" sz="4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245" y="1248269"/>
            <a:ext cx="11561286" cy="2788391"/>
          </a:xfrm>
          <a:prstGeom prst="rect">
            <a:avLst/>
          </a:prstGeom>
        </p:spPr>
        <p:txBody>
          <a:bodyPr lIns="109664" tIns="54832" rIns="109664" bIns="54832">
            <a:spAutoFit/>
          </a:bodyPr>
          <a:lstStyle/>
          <a:p>
            <a:pPr algn="just" eaLnBrk="1" hangingPunct="1">
              <a:defRPr/>
            </a:pPr>
            <a:r>
              <a:rPr lang="en-US" sz="3400" dirty="0"/>
              <a:t>    </a:t>
            </a:r>
            <a:r>
              <a:rPr lang="en-US" sz="3400" dirty="0" smtClean="0"/>
              <a:t>1</a:t>
            </a:r>
            <a:r>
              <a:rPr lang="ru-RU" sz="3400" dirty="0" smtClean="0"/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Производится четырехканальная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квадро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звукозапись с частотой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дискретизации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48 кГц и 32-битным разрешением. Запись длится 2 минуты, её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результаты записываются в файл, сжатие данных не производится. Какая из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приведённых ниже величин наиболее близка к размеру полученного файла?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15 Мбайт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27 Мбайт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42 Мбайт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88 Мбайт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8027" y="6011086"/>
            <a:ext cx="3650933" cy="695510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 eaLnBrk="1" hangingPunct="1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Ответ: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55599" y="4082260"/>
            <a:ext cx="10637990" cy="24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Решение: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Формула для расчета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размера: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48 кГц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48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·1000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Гц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48 000Гц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4/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8/1024/1024 =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2·60·48000·32·4/8/1024/1024=87,9.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Ответ: размер файла 220500 байт.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84161" y="2939252"/>
            <a:ext cx="10637990" cy="395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Решение: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Формула для расчета размера в байтах : 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t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h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·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/8,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/(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·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/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8)  </a:t>
            </a:r>
          </a:p>
          <a:p>
            <a:pPr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1200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Кбайт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1200·1024·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8 бит</a:t>
            </a:r>
            <a:r>
              <a:rPr lang="ru-RU" sz="2800" dirty="0" smtClean="0">
                <a:ea typeface="Times New Roman"/>
                <a:cs typeface="Times New Roman"/>
              </a:rPr>
              <a:t> </a:t>
            </a:r>
            <a:endParaRPr lang="ru-RU" sz="2800" dirty="0" smtClean="0">
              <a:ea typeface="Calibri"/>
              <a:cs typeface="Times New Roman"/>
            </a:endParaRPr>
          </a:p>
          <a:p>
            <a:pPr>
              <a:spcBef>
                <a:spcPct val="50000"/>
              </a:spcBef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Ответ: 153,6 сек.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69" y="296046"/>
            <a:ext cx="8366720" cy="772455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 algn="ctr">
              <a:defRPr/>
            </a:pPr>
            <a:r>
              <a:rPr lang="ru-RU" sz="43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  <a:endParaRPr lang="ru-RU" sz="43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296178"/>
            <a:ext cx="114300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09625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charset="0"/>
              </a:rPr>
              <a:t>2. Какова </a:t>
            </a:r>
            <a:r>
              <a:rPr lang="ru-RU" sz="2800" dirty="0" smtClean="0">
                <a:latin typeface="Arial" charset="0"/>
              </a:rPr>
              <a:t>длительность звучания </a:t>
            </a:r>
            <a:r>
              <a:rPr lang="ru-RU" sz="2800" dirty="0" err="1" smtClean="0">
                <a:latin typeface="Arial" charset="0"/>
              </a:rPr>
              <a:t>моноаудиофайла</a:t>
            </a:r>
            <a:r>
              <a:rPr lang="ru-RU" sz="2800" dirty="0" smtClean="0">
                <a:latin typeface="Arial" charset="0"/>
              </a:rPr>
              <a:t> низкого качества (частота дискретизации 8000 Гц, глубина кодирования 8 бит) при его объеме 1200 Кбайт?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4563" r="2438" b="12621"/>
          <a:stretch>
            <a:fillRect/>
          </a:stretch>
        </p:blipFill>
        <p:spPr bwMode="auto">
          <a:xfrm>
            <a:off x="3227367" y="5010954"/>
            <a:ext cx="51435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ЗАДАНИЕ ДЛЯ САМОСТОЯТЕЛЬНОЙ РАБОТЫ</a:t>
            </a:r>
          </a:p>
        </p:txBody>
      </p:sp>
      <p:pic>
        <p:nvPicPr>
          <p:cNvPr id="10" name="Picture 9" descr="18m5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19612" y="3296442"/>
            <a:ext cx="2050163" cy="161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510492"/>
            <a:ext cx="10648553" cy="512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  <a:buAutoNum type="arabicPeriod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Определить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объем памяти для цифрового </a:t>
            </a:r>
            <a:r>
              <a:rPr lang="ru-RU" sz="3400" dirty="0" err="1">
                <a:latin typeface="Arial" pitchFamily="34" charset="0"/>
                <a:cs typeface="Arial" pitchFamily="34" charset="0"/>
              </a:rPr>
              <a:t>аудиофайла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, время звучания которого составляет 2 минуты при частоте дискретизации 44,1 кГц и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разрешении </a:t>
            </a:r>
            <a:r>
              <a:rPr lang="ru-RU" sz="3400" dirty="0" smtClean="0"/>
              <a:t>16 </a:t>
            </a:r>
            <a:r>
              <a:rPr lang="ru-RU" sz="3400" dirty="0"/>
              <a:t>бит. </a:t>
            </a:r>
            <a:endParaRPr lang="ru-RU" sz="3400" dirty="0" smtClean="0"/>
          </a:p>
          <a:p>
            <a:pPr marL="4763" lvl="0" indent="534988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700070"/>
              </a:solidFill>
              <a:latin typeface="Arial" charset="0"/>
            </a:endParaRPr>
          </a:p>
          <a:p>
            <a:pPr marL="4763" lvl="0" indent="534988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2. Объем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свободной памяти на диске 5,25 Мбайт, глубина кодирования 8 бит.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Звуковая информация записана с частотой дискретизации 44,1 кГц. Какова длительность звучания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моноаудиофайла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12733" y="2176668"/>
            <a:ext cx="10344309" cy="104644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400" dirty="0">
                <a:latin typeface="Times New Roman" pitchFamily="18" charset="0"/>
              </a:rPr>
              <a:t/>
            </a:r>
            <a:br>
              <a:rPr lang="ru-RU" sz="3400" dirty="0">
                <a:latin typeface="Times New Roman" pitchFamily="18" charset="0"/>
              </a:rPr>
            </a:br>
            <a:endParaRPr lang="ru-RU" sz="3400" dirty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84161" y="1296178"/>
            <a:ext cx="11287204" cy="5572743"/>
          </a:xfrm>
          <a:prstGeom prst="rect">
            <a:avLst/>
          </a:prstGeom>
        </p:spPr>
        <p:txBody>
          <a:bodyPr lIns="109664" tIns="54832" rIns="109664" bIns="54832"/>
          <a:lstStyle/>
          <a:p>
            <a:pPr algn="ctr" eaLnBrk="1" hangingPunct="1">
              <a:buFontTx/>
              <a:buNone/>
            </a:pP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Скольких различных цветов могут быть пиксели растрового изображения, имеющего размер 128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256 пикселей и занимающего на диске 24 </a:t>
            </a:r>
            <a:r>
              <a:rPr lang="ru-RU" sz="28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Кбайта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en-US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· 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· 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→  </a:t>
            </a:r>
            <a:r>
              <a:rPr lang="en-US" sz="32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M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(X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· 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· 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=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128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· 256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32 768 точек</a:t>
            </a:r>
            <a:endParaRPr lang="en-US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Кбайт = 24 · 1024 · 8 = 196 608 бит </a:t>
            </a:r>
          </a:p>
          <a:p>
            <a:pPr eaLnBrk="1" hangingPunct="1">
              <a:buFontTx/>
              <a:buAutoNum type="arabicParenR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196 608 : 32 768= 6 бит</a:t>
            </a:r>
          </a:p>
          <a:p>
            <a:pPr eaLnBrk="1" hangingPunct="1">
              <a:buFontTx/>
              <a:buAutoNum type="arabicParenR" startAt="4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K= 2</a:t>
            </a:r>
            <a:r>
              <a:rPr lang="en-US" sz="320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20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 2</a:t>
            </a:r>
            <a:r>
              <a:rPr lang="ru-RU" sz="320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64 цвета</a:t>
            </a:r>
            <a:endParaRPr lang="ru-RU" sz="3200" i="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ru-RU" sz="320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i="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320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Ответ: 64 цвета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32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     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САМОСТОЯТЕЛЬНОЙ РАБОТЫ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12733" y="2176668"/>
            <a:ext cx="10344309" cy="104644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400" dirty="0">
                <a:latin typeface="Times New Roman" pitchFamily="18" charset="0"/>
              </a:rPr>
              <a:t/>
            </a:r>
            <a:br>
              <a:rPr lang="ru-RU" sz="3400" dirty="0">
                <a:latin typeface="Times New Roman" pitchFamily="18" charset="0"/>
              </a:rPr>
            </a:br>
            <a:endParaRPr lang="ru-RU" sz="3400" dirty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584161" y="1296178"/>
            <a:ext cx="11287204" cy="5109026"/>
          </a:xfrm>
          <a:prstGeom prst="rect">
            <a:avLst/>
          </a:prstGeom>
        </p:spPr>
        <p:txBody>
          <a:bodyPr lIns="109664" tIns="54832" rIns="109664" bIns="54832"/>
          <a:lstStyle/>
          <a:p>
            <a:pPr algn="ctr" eaLnBrk="1" hangingPunct="1">
              <a:buFontTx/>
              <a:buNone/>
            </a:pP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Для хранения растрового изображения размером 32 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32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пикселя</a:t>
            </a:r>
            <a:r>
              <a:rPr lang="ru-RU" sz="28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потребовалось1024 байт памяти. </a:t>
            </a:r>
          </a:p>
          <a:p>
            <a:pPr algn="ctr" eaLnBrk="1" hangingPunct="1">
              <a:buFontTx/>
              <a:buNone/>
            </a:pP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Каково максимально возможное число цветов в палитре изображения?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en-US" sz="28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· 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· 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→  </a:t>
            </a:r>
            <a:r>
              <a:rPr lang="en-US" sz="28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M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(X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· 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· 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= 32 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· 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1024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точек</a:t>
            </a:r>
            <a:endParaRPr lang="en-US" sz="28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1024 байт = 1024 · 8 =8 192 бит </a:t>
            </a:r>
          </a:p>
          <a:p>
            <a:pPr eaLnBrk="1" hangingPunct="1">
              <a:buFontTx/>
              <a:buAutoNum type="arabicParenR"/>
            </a:pP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8 192 : 1024 = 8 бит</a:t>
            </a:r>
          </a:p>
          <a:p>
            <a:pPr eaLnBrk="1" hangingPunct="1">
              <a:buFontTx/>
              <a:buAutoNum type="arabicParenR" startAt="4"/>
            </a:pP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K= 2</a:t>
            </a:r>
            <a:r>
              <a:rPr lang="en-US" sz="280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 2</a:t>
            </a:r>
            <a:r>
              <a:rPr lang="ru-RU" sz="280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256 цвета</a:t>
            </a:r>
            <a:endParaRPr lang="ru-RU" sz="2800" i="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280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Ответ: 256 цвета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     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САМОСТОЯТЕЛЬНОЙ РАБОТЫ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09" y="296046"/>
            <a:ext cx="11572956" cy="677108"/>
          </a:xfrm>
        </p:spPr>
        <p:txBody>
          <a:bodyPr/>
          <a:lstStyle/>
          <a:p>
            <a:pPr algn="ctr" eaLnBrk="1" hangingPunct="1"/>
            <a:r>
              <a:rPr lang="ru-RU" sz="4400" b="1" dirty="0" smtClean="0"/>
              <a:t>ЗВУКОВАЯ ИНФОРМАЦИЯ</a:t>
            </a:r>
            <a:r>
              <a:rPr lang="ru-RU" sz="4400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8409" y="1367616"/>
            <a:ext cx="11501518" cy="4633874"/>
          </a:xfrm>
          <a:prstGeom prst="rect">
            <a:avLst/>
          </a:prstGeom>
        </p:spPr>
        <p:txBody>
          <a:bodyPr lIns="109664" tIns="54832" rIns="109664" bIns="54832"/>
          <a:lstStyle/>
          <a:p>
            <a:pPr indent="719138" algn="ctr" eaLnBrk="1" hangingPunct="1"/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ЗВУК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представляет собой распространяющуюся волну в воздухе, воде или другой среде с непрерывно меняющейся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амплитудой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частотой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>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27" y="4368012"/>
            <a:ext cx="10063305" cy="183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аист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53" y="1796244"/>
            <a:ext cx="2518956" cy="164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летуча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1982" y="2510624"/>
            <a:ext cx="2559318" cy="196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8958307" y="5758616"/>
            <a:ext cx="3067797" cy="5570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i="1" dirty="0">
                <a:latin typeface="Times New Roman" pitchFamily="18" charset="0"/>
              </a:rPr>
              <a:t>Частота</a:t>
            </a: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333825" y="6307985"/>
            <a:ext cx="11404938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stealth" w="lg" len="lg"/>
          </a:ln>
        </p:spPr>
        <p:txBody>
          <a:bodyPr lIns="109664" tIns="54832" rIns="109664" bIns="54832"/>
          <a:lstStyle/>
          <a:p>
            <a:endParaRPr lang="ru-RU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442407" y="6252724"/>
            <a:ext cx="7618786" cy="607880"/>
            <a:chOff x="1156" y="3847"/>
            <a:chExt cx="3606" cy="374"/>
          </a:xfrm>
        </p:grpSpPr>
        <p:sp>
          <p:nvSpPr>
            <p:cNvPr id="7192" name="Text Box 5"/>
            <p:cNvSpPr txBox="1">
              <a:spLocks noChangeArrowheads="1"/>
            </p:cNvSpPr>
            <p:nvPr/>
          </p:nvSpPr>
          <p:spPr bwMode="auto">
            <a:xfrm>
              <a:off x="3877" y="3890"/>
              <a:ext cx="885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900" b="1" i="1" dirty="0">
                  <a:latin typeface="Times New Roman" pitchFamily="18" charset="0"/>
                </a:rPr>
                <a:t>22000 Гц</a:t>
              </a:r>
            </a:p>
          </p:txBody>
        </p:sp>
        <p:sp>
          <p:nvSpPr>
            <p:cNvPr id="7193" name="Text Box 6"/>
            <p:cNvSpPr txBox="1">
              <a:spLocks noChangeArrowheads="1"/>
            </p:cNvSpPr>
            <p:nvPr/>
          </p:nvSpPr>
          <p:spPr bwMode="auto">
            <a:xfrm>
              <a:off x="1156" y="3890"/>
              <a:ext cx="704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900" b="1" i="1" dirty="0">
                  <a:latin typeface="Times New Roman" pitchFamily="18" charset="0"/>
                </a:rPr>
                <a:t>16 Гц</a:t>
              </a:r>
            </a:p>
          </p:txBody>
        </p:sp>
        <p:sp>
          <p:nvSpPr>
            <p:cNvPr id="7194" name="Line 9"/>
            <p:cNvSpPr>
              <a:spLocks noChangeShapeType="1"/>
            </p:cNvSpPr>
            <p:nvPr/>
          </p:nvSpPr>
          <p:spPr bwMode="auto">
            <a:xfrm>
              <a:off x="1491" y="3847"/>
              <a:ext cx="0" cy="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Line 10"/>
            <p:cNvSpPr>
              <a:spLocks noChangeShapeType="1"/>
            </p:cNvSpPr>
            <p:nvPr/>
          </p:nvSpPr>
          <p:spPr bwMode="auto">
            <a:xfrm>
              <a:off x="4241" y="3847"/>
              <a:ext cx="0" cy="6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6571" name="Picture 11" descr="скрипка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4755" y="3810850"/>
            <a:ext cx="1898077" cy="146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тарел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3185" y="2029177"/>
            <a:ext cx="2737238" cy="210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камертон ред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7331" y="1367617"/>
            <a:ext cx="3205700" cy="114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колокол1ред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60421" y="1268856"/>
            <a:ext cx="1553622" cy="119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15" descr="пчела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7963" y="4063376"/>
            <a:ext cx="912733" cy="77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2723" y="0"/>
            <a:ext cx="11261267" cy="117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ИСТОЧНИКИ ЗВУКА</a:t>
            </a:r>
          </a:p>
        </p:txBody>
      </p:sp>
      <p:pic>
        <p:nvPicPr>
          <p:cNvPr id="66578" name="Picture 18" descr="AN717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25672" y="5077594"/>
            <a:ext cx="2984088" cy="114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766950" y="1225515"/>
            <a:ext cx="10589394" cy="4939440"/>
            <a:chOff x="363" y="754"/>
            <a:chExt cx="5012" cy="3039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63" y="777"/>
              <a:ext cx="1134" cy="3016"/>
              <a:chOff x="363" y="777"/>
              <a:chExt cx="1134" cy="3016"/>
            </a:xfrm>
          </p:grpSpPr>
          <p:sp>
            <p:nvSpPr>
              <p:cNvPr id="7190" name="Line 20"/>
              <p:cNvSpPr>
                <a:spLocks noChangeShapeType="1"/>
              </p:cNvSpPr>
              <p:nvPr/>
            </p:nvSpPr>
            <p:spPr bwMode="auto">
              <a:xfrm flipV="1">
                <a:off x="1497" y="2863"/>
                <a:ext cx="0" cy="93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Line 21"/>
              <p:cNvSpPr>
                <a:spLocks noChangeShapeType="1"/>
              </p:cNvSpPr>
              <p:nvPr/>
            </p:nvSpPr>
            <p:spPr bwMode="auto">
              <a:xfrm>
                <a:off x="363" y="777"/>
                <a:ext cx="1134" cy="208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4241" y="754"/>
              <a:ext cx="1134" cy="3039"/>
              <a:chOff x="4241" y="754"/>
              <a:chExt cx="1134" cy="3039"/>
            </a:xfrm>
          </p:grpSpPr>
          <p:sp>
            <p:nvSpPr>
              <p:cNvPr id="7188" name="Line 23"/>
              <p:cNvSpPr>
                <a:spLocks noChangeShapeType="1"/>
              </p:cNvSpPr>
              <p:nvPr/>
            </p:nvSpPr>
            <p:spPr bwMode="auto">
              <a:xfrm flipV="1">
                <a:off x="4241" y="2863"/>
                <a:ext cx="0" cy="93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Line 24"/>
              <p:cNvSpPr>
                <a:spLocks noChangeShapeType="1"/>
              </p:cNvSpPr>
              <p:nvPr/>
            </p:nvSpPr>
            <p:spPr bwMode="auto">
              <a:xfrm flipH="1">
                <a:off x="4241" y="754"/>
                <a:ext cx="1134" cy="208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66585" name="Picture 25" descr="бабочка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66117" y="4432331"/>
            <a:ext cx="2194159" cy="115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8409" y="0"/>
            <a:ext cx="11644394" cy="117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ИСТОЧНИКИ КОЛЕБАНИЙ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3368 -0.0969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026 -0.07592 " pathEditMode="relative" rAng="0" ptsTypes="AA">
                                      <p:cBhvr>
                                        <p:cTn id="20" dur="12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831 0.08758 L -0.55019 7.52869E-5 C -0.51286 -0.01936 -0.45591 -0.03695 -0.39602 -0.0483 C -0.32744 -0.06126 -0.27293 -0.06496 -0.233 -0.06033 L -0.04255 -0.04251 " pathEditMode="fixed" rAng="-485465" ptsTypes="FffFF">
                                      <p:cBhvr>
                                        <p:cTn id="23" dur="1200" spd="-100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0122 0.25903 " pathEditMode="relative" rAng="0" ptsTypes="AA">
                                      <p:cBhvr>
                                        <p:cTn id="26" dur="12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18854 0.17269 " pathEditMode="relative" rAng="0" ptsTypes="AA">
                                      <p:cBhvr>
                                        <p:cTn id="29" dur="12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10296 -0.11481 " pathEditMode="relative" rAng="0" ptsTypes="AA">
                                      <p:cBhvr>
                                        <p:cTn id="32" dur="12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05521 0.02107 " pathEditMode="relative" ptsTypes="AA">
                                      <p:cBhvr>
                                        <p:cTn id="35" dur="12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7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/>
      <p:bldP spid="66567" grpId="0" animBg="1"/>
      <p:bldP spid="1229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26971" y="333318"/>
            <a:ext cx="11715832" cy="677108"/>
          </a:xfrm>
        </p:spPr>
        <p:txBody>
          <a:bodyPr/>
          <a:lstStyle/>
          <a:p>
            <a:pPr algn="ctr" eaLnBrk="1" hangingPunct="1"/>
            <a:r>
              <a:rPr lang="ru-RU" sz="4400" dirty="0" smtClean="0"/>
              <a:t>ПРИМЕРЫ НЕПРЕРЫВНОГО ЗВУКА </a:t>
            </a:r>
          </a:p>
        </p:txBody>
      </p:sp>
      <p:pic>
        <p:nvPicPr>
          <p:cNvPr id="28677" name="Picture 5" descr="патефон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8656655" y="4082260"/>
            <a:ext cx="2495226" cy="235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пласти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5973" y="1510491"/>
            <a:ext cx="2229640" cy="229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оп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1945" y="1510492"/>
            <a:ext cx="31480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водопа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161" y="1510492"/>
            <a:ext cx="4024899" cy="30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skripochka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3655995" y="4010822"/>
            <a:ext cx="3832634" cy="264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8"/>
          <p:cNvSpPr>
            <a:spLocks noChangeShapeType="1"/>
          </p:cNvSpPr>
          <p:nvPr/>
        </p:nvSpPr>
        <p:spPr bwMode="auto">
          <a:xfrm>
            <a:off x="479608" y="1077608"/>
            <a:ext cx="1121267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109664" tIns="54832" rIns="109664" bIns="54832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7037" y="3145053"/>
            <a:ext cx="4310129" cy="3292959"/>
            <a:chOff x="566" y="2296"/>
            <a:chExt cx="2040" cy="2026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566" y="2296"/>
              <a:ext cx="2040" cy="1542"/>
              <a:chOff x="1928" y="323"/>
              <a:chExt cx="3628" cy="2744"/>
            </a:xfrm>
          </p:grpSpPr>
          <p:sp>
            <p:nvSpPr>
              <p:cNvPr id="9234" name="Freeform 2"/>
              <p:cNvSpPr>
                <a:spLocks noChangeAspect="1"/>
              </p:cNvSpPr>
              <p:nvPr/>
            </p:nvSpPr>
            <p:spPr bwMode="auto">
              <a:xfrm>
                <a:off x="1928" y="527"/>
                <a:ext cx="3288" cy="2223"/>
              </a:xfrm>
              <a:custGeom>
                <a:avLst/>
                <a:gdLst>
                  <a:gd name="T0" fmla="*/ 0 w 2336"/>
                  <a:gd name="T1" fmla="*/ 5993 h 1354"/>
                  <a:gd name="T2" fmla="*/ 1199 w 2336"/>
                  <a:gd name="T3" fmla="*/ 2146 h 1354"/>
                  <a:gd name="T4" fmla="*/ 2382 w 2336"/>
                  <a:gd name="T5" fmla="*/ 4183 h 1354"/>
                  <a:gd name="T6" fmla="*/ 3893 w 2336"/>
                  <a:gd name="T7" fmla="*/ 167 h 1354"/>
                  <a:gd name="T8" fmla="*/ 5284 w 2336"/>
                  <a:gd name="T9" fmla="*/ 5183 h 1354"/>
                  <a:gd name="T10" fmla="*/ 6514 w 2336"/>
                  <a:gd name="T11" fmla="*/ 2676 h 13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36"/>
                  <a:gd name="T19" fmla="*/ 0 h 1354"/>
                  <a:gd name="T20" fmla="*/ 2336 w 2336"/>
                  <a:gd name="T21" fmla="*/ 1354 h 13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36" h="1354">
                    <a:moveTo>
                      <a:pt x="0" y="1354"/>
                    </a:moveTo>
                    <a:cubicBezTo>
                      <a:pt x="72" y="1209"/>
                      <a:pt x="288" y="553"/>
                      <a:pt x="430" y="485"/>
                    </a:cubicBezTo>
                    <a:cubicBezTo>
                      <a:pt x="572" y="417"/>
                      <a:pt x="693" y="1019"/>
                      <a:pt x="854" y="945"/>
                    </a:cubicBezTo>
                    <a:cubicBezTo>
                      <a:pt x="1015" y="871"/>
                      <a:pt x="1223" y="0"/>
                      <a:pt x="1396" y="38"/>
                    </a:cubicBezTo>
                    <a:cubicBezTo>
                      <a:pt x="1569" y="76"/>
                      <a:pt x="1738" y="1077"/>
                      <a:pt x="1895" y="1171"/>
                    </a:cubicBezTo>
                    <a:cubicBezTo>
                      <a:pt x="2052" y="1265"/>
                      <a:pt x="2244" y="723"/>
                      <a:pt x="2336" y="605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7"/>
              <p:cNvGrpSpPr>
                <a:grpSpLocks noChangeAspect="1"/>
              </p:cNvGrpSpPr>
              <p:nvPr/>
            </p:nvGrpSpPr>
            <p:grpSpPr bwMode="auto">
              <a:xfrm>
                <a:off x="1928" y="323"/>
                <a:ext cx="3628" cy="2744"/>
                <a:chOff x="1928" y="323"/>
                <a:chExt cx="3628" cy="2744"/>
              </a:xfrm>
            </p:grpSpPr>
            <p:sp>
              <p:nvSpPr>
                <p:cNvPr id="9236" name="Line 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28" y="323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7" name="Line 6"/>
                <p:cNvSpPr>
                  <a:spLocks noChangeAspect="1" noChangeShapeType="1"/>
                </p:cNvSpPr>
                <p:nvPr/>
              </p:nvSpPr>
              <p:spPr bwMode="auto">
                <a:xfrm>
                  <a:off x="1928" y="3067"/>
                  <a:ext cx="36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9233" name="Text Box 22"/>
            <p:cNvSpPr txBox="1">
              <a:spLocks noChangeArrowheads="1"/>
            </p:cNvSpPr>
            <p:nvPr/>
          </p:nvSpPr>
          <p:spPr bwMode="auto">
            <a:xfrm>
              <a:off x="600" y="3905"/>
              <a:ext cx="192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Громкий звук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584953" y="3146755"/>
            <a:ext cx="4310129" cy="3292959"/>
            <a:chOff x="3071" y="2296"/>
            <a:chExt cx="2040" cy="2026"/>
          </a:xfrm>
        </p:grpSpPr>
        <p:grpSp>
          <p:nvGrpSpPr>
            <p:cNvPr id="6" name="Group 12"/>
            <p:cNvGrpSpPr>
              <a:grpSpLocks noChangeAspect="1"/>
            </p:cNvGrpSpPr>
            <p:nvPr/>
          </p:nvGrpSpPr>
          <p:grpSpPr bwMode="auto">
            <a:xfrm>
              <a:off x="3071" y="2296"/>
              <a:ext cx="2040" cy="1542"/>
              <a:chOff x="2972" y="2409"/>
              <a:chExt cx="2040" cy="1542"/>
            </a:xfrm>
          </p:grpSpPr>
          <p:sp>
            <p:nvSpPr>
              <p:cNvPr id="9228" name="Freeform 2"/>
              <p:cNvSpPr>
                <a:spLocks noChangeAspect="1"/>
              </p:cNvSpPr>
              <p:nvPr/>
            </p:nvSpPr>
            <p:spPr bwMode="auto">
              <a:xfrm>
                <a:off x="2972" y="3226"/>
                <a:ext cx="1849" cy="547"/>
              </a:xfrm>
              <a:custGeom>
                <a:avLst/>
                <a:gdLst>
                  <a:gd name="T0" fmla="*/ 0 w 2336"/>
                  <a:gd name="T1" fmla="*/ 89 h 1354"/>
                  <a:gd name="T2" fmla="*/ 213 w 2336"/>
                  <a:gd name="T3" fmla="*/ 32 h 1354"/>
                  <a:gd name="T4" fmla="*/ 423 w 2336"/>
                  <a:gd name="T5" fmla="*/ 62 h 1354"/>
                  <a:gd name="T6" fmla="*/ 693 w 2336"/>
                  <a:gd name="T7" fmla="*/ 2 h 1354"/>
                  <a:gd name="T8" fmla="*/ 940 w 2336"/>
                  <a:gd name="T9" fmla="*/ 77 h 1354"/>
                  <a:gd name="T10" fmla="*/ 1159 w 2336"/>
                  <a:gd name="T11" fmla="*/ 40 h 13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36"/>
                  <a:gd name="T19" fmla="*/ 0 h 1354"/>
                  <a:gd name="T20" fmla="*/ 2336 w 2336"/>
                  <a:gd name="T21" fmla="*/ 1354 h 13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36" h="1354">
                    <a:moveTo>
                      <a:pt x="0" y="1354"/>
                    </a:moveTo>
                    <a:cubicBezTo>
                      <a:pt x="72" y="1209"/>
                      <a:pt x="288" y="553"/>
                      <a:pt x="430" y="485"/>
                    </a:cubicBezTo>
                    <a:cubicBezTo>
                      <a:pt x="572" y="417"/>
                      <a:pt x="693" y="1019"/>
                      <a:pt x="854" y="945"/>
                    </a:cubicBezTo>
                    <a:cubicBezTo>
                      <a:pt x="1015" y="871"/>
                      <a:pt x="1223" y="0"/>
                      <a:pt x="1396" y="38"/>
                    </a:cubicBezTo>
                    <a:cubicBezTo>
                      <a:pt x="1569" y="76"/>
                      <a:pt x="1738" y="1077"/>
                      <a:pt x="1895" y="1171"/>
                    </a:cubicBezTo>
                    <a:cubicBezTo>
                      <a:pt x="2052" y="1265"/>
                      <a:pt x="2244" y="723"/>
                      <a:pt x="2336" y="605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" name="Group 14"/>
              <p:cNvGrpSpPr>
                <a:grpSpLocks noChangeAspect="1"/>
              </p:cNvGrpSpPr>
              <p:nvPr/>
            </p:nvGrpSpPr>
            <p:grpSpPr bwMode="auto">
              <a:xfrm>
                <a:off x="2972" y="2409"/>
                <a:ext cx="2040" cy="1542"/>
                <a:chOff x="1928" y="323"/>
                <a:chExt cx="3628" cy="2744"/>
              </a:xfrm>
            </p:grpSpPr>
            <p:sp>
              <p:nvSpPr>
                <p:cNvPr id="9230" name="Line 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928" y="323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1" name="Line 6"/>
                <p:cNvSpPr>
                  <a:spLocks noChangeAspect="1" noChangeShapeType="1"/>
                </p:cNvSpPr>
                <p:nvPr/>
              </p:nvSpPr>
              <p:spPr bwMode="auto">
                <a:xfrm>
                  <a:off x="1928" y="3067"/>
                  <a:ext cx="36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9227" name="Text Box 22"/>
            <p:cNvSpPr txBox="1">
              <a:spLocks noChangeArrowheads="1"/>
            </p:cNvSpPr>
            <p:nvPr/>
          </p:nvSpPr>
          <p:spPr bwMode="auto">
            <a:xfrm>
              <a:off x="3606" y="3905"/>
              <a:ext cx="1338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Тихий звук</a:t>
              </a:r>
            </a:p>
          </p:txBody>
        </p:sp>
      </p:grpSp>
      <p:pic>
        <p:nvPicPr>
          <p:cNvPr id="4712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1615" y="1510492"/>
            <a:ext cx="19485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3845" y="1367616"/>
            <a:ext cx="2033226" cy="156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4" name="Picture 20" descr="барабан1ред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5019" y="1296178"/>
            <a:ext cx="2404676" cy="184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5" name="Picture 21" descr="барабан2ред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384" y="1446561"/>
            <a:ext cx="2124352" cy="163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98409" y="296046"/>
            <a:ext cx="11572956" cy="67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ЗВУКОВАЯ ИНФОРМАЦИЯ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161" y="1367616"/>
            <a:ext cx="10952798" cy="984885"/>
          </a:xfrm>
        </p:spPr>
        <p:txBody>
          <a:bodyPr/>
          <a:lstStyle/>
          <a:p>
            <a:pPr algn="ctr" eaLnBrk="1" hangingPunct="1"/>
            <a:r>
              <a:rPr lang="ru-RU" sz="3200" b="0" dirty="0" smtClean="0">
                <a:solidFill>
                  <a:schemeClr val="tx1"/>
                </a:solidFill>
              </a:rPr>
              <a:t>Чем больше амплитуда, тем громче </a:t>
            </a:r>
            <a:r>
              <a:rPr lang="ru-RU" sz="3200" b="0" dirty="0" smtClean="0">
                <a:solidFill>
                  <a:schemeClr val="tx1"/>
                </a:solidFill>
              </a:rPr>
              <a:t>звук.</a:t>
            </a: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</a:rPr>
              <a:t>Чем больше частота, тем выше </a:t>
            </a:r>
            <a:r>
              <a:rPr lang="ru-RU" sz="3200" b="0" dirty="0" smtClean="0">
                <a:solidFill>
                  <a:schemeClr val="tx1"/>
                </a:solidFill>
              </a:rPr>
              <a:t>тон.</a:t>
            </a:r>
            <a:endParaRPr lang="ru-RU" sz="3200" b="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 l="43056" t="37964" r="7881" b="16707"/>
          <a:stretch>
            <a:fillRect/>
          </a:stretch>
        </p:blipFill>
        <p:spPr bwMode="auto">
          <a:xfrm>
            <a:off x="1369979" y="2367748"/>
            <a:ext cx="9501254" cy="44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79608" y="1077608"/>
            <a:ext cx="1121267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8409" y="296046"/>
            <a:ext cx="11572956" cy="6771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ЗВУКОВАЯ ИНФОРМАЦИЯ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3f723dabb8abf8bf90cf5753e2431aed6b63c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XyVmB4HmLGsdisliUVP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Nv8RJ8PLvM7EQNKdaVX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TsswBavZWDV4qw4rarxa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XyVmB4HmLGsdisliUVP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Nv8RJ8PLvM7EQNKdaVX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TsswBavZWDV4qw4rarxa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Jx81ndOwiq8AzMaG70Fj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9160</TotalTime>
  <Words>1188</Words>
  <Application>Microsoft Office PowerPoint</Application>
  <PresentationFormat>Произвольный</PresentationFormat>
  <Paragraphs>190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Информатика и ИТ</vt:lpstr>
      <vt:lpstr>Слайд 2</vt:lpstr>
      <vt:lpstr> </vt:lpstr>
      <vt:lpstr> </vt:lpstr>
      <vt:lpstr>ЗВУКОВАЯ ИНФОРМАЦИЯ </vt:lpstr>
      <vt:lpstr>Слайд 6</vt:lpstr>
      <vt:lpstr>ПРИМЕРЫ НЕПРЕРЫВНОГО ЗВУКА </vt:lpstr>
      <vt:lpstr>Слайд 8</vt:lpstr>
      <vt:lpstr>Чем больше амплитуда, тем громче звук. Чем больше частота, тем выше тон.</vt:lpstr>
      <vt:lpstr>Слайд 10</vt:lpstr>
      <vt:lpstr>Человеческое ухо воспринимает звук с частотой от 20 колебаний в секунду (низкий звук)  до 20 000 колебаний в секунду  (высокий звук).</vt:lpstr>
      <vt:lpstr>Человек воспринимает звуковые волны в форме звука различной громкости и тона. </vt:lpstr>
      <vt:lpstr>Слайд 13</vt:lpstr>
      <vt:lpstr>Слайд 14</vt:lpstr>
      <vt:lpstr>Слайд 15</vt:lpstr>
      <vt:lpstr>Слайд 16</vt:lpstr>
      <vt:lpstr>ЧАСТОТА ДИСКРЕТИЗАЦИИ ( h ) – это количество измерений входного сигнала (громкости звука) за 1 секунду.  Частота измеряется в герцах ( Гц).  Одно измерение за 1 секунду  соответствует частоте 1 Гц. 1000 измерений за 1 секунду - 1 килогерц (кГц).  Характерные частоты дискретизации аудиоадаптеров:  11 кГц;  22  кГц  и  44,1  кГц. </vt:lpstr>
      <vt:lpstr>Глубина кодирования звука (i) ( или разрядность регистра адаптера) –  это количество бит, которое необходимо для кодирования дискретных уровней громкости цифрового звука.</vt:lpstr>
      <vt:lpstr>=</vt:lpstr>
      <vt:lpstr>ПРИМЕРЫ ЗАДАЧ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817</cp:revision>
  <dcterms:created xsi:type="dcterms:W3CDTF">2020-04-13T08:05:16Z</dcterms:created>
  <dcterms:modified xsi:type="dcterms:W3CDTF">2020-11-20T04:28:26Z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