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544" r:id="rId3"/>
    <p:sldId id="556" r:id="rId4"/>
    <p:sldId id="557" r:id="rId5"/>
    <p:sldId id="558" r:id="rId6"/>
    <p:sldId id="561" r:id="rId7"/>
    <p:sldId id="545" r:id="rId8"/>
    <p:sldId id="560" r:id="rId9"/>
    <p:sldId id="559" r:id="rId10"/>
    <p:sldId id="554" r:id="rId11"/>
    <p:sldId id="563" r:id="rId12"/>
    <p:sldId id="546" r:id="rId13"/>
  </p:sldIdLst>
  <p:sldSz cx="12169775" cy="7021513"/>
  <p:notesSz cx="5765800" cy="3244850"/>
  <p:custDataLst>
    <p:tags r:id="rId15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4A82"/>
    <a:srgbClr val="007A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803" autoAdjust="0"/>
  </p:normalViewPr>
  <p:slideViewPr>
    <p:cSldViewPr>
      <p:cViewPr varScale="1">
        <p:scale>
          <a:sx n="64" d="100"/>
          <a:sy n="64" d="100"/>
        </p:scale>
        <p:origin x="-324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4438"/>
            <a:ext cx="10952798" cy="3154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8489" y="1638353"/>
            <a:ext cx="10952798" cy="4638750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8" r:id="rId6"/>
    <p:sldLayoutId id="2147483669" r:id="rId7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2227235" y="3653632"/>
            <a:ext cx="5826768" cy="1323969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000" b="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  <a:endParaRPr lang="ru-RU" sz="4000" spc="-21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ЗАКРЕПЛЕНИЕ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363" name="Group 291"/>
          <p:cNvGraphicFramePr>
            <a:graphicFrameLocks noGrp="1"/>
          </p:cNvGraphicFramePr>
          <p:nvPr>
            <p:ph type="tbl" idx="1"/>
          </p:nvPr>
        </p:nvGraphicFramePr>
        <p:xfrm>
          <a:off x="441285" y="1439054"/>
          <a:ext cx="11358641" cy="4717439"/>
        </p:xfrm>
        <a:graphic>
          <a:graphicData uri="http://schemas.openxmlformats.org/drawingml/2006/table">
            <a:tbl>
              <a:tblPr/>
              <a:tblGrid>
                <a:gridCol w="642942"/>
                <a:gridCol w="9001188"/>
                <a:gridCol w="785818"/>
                <a:gridCol w="928693"/>
              </a:tblGrid>
              <a:tr h="343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Согласны ли вы с утверждением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27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Система счисления – это знаковая система, в которой числа записываются по определенным правилам с помощью символов некоторого алфавита, называемых цифрами.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Все системы счисления делятся на три большие группы: позиционные, непозиционные и </a:t>
                      </a:r>
                      <a:r>
                        <a:rPr kumimoji="0" lang="ru-RU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полупозиционные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позиционных системах счисления количественное значение цифры зависит от ее позиции в числе.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Основанием двоичной системы счисления является число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11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А21С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FD4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записано в шестнадцатеричной  системе счисления.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228291" y="2153434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985" y="3225004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085547" y="4725202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228291" y="4082260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28291" y="5368144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63" name="Group 291"/>
          <p:cNvGraphicFramePr>
            <a:graphicFrameLocks noGrp="1"/>
          </p:cNvGraphicFramePr>
          <p:nvPr>
            <p:ph type="tbl" idx="1"/>
          </p:nvPr>
        </p:nvGraphicFramePr>
        <p:xfrm>
          <a:off x="298409" y="1724805"/>
          <a:ext cx="11572956" cy="4067469"/>
        </p:xfrm>
        <a:graphic>
          <a:graphicData uri="http://schemas.openxmlformats.org/drawingml/2006/table">
            <a:tbl>
              <a:tblPr/>
              <a:tblGrid>
                <a:gridCol w="642943"/>
                <a:gridCol w="9286940"/>
                <a:gridCol w="696857"/>
                <a:gridCol w="946216"/>
              </a:tblGrid>
              <a:tr h="2450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Согласны ли вы с утверждением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156</a:t>
                      </a:r>
                      <a:r>
                        <a:rPr kumimoji="0" lang="ru-RU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записано с ошибкой. 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10, записанное в десятичной системе счисления, в двоичной системе счисления записывается как 1011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10, записанное в десятичной системе счисления, меньше числа 10, записанного в восьмеричной системе счисления.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3005,23</a:t>
                      </a:r>
                      <a:r>
                        <a:rPr kumimoji="0" lang="ru-RU" sz="2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записано с ошибкой. 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6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Число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398 записано в восьмеричной системе счисления.</a:t>
                      </a: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688" marR="121688" marT="46822" marB="4682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156985" y="2081996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6985" y="2796376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985" y="3725070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371167" y="4582326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156985" y="5153830"/>
            <a:ext cx="484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971" y="367484"/>
            <a:ext cx="11942804" cy="50006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ЗАКРЕПЛЕНИЕ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300" b="1" dirty="0" smtClean="0">
                <a:solidFill>
                  <a:schemeClr val="bg1"/>
                </a:solidFill>
                <a:latin typeface="Calibri" pitchFamily="34" charset="0"/>
              </a:rPr>
              <a:t>ЗАДАНИЯ ДЛЯ САМОСТОЯТЕЛЬНОЙ РАБОТЫ</a:t>
            </a:r>
            <a:endParaRPr lang="ru-RU" sz="43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1351" y="1439054"/>
            <a:ext cx="10572824" cy="5427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630238"/>
            <a:r>
              <a:rPr lang="ru-RU" sz="4000" dirty="0" smtClean="0">
                <a:latin typeface="Arial" pitchFamily="34" charset="0"/>
                <a:cs typeface="Arial" pitchFamily="34" charset="0"/>
              </a:rPr>
              <a:t>1.Решите задачу:</a:t>
            </a:r>
          </a:p>
          <a:p>
            <a:pPr lvl="0" indent="630238"/>
            <a:r>
              <a:rPr lang="ru-RU" sz="4000" dirty="0" smtClean="0">
                <a:latin typeface="Arial" pitchFamily="34" charset="0"/>
                <a:cs typeface="Arial" pitchFamily="34" charset="0"/>
              </a:rPr>
              <a:t>Один мудрец писал: «Мне 33 года. Моей маме 124 года, а папе 131 год. Вместе на 343 года». Какую систему счисления использовал мудрец и сколько ему лет?</a:t>
            </a:r>
          </a:p>
          <a:p>
            <a:pPr lvl="0" indent="630238"/>
            <a:r>
              <a:rPr lang="ru-RU" sz="4000" dirty="0" smtClean="0">
                <a:latin typeface="Arial" pitchFamily="34" charset="0"/>
                <a:cs typeface="Arial" pitchFamily="34" charset="0"/>
              </a:rPr>
              <a:t>2. Решите уравнение:</a:t>
            </a:r>
          </a:p>
          <a:p>
            <a:pPr lvl="0" indent="630238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–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А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16</a:t>
            </a:r>
          </a:p>
          <a:p>
            <a:pPr lvl="0" indent="630238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723" y="1367616"/>
            <a:ext cx="108585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/>
            <a:r>
              <a:rPr lang="ru-RU" sz="4000" dirty="0" smtClean="0">
                <a:latin typeface="Arial" pitchFamily="34" charset="0"/>
                <a:cs typeface="Arial" pitchFamily="34" charset="0"/>
              </a:rPr>
              <a:t> Переведите числа в двоичную и 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восьмеричную системы счисления и выполните деление: 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42 : 14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8475" y="3296442"/>
            <a:ext cx="30027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1) 42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52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8475" y="4082260"/>
            <a:ext cx="2892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14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16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3727433" y="3367880"/>
            <a:ext cx="5143536" cy="1938992"/>
            <a:chOff x="-773161" y="3367880"/>
            <a:chExt cx="5143536" cy="1938992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773161" y="3367880"/>
              <a:ext cx="5143536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5 2  16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5 2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       0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155665" y="3510756"/>
              <a:ext cx="385042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/>
                <a:t>-</a:t>
              </a:r>
              <a:endParaRPr lang="ru-RU" dirty="0"/>
            </a:p>
          </p:txBody>
        </p:sp>
        <p:grpSp>
          <p:nvGrpSpPr>
            <p:cNvPr id="16" name="Группа 25"/>
            <p:cNvGrpSpPr/>
            <p:nvPr/>
          </p:nvGrpSpPr>
          <p:grpSpPr>
            <a:xfrm>
              <a:off x="1655731" y="3439318"/>
              <a:ext cx="1714512" cy="1216034"/>
              <a:chOff x="1584293" y="2296310"/>
              <a:chExt cx="1714512" cy="1216034"/>
            </a:xfrm>
          </p:grpSpPr>
          <p:grpSp>
            <p:nvGrpSpPr>
              <p:cNvPr id="17" name="Группа 20"/>
              <p:cNvGrpSpPr/>
              <p:nvPr/>
            </p:nvGrpSpPr>
            <p:grpSpPr>
              <a:xfrm>
                <a:off x="2441549" y="2296310"/>
                <a:ext cx="857256" cy="1000132"/>
                <a:chOff x="2512987" y="2296310"/>
                <a:chExt cx="857256" cy="1000132"/>
              </a:xfrm>
            </p:grpSpPr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rot="10800000">
                  <a:off x="2512987" y="2796376"/>
                  <a:ext cx="857256" cy="1588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5400000">
                  <a:off x="2013715" y="2795582"/>
                  <a:ext cx="1000132" cy="1588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>
                <a:off x="1584293" y="3510756"/>
                <a:ext cx="857256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0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5599" y="1367616"/>
            <a:ext cx="39437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 42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101010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27037" y="5439582"/>
            <a:ext cx="97321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101010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1110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10101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111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baseline="-25000" dirty="0"/>
          </a:p>
        </p:txBody>
      </p:sp>
      <p:grpSp>
        <p:nvGrpSpPr>
          <p:cNvPr id="2" name="Группа 12"/>
          <p:cNvGrpSpPr/>
          <p:nvPr/>
        </p:nvGrpSpPr>
        <p:grpSpPr>
          <a:xfrm>
            <a:off x="4584689" y="2081996"/>
            <a:ext cx="5143536" cy="3170099"/>
            <a:chOff x="-773161" y="3367880"/>
            <a:chExt cx="5143536" cy="3170099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773161" y="3367880"/>
              <a:ext cx="5143536" cy="3170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1 0 1 0 1 111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1 1 1     1 1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1 1 1</a:t>
              </a: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1 1 1</a:t>
              </a:r>
            </a:p>
            <a:p>
              <a:pPr>
                <a:buNone/>
              </a:pP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4000" dirty="0" smtClean="0">
                  <a:latin typeface="Arial" pitchFamily="34" charset="0"/>
                  <a:cs typeface="Arial" pitchFamily="34" charset="0"/>
                </a:rPr>
                <a:t>                   0</a:t>
              </a:r>
              <a:endParaRPr lang="ru-RU" sz="40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58781" y="3867946"/>
              <a:ext cx="385042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/>
                <a:t>-</a:t>
              </a:r>
              <a:endParaRPr lang="ru-RU" dirty="0"/>
            </a:p>
          </p:txBody>
        </p:sp>
        <p:grpSp>
          <p:nvGrpSpPr>
            <p:cNvPr id="3" name="Группа 25"/>
            <p:cNvGrpSpPr/>
            <p:nvPr/>
          </p:nvGrpSpPr>
          <p:grpSpPr>
            <a:xfrm>
              <a:off x="941351" y="3439318"/>
              <a:ext cx="2428892" cy="1216034"/>
              <a:chOff x="869913" y="2296310"/>
              <a:chExt cx="2428892" cy="1216034"/>
            </a:xfrm>
          </p:grpSpPr>
          <p:grpSp>
            <p:nvGrpSpPr>
              <p:cNvPr id="4" name="Группа 20"/>
              <p:cNvGrpSpPr/>
              <p:nvPr/>
            </p:nvGrpSpPr>
            <p:grpSpPr>
              <a:xfrm>
                <a:off x="2441549" y="2296310"/>
                <a:ext cx="857256" cy="1000132"/>
                <a:chOff x="2512987" y="2296310"/>
                <a:chExt cx="857256" cy="1000132"/>
              </a:xfrm>
            </p:grpSpPr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rot="10800000">
                  <a:off x="2512987" y="2796376"/>
                  <a:ext cx="857256" cy="1588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 rot="5400000">
                  <a:off x="2013715" y="2795582"/>
                  <a:ext cx="1000132" cy="1588"/>
                </a:xfrm>
                <a:prstGeom prst="line">
                  <a:avLst/>
                </a:prstGeom>
                <a:ln w="635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" name="Прямая соединительная линия 17"/>
              <p:cNvCxnSpPr/>
              <p:nvPr/>
            </p:nvCxnSpPr>
            <p:spPr>
              <a:xfrm rot="10800000">
                <a:off x="869913" y="3510756"/>
                <a:ext cx="1000132" cy="1588"/>
              </a:xfrm>
              <a:prstGeom prst="line">
                <a:avLst/>
              </a:prstGeom>
              <a:ln w="635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Прямоугольник 15"/>
          <p:cNvSpPr/>
          <p:nvPr/>
        </p:nvSpPr>
        <p:spPr>
          <a:xfrm>
            <a:off x="655599" y="2081996"/>
            <a:ext cx="33366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14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= 1110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0800000">
            <a:off x="6727829" y="4582326"/>
            <a:ext cx="1143008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12723" y="2116113"/>
            <a:ext cx="3786214" cy="16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Arial" pitchFamily="34" charset="0"/>
                <a:cs typeface="Times New Roman" pitchFamily="18" charset="0"/>
              </a:rPr>
              <a:t>1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)       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   5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*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3400" dirty="0"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*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7	</a:t>
            </a: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  *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 smtClean="0">
                <a:latin typeface="Arial" pitchFamily="34" charset="0"/>
                <a:cs typeface="Arial" pitchFamily="34" charset="0"/>
              </a:rPr>
              <a:t>*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22" name="Text Box 14"/>
          <p:cNvSpPr txBox="1">
            <a:spLocks noChangeArrowheads="1"/>
          </p:cNvSpPr>
          <p:nvPr/>
        </p:nvSpPr>
        <p:spPr bwMode="auto">
          <a:xfrm>
            <a:off x="7013581" y="2796376"/>
            <a:ext cx="4024899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 smtClean="0">
                <a:latin typeface="Arial" pitchFamily="34" charset="0"/>
                <a:cs typeface="Arial" pitchFamily="34" charset="0"/>
              </a:rPr>
              <a:t>Решение</a:t>
            </a:r>
            <a:r>
              <a:rPr lang="ru-RU" sz="29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584161" y="3882439"/>
            <a:ext cx="5461610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1) 5+7=12=1 </a:t>
            </a:r>
            <a:r>
              <a:rPr lang="ru-RU" sz="2900" dirty="0">
                <a:latin typeface="Arial" pitchFamily="34" charset="0"/>
                <a:cs typeface="Arial" pitchFamily="34" charset="0"/>
                <a:sym typeface="Wingdings 2" pitchFamily="18" charset="2"/>
              </a:rPr>
              <a:t>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 smtClean="0">
                <a:latin typeface="Arial" pitchFamily="34" charset="0"/>
                <a:cs typeface="Arial" pitchFamily="34" charset="0"/>
              </a:rPr>
              <a:t>8+4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512723" y="4386882"/>
            <a:ext cx="5461610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2) 5+2+1=8=1 </a:t>
            </a:r>
            <a:r>
              <a:rPr lang="ru-RU" dirty="0">
                <a:latin typeface="Arial" pitchFamily="34" charset="0"/>
                <a:cs typeface="Arial" pitchFamily="34" charset="0"/>
                <a:sym typeface="Wingdings 2" pitchFamily="18" charset="2"/>
              </a:rPr>
              <a:t>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8+0         </a:t>
            </a:r>
            <a:r>
              <a:rPr lang="ru-RU" sz="2900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=0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503245" y="5096885"/>
            <a:ext cx="5510204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3)  </a:t>
            </a:r>
            <a:r>
              <a:rPr lang="ru-RU" sz="29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+2+1=5                     </a:t>
            </a:r>
            <a:r>
              <a:rPr lang="ru-RU" sz="29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=2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523703" y="5601328"/>
            <a:ext cx="5989812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4) 5+</a:t>
            </a:r>
            <a:r>
              <a:rPr lang="ru-RU" sz="29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=1    5+</a:t>
            </a:r>
            <a:r>
              <a:rPr lang="ru-RU" sz="29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=1 </a:t>
            </a:r>
            <a:r>
              <a:rPr lang="ru-RU" dirty="0">
                <a:latin typeface="Arial" pitchFamily="34" charset="0"/>
                <a:cs typeface="Arial" pitchFamily="34" charset="0"/>
                <a:sym typeface="Wingdings 2" pitchFamily="18" charset="2"/>
              </a:rPr>
              <a:t>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8+1    </a:t>
            </a:r>
            <a:r>
              <a:rPr lang="ru-RU" sz="2900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ru-RU" sz="2900" dirty="0">
                <a:latin typeface="Arial" pitchFamily="34" charset="0"/>
                <a:cs typeface="Arial" pitchFamily="34" charset="0"/>
              </a:rPr>
              <a:t>=4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556609" y="6239893"/>
            <a:ext cx="4599584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>
                <a:latin typeface="Arial" pitchFamily="34" charset="0"/>
                <a:cs typeface="Arial" pitchFamily="34" charset="0"/>
              </a:rPr>
              <a:t>5) *=1</a:t>
            </a:r>
          </a:p>
        </p:txBody>
      </p:sp>
      <p:grpSp>
        <p:nvGrpSpPr>
          <p:cNvPr id="59" name="Группа 58"/>
          <p:cNvGrpSpPr/>
          <p:nvPr/>
        </p:nvGrpSpPr>
        <p:grpSpPr>
          <a:xfrm>
            <a:off x="7513647" y="3510756"/>
            <a:ext cx="3714776" cy="2537359"/>
            <a:chOff x="287343" y="3216570"/>
            <a:chExt cx="2347330" cy="1623352"/>
          </a:xfrm>
        </p:grpSpPr>
        <p:sp>
          <p:nvSpPr>
            <p:cNvPr id="60424" name="Text Box 16"/>
            <p:cNvSpPr txBox="1">
              <a:spLocks noChangeArrowheads="1"/>
            </p:cNvSpPr>
            <p:nvPr/>
          </p:nvSpPr>
          <p:spPr bwMode="auto">
            <a:xfrm>
              <a:off x="718355" y="3216570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0425" name="Text Box 17"/>
            <p:cNvSpPr txBox="1">
              <a:spLocks noChangeArrowheads="1"/>
            </p:cNvSpPr>
            <p:nvPr/>
          </p:nvSpPr>
          <p:spPr bwMode="auto">
            <a:xfrm>
              <a:off x="1100774" y="3289710"/>
              <a:ext cx="671873" cy="4449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dirty="0">
                  <a:solidFill>
                    <a:srgbClr val="660066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sp>
          <p:nvSpPr>
            <p:cNvPr id="60426" name="Text Box 19"/>
            <p:cNvSpPr txBox="1">
              <a:spLocks noChangeArrowheads="1"/>
            </p:cNvSpPr>
            <p:nvPr/>
          </p:nvSpPr>
          <p:spPr bwMode="auto">
            <a:xfrm>
              <a:off x="1485305" y="3216570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0427" name="Text Box 20"/>
            <p:cNvSpPr txBox="1">
              <a:spLocks noChangeArrowheads="1"/>
            </p:cNvSpPr>
            <p:nvPr/>
          </p:nvSpPr>
          <p:spPr bwMode="auto">
            <a:xfrm>
              <a:off x="2059989" y="3216570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0428" name="Text Box 22"/>
            <p:cNvSpPr txBox="1">
              <a:spLocks noChangeArrowheads="1"/>
            </p:cNvSpPr>
            <p:nvPr/>
          </p:nvSpPr>
          <p:spPr bwMode="auto">
            <a:xfrm>
              <a:off x="718355" y="3731806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solidFill>
                    <a:srgbClr val="800000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sp>
          <p:nvSpPr>
            <p:cNvPr id="60429" name="Text Box 23"/>
            <p:cNvSpPr txBox="1">
              <a:spLocks noChangeArrowheads="1"/>
            </p:cNvSpPr>
            <p:nvPr/>
          </p:nvSpPr>
          <p:spPr bwMode="auto">
            <a:xfrm>
              <a:off x="1485305" y="3731806"/>
              <a:ext cx="479607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0430" name="Text Box 24"/>
            <p:cNvSpPr txBox="1">
              <a:spLocks noChangeArrowheads="1"/>
            </p:cNvSpPr>
            <p:nvPr/>
          </p:nvSpPr>
          <p:spPr bwMode="auto">
            <a:xfrm>
              <a:off x="1005697" y="3731806"/>
              <a:ext cx="479608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0431" name="Text Box 25"/>
            <p:cNvSpPr txBox="1">
              <a:spLocks noChangeArrowheads="1"/>
            </p:cNvSpPr>
            <p:nvPr/>
          </p:nvSpPr>
          <p:spPr bwMode="auto">
            <a:xfrm>
              <a:off x="2059989" y="3731806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7</a:t>
              </a:r>
            </a:p>
          </p:txBody>
        </p:sp>
        <p:sp>
          <p:nvSpPr>
            <p:cNvPr id="60434" name="Line 28"/>
            <p:cNvSpPr>
              <a:spLocks noChangeShapeType="1"/>
            </p:cNvSpPr>
            <p:nvPr/>
          </p:nvSpPr>
          <p:spPr bwMode="auto">
            <a:xfrm>
              <a:off x="526090" y="4248666"/>
              <a:ext cx="2013506" cy="0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109664" tIns="54832" rIns="109664" bIns="54832"/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435" name="Text Box 29"/>
            <p:cNvSpPr txBox="1">
              <a:spLocks noChangeArrowheads="1"/>
            </p:cNvSpPr>
            <p:nvPr/>
          </p:nvSpPr>
          <p:spPr bwMode="auto">
            <a:xfrm>
              <a:off x="287343" y="4321808"/>
              <a:ext cx="623279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sp>
          <p:nvSpPr>
            <p:cNvPr id="60436" name="Text Box 30"/>
            <p:cNvSpPr txBox="1">
              <a:spLocks noChangeArrowheads="1"/>
            </p:cNvSpPr>
            <p:nvPr/>
          </p:nvSpPr>
          <p:spPr bwMode="auto">
            <a:xfrm>
              <a:off x="623280" y="4321808"/>
              <a:ext cx="477495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60437" name="Text Box 32"/>
            <p:cNvSpPr txBox="1">
              <a:spLocks noChangeArrowheads="1"/>
            </p:cNvSpPr>
            <p:nvPr/>
          </p:nvSpPr>
          <p:spPr bwMode="auto">
            <a:xfrm>
              <a:off x="1197963" y="4394949"/>
              <a:ext cx="139986" cy="4449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109664" tIns="54832" rIns="109664" bIns="54832">
              <a:spAutoFit/>
            </a:bodyPr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438" name="Text Box 33"/>
            <p:cNvSpPr txBox="1">
              <a:spLocks noChangeArrowheads="1"/>
            </p:cNvSpPr>
            <p:nvPr/>
          </p:nvSpPr>
          <p:spPr bwMode="auto">
            <a:xfrm>
              <a:off x="1005697" y="4321808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5</a:t>
              </a:r>
            </a:p>
          </p:txBody>
        </p:sp>
        <p:sp>
          <p:nvSpPr>
            <p:cNvPr id="60439" name="Text Box 34"/>
            <p:cNvSpPr txBox="1">
              <a:spLocks noChangeArrowheads="1"/>
            </p:cNvSpPr>
            <p:nvPr/>
          </p:nvSpPr>
          <p:spPr bwMode="auto">
            <a:xfrm>
              <a:off x="1531786" y="4321808"/>
              <a:ext cx="623278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sp>
          <p:nvSpPr>
            <p:cNvPr id="60440" name="Text Box 35"/>
            <p:cNvSpPr txBox="1">
              <a:spLocks noChangeArrowheads="1"/>
            </p:cNvSpPr>
            <p:nvPr/>
          </p:nvSpPr>
          <p:spPr bwMode="auto">
            <a:xfrm>
              <a:off x="2059989" y="4321808"/>
              <a:ext cx="574684" cy="405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09664" tIns="54832" rIns="109664" bIns="54832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400" dirty="0">
                  <a:latin typeface="Arial" pitchFamily="34" charset="0"/>
                  <a:cs typeface="Arial" pitchFamily="34" charset="0"/>
                </a:rPr>
                <a:t>4</a:t>
              </a:r>
            </a:p>
          </p:txBody>
        </p:sp>
      </p:grpSp>
      <p:sp>
        <p:nvSpPr>
          <p:cNvPr id="56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 rot="10800000">
            <a:off x="2084359" y="3225004"/>
            <a:ext cx="1857388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2084359" y="2224872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9442473" y="5225268"/>
            <a:ext cx="428628" cy="61555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400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34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8728093" y="3510756"/>
            <a:ext cx="426720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400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4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8156589" y="4368012"/>
            <a:ext cx="426720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400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4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7513647" y="5252657"/>
            <a:ext cx="426720" cy="61555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sz="3400" dirty="0" smtClean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4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7513647" y="3867946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+</a:t>
            </a:r>
            <a:endParaRPr lang="ru-RU" dirty="0"/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298409" y="1224740"/>
            <a:ext cx="12144460" cy="97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2800" dirty="0">
                <a:latin typeface="Arial" pitchFamily="34" charset="0"/>
                <a:cs typeface="Arial" pitchFamily="34" charset="0"/>
              </a:rPr>
              <a:t>Восстановить неизвестные цифры, обозначенные *,  определив вначале в какой системе счисления изображены числа.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/>
      <p:bldP spid="5156" grpId="0"/>
      <p:bldP spid="5157" grpId="0"/>
      <p:bldP spid="5158" grpId="0"/>
      <p:bldP spid="5159" grpId="0"/>
      <p:bldP spid="5160" grpId="0"/>
      <p:bldP spid="61" grpId="0" animBg="1"/>
      <p:bldP spid="62" grpId="0" animBg="1"/>
      <p:bldP spid="65" grpId="0" animBg="1"/>
      <p:bldP spid="66" grpId="0" animBg="1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69" name="Line 8"/>
          <p:cNvSpPr>
            <a:spLocks noChangeShapeType="1"/>
          </p:cNvSpPr>
          <p:nvPr/>
        </p:nvSpPr>
        <p:spPr bwMode="auto">
          <a:xfrm>
            <a:off x="941351" y="3939384"/>
            <a:ext cx="1632154" cy="0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21" name="Rectangle 13"/>
          <p:cNvSpPr>
            <a:spLocks noChangeArrowheads="1"/>
          </p:cNvSpPr>
          <p:nvPr/>
        </p:nvSpPr>
        <p:spPr bwMode="auto">
          <a:xfrm>
            <a:off x="584161" y="2867814"/>
            <a:ext cx="2286016" cy="168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algn="just">
              <a:tabLst>
                <a:tab pos="3986743" algn="ctr"/>
              </a:tabLst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     *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algn="just" eaLnBrk="0" hangingPunct="0">
              <a:tabLst>
                <a:tab pos="3986743" algn="ctr"/>
              </a:tabLst>
            </a:pP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        6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22" name="Text Box 14"/>
          <p:cNvSpPr txBox="1">
            <a:spLocks noChangeArrowheads="1"/>
          </p:cNvSpPr>
          <p:nvPr/>
        </p:nvSpPr>
        <p:spPr bwMode="auto">
          <a:xfrm>
            <a:off x="5870573" y="2510624"/>
            <a:ext cx="4024899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 smtClean="0">
                <a:latin typeface="Arial" pitchFamily="34" charset="0"/>
                <a:cs typeface="Arial" pitchFamily="34" charset="0"/>
              </a:rPr>
              <a:t>Решение:</a:t>
            </a:r>
            <a:endParaRPr lang="ru-RU" sz="2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437" name="Text Box 32"/>
          <p:cNvSpPr txBox="1">
            <a:spLocks noChangeArrowheads="1"/>
          </p:cNvSpPr>
          <p:nvPr/>
        </p:nvSpPr>
        <p:spPr bwMode="auto">
          <a:xfrm>
            <a:off x="1197963" y="4394948"/>
            <a:ext cx="22153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9664" tIns="54832" rIns="109664" bIns="54832">
            <a:spAutoFit/>
          </a:bodyPr>
          <a:lstStyle/>
          <a:p>
            <a:endParaRPr lang="ru-RU"/>
          </a:p>
        </p:txBody>
      </p:sp>
      <p:sp>
        <p:nvSpPr>
          <p:cNvPr id="60446" name="Text Box 41"/>
          <p:cNvSpPr txBox="1">
            <a:spLocks noChangeArrowheads="1"/>
          </p:cNvSpPr>
          <p:nvPr/>
        </p:nvSpPr>
        <p:spPr bwMode="auto">
          <a:xfrm>
            <a:off x="6277154" y="3216569"/>
            <a:ext cx="766949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 smtClean="0"/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0447" name="Text Box 42"/>
          <p:cNvSpPr txBox="1">
            <a:spLocks noChangeArrowheads="1"/>
          </p:cNvSpPr>
          <p:nvPr/>
        </p:nvSpPr>
        <p:spPr bwMode="auto">
          <a:xfrm>
            <a:off x="7331444" y="3141803"/>
            <a:ext cx="669761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1</a:t>
            </a:r>
          </a:p>
        </p:txBody>
      </p:sp>
      <p:sp>
        <p:nvSpPr>
          <p:cNvPr id="60448" name="Text Box 43"/>
          <p:cNvSpPr txBox="1">
            <a:spLocks noChangeArrowheads="1"/>
          </p:cNvSpPr>
          <p:nvPr/>
        </p:nvSpPr>
        <p:spPr bwMode="auto">
          <a:xfrm>
            <a:off x="7808939" y="3141803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5</a:t>
            </a:r>
          </a:p>
        </p:txBody>
      </p:sp>
      <p:sp>
        <p:nvSpPr>
          <p:cNvPr id="60449" name="Text Box 44"/>
          <p:cNvSpPr txBox="1">
            <a:spLocks noChangeArrowheads="1"/>
          </p:cNvSpPr>
          <p:nvPr/>
        </p:nvSpPr>
        <p:spPr bwMode="auto">
          <a:xfrm>
            <a:off x="8288547" y="3141803"/>
            <a:ext cx="479607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2</a:t>
            </a:r>
          </a:p>
        </p:txBody>
      </p:sp>
      <p:sp>
        <p:nvSpPr>
          <p:cNvPr id="60450" name="Text Box 45"/>
          <p:cNvSpPr txBox="1">
            <a:spLocks noChangeArrowheads="1"/>
          </p:cNvSpPr>
          <p:nvPr/>
        </p:nvSpPr>
        <p:spPr bwMode="auto">
          <a:xfrm>
            <a:off x="8863231" y="3141803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6</a:t>
            </a:r>
          </a:p>
        </p:txBody>
      </p:sp>
      <p:sp>
        <p:nvSpPr>
          <p:cNvPr id="60451" name="Text Box 46"/>
          <p:cNvSpPr txBox="1">
            <a:spLocks noChangeArrowheads="1"/>
          </p:cNvSpPr>
          <p:nvPr/>
        </p:nvSpPr>
        <p:spPr bwMode="auto">
          <a:xfrm>
            <a:off x="7808940" y="3658664"/>
            <a:ext cx="623279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*</a:t>
            </a:r>
          </a:p>
        </p:txBody>
      </p:sp>
      <p:sp>
        <p:nvSpPr>
          <p:cNvPr id="60452" name="Text Box 47"/>
          <p:cNvSpPr txBox="1">
            <a:spLocks noChangeArrowheads="1"/>
          </p:cNvSpPr>
          <p:nvPr/>
        </p:nvSpPr>
        <p:spPr bwMode="auto">
          <a:xfrm>
            <a:off x="8288547" y="3583898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4</a:t>
            </a:r>
          </a:p>
        </p:txBody>
      </p:sp>
      <p:sp>
        <p:nvSpPr>
          <p:cNvPr id="60453" name="Text Box 48"/>
          <p:cNvSpPr txBox="1">
            <a:spLocks noChangeArrowheads="1"/>
          </p:cNvSpPr>
          <p:nvPr/>
        </p:nvSpPr>
        <p:spPr bwMode="auto">
          <a:xfrm>
            <a:off x="8863231" y="3583898"/>
            <a:ext cx="479607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2</a:t>
            </a:r>
          </a:p>
        </p:txBody>
      </p:sp>
      <p:sp>
        <p:nvSpPr>
          <p:cNvPr id="60454" name="Text Box 49"/>
          <p:cNvSpPr txBox="1">
            <a:spLocks noChangeArrowheads="1"/>
          </p:cNvSpPr>
          <p:nvPr/>
        </p:nvSpPr>
        <p:spPr bwMode="auto">
          <a:xfrm>
            <a:off x="7713863" y="4100759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6</a:t>
            </a:r>
          </a:p>
        </p:txBody>
      </p:sp>
      <p:sp>
        <p:nvSpPr>
          <p:cNvPr id="60455" name="Text Box 50"/>
          <p:cNvSpPr txBox="1">
            <a:spLocks noChangeArrowheads="1"/>
          </p:cNvSpPr>
          <p:nvPr/>
        </p:nvSpPr>
        <p:spPr bwMode="auto">
          <a:xfrm>
            <a:off x="8288547" y="4100759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5</a:t>
            </a:r>
          </a:p>
        </p:txBody>
      </p:sp>
      <p:sp>
        <p:nvSpPr>
          <p:cNvPr id="60456" name="Text Box 51"/>
          <p:cNvSpPr txBox="1">
            <a:spLocks noChangeArrowheads="1"/>
          </p:cNvSpPr>
          <p:nvPr/>
        </p:nvSpPr>
        <p:spPr bwMode="auto">
          <a:xfrm>
            <a:off x="8865343" y="4084506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400" dirty="0"/>
              <a:t>4</a:t>
            </a:r>
          </a:p>
        </p:txBody>
      </p:sp>
      <p:sp>
        <p:nvSpPr>
          <p:cNvPr id="60457" name="Line 52"/>
          <p:cNvSpPr>
            <a:spLocks noChangeShapeType="1"/>
          </p:cNvSpPr>
          <p:nvPr/>
        </p:nvSpPr>
        <p:spPr bwMode="auto">
          <a:xfrm>
            <a:off x="7426522" y="4100759"/>
            <a:ext cx="210858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6851838" y="4615995"/>
            <a:ext cx="354529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1)  6-2=4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6851838" y="5239761"/>
            <a:ext cx="3545292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2) 2+р-4=5     р=7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6851838" y="5882703"/>
            <a:ext cx="3547404" cy="5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900" dirty="0"/>
              <a:t>3) </a:t>
            </a:r>
            <a:r>
              <a:rPr lang="en-US" sz="2900" dirty="0"/>
              <a:t>4</a:t>
            </a:r>
            <a:r>
              <a:rPr lang="ru-RU" sz="2900" dirty="0"/>
              <a:t>+7-*=6      *=</a:t>
            </a:r>
            <a:r>
              <a:rPr lang="en-US" sz="2900" dirty="0"/>
              <a:t>5</a:t>
            </a:r>
            <a:endParaRPr lang="ru-RU" sz="2900" dirty="0"/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5084755" y="4082260"/>
            <a:ext cx="574684" cy="63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00" dirty="0"/>
              <a:t>5</a:t>
            </a:r>
            <a:endParaRPr lang="ru-RU" sz="3400" dirty="0"/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298409" y="1296178"/>
            <a:ext cx="11585614" cy="972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9664" tIns="54832" rIns="109664" bIns="54832" anchor="ctr">
            <a:spAutoFit/>
          </a:bodyPr>
          <a:lstStyle/>
          <a:p>
            <a:pPr indent="715963"/>
            <a:r>
              <a:rPr lang="ru-RU" sz="2800" dirty="0">
                <a:latin typeface="Arial" pitchFamily="34" charset="0"/>
                <a:cs typeface="Arial" pitchFamily="34" charset="0"/>
              </a:rPr>
              <a:t>Восстановить неизвестные цифры, обозначенные *,  определив вначале в какой системе счисления изображены числа.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1012789" y="3153566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6942143" y="3296442"/>
            <a:ext cx="3561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ru-RU" dirty="0"/>
          </a:p>
        </p:txBody>
      </p:sp>
      <p:sp>
        <p:nvSpPr>
          <p:cNvPr id="60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4" grpId="0"/>
      <p:bldP spid="5175" grpId="0"/>
      <p:bldP spid="5176" grpId="0"/>
      <p:bldP spid="51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55599" y="1439054"/>
            <a:ext cx="110014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   Определите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самое большое число из приведенных ниже:</a:t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cs typeface="Arial" pitchFamily="34" charset="0"/>
              </a:rPr>
              <a:t>110010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52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111000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12789" y="3439318"/>
            <a:ext cx="66740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52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32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+ 16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=110100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baseline="-25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13251" y="4439450"/>
            <a:ext cx="2049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110100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baseline="-25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513251" y="5082392"/>
            <a:ext cx="2049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110010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13251" y="5653896"/>
            <a:ext cx="20112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111000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dirty="0"/>
          </a:p>
        </p:txBody>
      </p:sp>
      <p:sp>
        <p:nvSpPr>
          <p:cNvPr id="11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687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t="15625"/>
          <a:stretch>
            <a:fillRect/>
          </a:stretch>
        </p:blipFill>
        <p:spPr bwMode="auto">
          <a:xfrm>
            <a:off x="584161" y="2653500"/>
            <a:ext cx="1112947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84161" y="1367616"/>
            <a:ext cx="110014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Поставьте знак больше, меньше или равно: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70837" y="5153830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2∙3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+2∙3+2=26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4227" y="5153830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∙2</a:t>
            </a:r>
            <a:r>
              <a:rPr lang="ru-RU" sz="32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+1=17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55665" y="5725334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3∙6+3=21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70837" y="5725334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2∙7+1=15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32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70573" y="3367880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70573" y="3939384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&gt;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886211" y="5088886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&lt;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870573" y="4582326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&gt;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942011" y="5653896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&gt;</a:t>
            </a:r>
            <a:endParaRPr lang="ru-RU" dirty="0"/>
          </a:p>
        </p:txBody>
      </p:sp>
      <p:sp>
        <p:nvSpPr>
          <p:cNvPr id="19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3" grpId="0"/>
      <p:bldP spid="14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1285" y="1367616"/>
            <a:ext cx="113586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ыпишите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целые десятичные числа, принадлежащие числовому промежутку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101101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110000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]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55665" y="3582195"/>
            <a:ext cx="257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101101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513779" y="3582194"/>
            <a:ext cx="2049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110000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84557" y="3582194"/>
            <a:ext cx="257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101110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942011" y="3582194"/>
            <a:ext cx="257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101111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655995" y="4439450"/>
            <a:ext cx="257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46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156325" y="4439450"/>
            <a:ext cx="25717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47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7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5257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7037" y="1439054"/>
            <a:ext cx="1078713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084227" y="2439186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113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- 1101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12789" y="3296442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113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13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56325" y="2724938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1101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=8+4+1=13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69913" y="4225136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227763" y="5296706"/>
            <a:ext cx="56436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000" dirty="0" smtClean="0">
                <a:latin typeface="Arial" pitchFamily="34" charset="0"/>
                <a:cs typeface="Arial" pitchFamily="34" charset="0"/>
              </a:rPr>
              <a:t>=1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∙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+ 4 ∙ 8 + 4=144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13449" y="4510888"/>
            <a:ext cx="53578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100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=64 + 32 + 4=</a:t>
            </a:r>
            <a:endParaRPr lang="ru-RU" sz="4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69913" y="5796772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144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69913" y="5010954"/>
            <a:ext cx="464347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Х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 144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8 </a:t>
            </a:r>
          </a:p>
        </p:txBody>
      </p:sp>
      <p:sp>
        <p:nvSpPr>
          <p:cNvPr id="13" name="Заголовок 2"/>
          <p:cNvSpPr>
            <a:spLocks/>
          </p:cNvSpPr>
          <p:nvPr/>
        </p:nvSpPr>
        <p:spPr bwMode="auto">
          <a:xfrm>
            <a:off x="0" y="0"/>
            <a:ext cx="12169775" cy="1180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Calibri" pitchFamily="34" charset="0"/>
              </a:rPr>
              <a:t>ПРАКТИЧЕСКАЯ РАБОТА</a:t>
            </a:r>
            <a:endParaRPr lang="ru-RU" sz="44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dc96dbb86f94054eded2a63aeeee23c5f53a8d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8514</TotalTime>
  <Words>562</Words>
  <Application>Microsoft Office PowerPoint</Application>
  <PresentationFormat>Произвольный</PresentationFormat>
  <Paragraphs>155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ЗАКРЕПЛЕНИЕ</vt:lpstr>
      <vt:lpstr>ЗАКРЕПЛЕНИЕ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682</cp:revision>
  <dcterms:created xsi:type="dcterms:W3CDTF">2020-04-13T08:05:16Z</dcterms:created>
  <dcterms:modified xsi:type="dcterms:W3CDTF">2020-11-08T20:16:13Z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