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544" r:id="rId3"/>
    <p:sldId id="529" r:id="rId4"/>
    <p:sldId id="547" r:id="rId5"/>
    <p:sldId id="548" r:id="rId6"/>
    <p:sldId id="538" r:id="rId7"/>
    <p:sldId id="539" r:id="rId8"/>
    <p:sldId id="550" r:id="rId9"/>
    <p:sldId id="549" r:id="rId10"/>
    <p:sldId id="552" r:id="rId11"/>
    <p:sldId id="553" r:id="rId12"/>
    <p:sldId id="545" r:id="rId13"/>
    <p:sldId id="546" r:id="rId14"/>
  </p:sldIdLst>
  <p:sldSz cx="12169775" cy="7021513"/>
  <p:notesSz cx="5765800" cy="3244850"/>
  <p:custDataLst>
    <p:tags r:id="rId16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803" autoAdjust="0"/>
  </p:normalViewPr>
  <p:slideViewPr>
    <p:cSldViewPr>
      <p:cViewPr varScale="1">
        <p:scale>
          <a:sx n="62" d="100"/>
          <a:sy n="62" d="100"/>
        </p:scale>
        <p:origin x="-924" y="-6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2BAE4-821F-4C25-B9CA-625355D9A2DE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93A9B-D679-4E7C-B09E-3E2D167D3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8296" y="195043"/>
            <a:ext cx="9330161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028296" y="1950420"/>
            <a:ext cx="4563666" cy="21544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94791" y="1950420"/>
            <a:ext cx="4563666" cy="21544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3CB78-CD87-4B60-BDB2-15D75FA705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7\2%20&#1095;&#1077;&#1090;&#1074;&#1077;&#1088;&#1090;&#1100;\2-5\&#1044;&#1077;&#1083;&#1077;&#1085;&#1080;&#1077;%20&#1076;&#1074;&#1086;&#1080;&#1095;&#1085;&#1099;&#1093;%20&#1095;&#1080;&#1089;&#1077;&#1083;..mp4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2012921" y="2796376"/>
            <a:ext cx="5826768" cy="3170629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АРИФМЕТИЧЕСКИЕ</a:t>
            </a:r>
          </a:p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ДЕЙСТВИЯ В РАЗЛИЧНЫХ СИСТЕМАХ СЧИСЛЕНИЯ</a:t>
            </a:r>
            <a:endParaRPr lang="ru-RU" sz="4000" spc="-21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4370375" y="2620308"/>
            <a:ext cx="6929486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600"/>
              </a:lnSpc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spc="100" dirty="0" smtClean="0">
                <a:latin typeface="Arial" pitchFamily="34" charset="0"/>
                <a:cs typeface="Arial" pitchFamily="34" charset="0"/>
              </a:rPr>
              <a:t>101101110100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3200" spc="100" dirty="0" smtClean="0">
                <a:latin typeface="Arial" pitchFamily="34" charset="0"/>
                <a:cs typeface="Arial" pitchFamily="34" charset="0"/>
              </a:rPr>
              <a:t>1110011</a:t>
            </a:r>
          </a:p>
          <a:p>
            <a:pPr>
              <a:lnSpc>
                <a:spcPts val="3600"/>
              </a:lnSpc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spc="100" dirty="0" smtClean="0">
                <a:latin typeface="Arial" pitchFamily="34" charset="0"/>
                <a:cs typeface="Arial" pitchFamily="34" charset="0"/>
              </a:rPr>
              <a:t>1110011            110011</a:t>
            </a:r>
          </a:p>
          <a:p>
            <a:pPr>
              <a:lnSpc>
                <a:spcPts val="3600"/>
              </a:lnSpc>
              <a:buNone/>
            </a:pPr>
            <a:r>
              <a:rPr lang="ru-RU" sz="3200" spc="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spc="100" dirty="0" smtClean="0">
                <a:latin typeface="Arial" pitchFamily="34" charset="0"/>
                <a:cs typeface="Arial" pitchFamily="34" charset="0"/>
              </a:rPr>
              <a:t>   1000100</a:t>
            </a:r>
          </a:p>
          <a:p>
            <a:pPr>
              <a:lnSpc>
                <a:spcPts val="3600"/>
              </a:lnSpc>
              <a:buNone/>
            </a:pPr>
            <a:r>
              <a:rPr lang="ru-RU" sz="3200" spc="100" dirty="0" smtClean="0">
                <a:latin typeface="Arial" pitchFamily="34" charset="0"/>
                <a:cs typeface="Arial" pitchFamily="34" charset="0"/>
              </a:rPr>
              <a:t>    1110011</a:t>
            </a:r>
            <a:endParaRPr lang="ru-RU" sz="3200" spc="1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3600"/>
              </a:lnSpc>
              <a:buNone/>
            </a:pPr>
            <a:r>
              <a:rPr lang="ru-RU" sz="3200" spc="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spc="100" dirty="0" smtClean="0">
                <a:latin typeface="Arial" pitchFamily="34" charset="0"/>
                <a:cs typeface="Arial" pitchFamily="34" charset="0"/>
              </a:rPr>
              <a:t>      10101100</a:t>
            </a:r>
          </a:p>
          <a:p>
            <a:pPr>
              <a:lnSpc>
                <a:spcPts val="3600"/>
              </a:lnSpc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ru-RU" sz="3200" spc="100" dirty="0" smtClean="0">
                <a:latin typeface="Arial" pitchFamily="34" charset="0"/>
                <a:cs typeface="Arial" pitchFamily="34" charset="0"/>
              </a:rPr>
              <a:t>1110011</a:t>
            </a:r>
          </a:p>
          <a:p>
            <a:pPr>
              <a:lnSpc>
                <a:spcPts val="3600"/>
              </a:lnSpc>
              <a:buNone/>
            </a:pPr>
            <a:r>
              <a:rPr lang="ru-RU" sz="3200" spc="100" dirty="0" smtClean="0">
                <a:latin typeface="Arial" pitchFamily="34" charset="0"/>
                <a:cs typeface="Arial" pitchFamily="34" charset="0"/>
              </a:rPr>
              <a:t>           1110011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lnSpc>
                <a:spcPts val="3600"/>
              </a:lnSpc>
              <a:buNone/>
            </a:pPr>
            <a:r>
              <a:rPr lang="ru-RU" sz="3200" spc="100" dirty="0" smtClean="0">
                <a:latin typeface="Arial" pitchFamily="34" charset="0"/>
                <a:cs typeface="Arial" pitchFamily="34" charset="0"/>
              </a:rPr>
              <a:t>           1110011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lnSpc>
                <a:spcPts val="3600"/>
              </a:lnSpc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916037" y="3296442"/>
            <a:ext cx="514353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5865  115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575  51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115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115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 0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5599" y="2510624"/>
            <a:ext cx="33730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Десятичная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41351" y="3510756"/>
            <a:ext cx="38504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084887" y="2010558"/>
            <a:ext cx="27923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Двоичная</a:t>
            </a:r>
            <a:endParaRPr lang="ru-RU" dirty="0"/>
          </a:p>
        </p:txBody>
      </p:sp>
      <p:sp>
        <p:nvSpPr>
          <p:cNvPr id="14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ДЕЛЕНИЕ  В  РАЗНЫХ С.С.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2" name="Группа 23"/>
          <p:cNvGrpSpPr/>
          <p:nvPr/>
        </p:nvGrpSpPr>
        <p:grpSpPr>
          <a:xfrm>
            <a:off x="4799003" y="2653500"/>
            <a:ext cx="5000660" cy="1000132"/>
            <a:chOff x="-630285" y="2296310"/>
            <a:chExt cx="5000660" cy="1000132"/>
          </a:xfrm>
        </p:grpSpPr>
        <p:grpSp>
          <p:nvGrpSpPr>
            <p:cNvPr id="3" name="Группа 20"/>
            <p:cNvGrpSpPr/>
            <p:nvPr/>
          </p:nvGrpSpPr>
          <p:grpSpPr>
            <a:xfrm>
              <a:off x="2370111" y="2296310"/>
              <a:ext cx="2000264" cy="1000132"/>
              <a:chOff x="2441549" y="2296310"/>
              <a:chExt cx="2000264" cy="1000132"/>
            </a:xfrm>
          </p:grpSpPr>
          <p:cxnSp>
            <p:nvCxnSpPr>
              <p:cNvPr id="18" name="Прямая соединительная линия 17"/>
              <p:cNvCxnSpPr/>
              <p:nvPr/>
            </p:nvCxnSpPr>
            <p:spPr>
              <a:xfrm rot="10800000">
                <a:off x="2512987" y="2796376"/>
                <a:ext cx="192882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5400000">
                <a:off x="1942277" y="2795582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-630285" y="3225004"/>
              <a:ext cx="1857388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25"/>
          <p:cNvGrpSpPr/>
          <p:nvPr/>
        </p:nvGrpSpPr>
        <p:grpSpPr>
          <a:xfrm>
            <a:off x="1655731" y="3439318"/>
            <a:ext cx="1714512" cy="1073158"/>
            <a:chOff x="1584293" y="2296310"/>
            <a:chExt cx="1714512" cy="1073158"/>
          </a:xfrm>
        </p:grpSpPr>
        <p:grpSp>
          <p:nvGrpSpPr>
            <p:cNvPr id="6" name="Группа 20"/>
            <p:cNvGrpSpPr/>
            <p:nvPr/>
          </p:nvGrpSpPr>
          <p:grpSpPr>
            <a:xfrm>
              <a:off x="2441549" y="2296310"/>
              <a:ext cx="857256" cy="1000132"/>
              <a:chOff x="2512987" y="2296310"/>
              <a:chExt cx="857256" cy="1000132"/>
            </a:xfrm>
          </p:grpSpPr>
          <p:cxnSp>
            <p:nvCxnSpPr>
              <p:cNvPr id="29" name="Прямая соединительная линия 28"/>
              <p:cNvCxnSpPr/>
              <p:nvPr/>
            </p:nvCxnSpPr>
            <p:spPr>
              <a:xfrm rot="10800000">
                <a:off x="2512987" y="2796376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2013715" y="2795582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1584293" y="3367880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Прямая соединительная линия 32"/>
          <p:cNvCxnSpPr/>
          <p:nvPr/>
        </p:nvCxnSpPr>
        <p:spPr>
          <a:xfrm rot="10800000">
            <a:off x="4941879" y="4510888"/>
            <a:ext cx="1785950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4370375" y="2939252"/>
            <a:ext cx="38504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27037" y="1367616"/>
            <a:ext cx="89053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Пример 2.  Разделим 5865 на число 115.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10800000">
            <a:off x="1584293" y="5796772"/>
            <a:ext cx="857256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4584689" y="3867946"/>
            <a:ext cx="38504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4941879" y="4653764"/>
            <a:ext cx="38504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10800000">
            <a:off x="5370507" y="5439582"/>
            <a:ext cx="1785950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5656259" y="6296838"/>
            <a:ext cx="1785950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5299069" y="5511020"/>
            <a:ext cx="38504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98673" y="3296442"/>
            <a:ext cx="514353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13351  163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1262    63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531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531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 0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84557" y="2153434"/>
            <a:ext cx="4060727" cy="12311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indent="-742950">
              <a:buAutoNum type="arabi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Восьмеричная</a:t>
            </a:r>
          </a:p>
          <a:p>
            <a:pPr marL="742950" indent="-74295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798871" y="3582194"/>
            <a:ext cx="3850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-</a:t>
            </a:r>
            <a:endParaRPr lang="ru-RU" sz="4000" dirty="0"/>
          </a:p>
        </p:txBody>
      </p:sp>
      <p:sp>
        <p:nvSpPr>
          <p:cNvPr id="14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ДЕЛЕНИЕ  В  РАЗНЫХ С.С.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5" name="Группа 25"/>
          <p:cNvGrpSpPr/>
          <p:nvPr/>
        </p:nvGrpSpPr>
        <p:grpSpPr>
          <a:xfrm>
            <a:off x="4156061" y="3439318"/>
            <a:ext cx="2357454" cy="1144596"/>
            <a:chOff x="941351" y="2296310"/>
            <a:chExt cx="2357454" cy="1144596"/>
          </a:xfrm>
        </p:grpSpPr>
        <p:grpSp>
          <p:nvGrpSpPr>
            <p:cNvPr id="6" name="Группа 20"/>
            <p:cNvGrpSpPr/>
            <p:nvPr/>
          </p:nvGrpSpPr>
          <p:grpSpPr>
            <a:xfrm>
              <a:off x="2441549" y="2296310"/>
              <a:ext cx="857256" cy="1000132"/>
              <a:chOff x="2512987" y="2296310"/>
              <a:chExt cx="857256" cy="1000132"/>
            </a:xfrm>
          </p:grpSpPr>
          <p:cxnSp>
            <p:nvCxnSpPr>
              <p:cNvPr id="29" name="Прямая соединительная линия 28"/>
              <p:cNvCxnSpPr/>
              <p:nvPr/>
            </p:nvCxnSpPr>
            <p:spPr>
              <a:xfrm rot="10800000">
                <a:off x="2512987" y="2796376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2013715" y="2795582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941351" y="3439318"/>
              <a:ext cx="1428760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Прямоугольник 23"/>
          <p:cNvSpPr/>
          <p:nvPr/>
        </p:nvSpPr>
        <p:spPr>
          <a:xfrm>
            <a:off x="727037" y="1367616"/>
            <a:ext cx="89053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Пример 2.  Разделим 5865 на число 115.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10800000">
            <a:off x="4656127" y="5796772"/>
            <a:ext cx="857256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5" name="Деление двоичных чисел.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1285" y="1367616"/>
            <a:ext cx="11144328" cy="521497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655599" y="1796244"/>
            <a:ext cx="108585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Переведите числа в двоичную и </a:t>
            </a: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восьмеричную системы счисления и выполните деление</a:t>
            </a:r>
            <a:r>
              <a:rPr lang="ru-RU" sz="4000" smtClean="0">
                <a:latin typeface="Arial" pitchFamily="34" charset="0"/>
                <a:cs typeface="Arial" pitchFamily="34" charset="0"/>
              </a:rPr>
              <a:t>:  42:14.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Calibri" pitchFamily="34" charset="0"/>
              </a:rPr>
              <a:t>ЗАДАНИЯ ДЛЯ САМОСТОЯТЕЛЬНОЙ РАБОТЫ</a:t>
            </a:r>
            <a:endParaRPr lang="ru-RU" sz="43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012789" y="1296178"/>
            <a:ext cx="8210581" cy="50167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Выполните задания из учебника:</a:t>
            </a: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1)</a:t>
            </a: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2)</a:t>
            </a: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3)</a:t>
            </a: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4)</a:t>
            </a: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5)</a:t>
            </a:r>
            <a:endParaRPr lang="ru-RU" dirty="0"/>
          </a:p>
        </p:txBody>
      </p:sp>
      <p:sp>
        <p:nvSpPr>
          <p:cNvPr id="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</a:t>
            </a:r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</a:rPr>
              <a:t> САМОСТОЯТЕЛЬНОЙ РАБОТЫ</a:t>
            </a:r>
            <a:endParaRPr lang="ru-RU" sz="4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 l="16032" t="7692" r="11825" b="15385"/>
          <a:stretch>
            <a:fillRect/>
          </a:stretch>
        </p:blipFill>
        <p:spPr bwMode="auto">
          <a:xfrm>
            <a:off x="1655732" y="1939120"/>
            <a:ext cx="4357718" cy="69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55731" y="3796508"/>
            <a:ext cx="526855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4"/>
          <a:srcRect t="6022" r="3774" b="46969"/>
          <a:stretch>
            <a:fillRect/>
          </a:stretch>
        </p:blipFill>
        <p:spPr bwMode="auto">
          <a:xfrm>
            <a:off x="1512855" y="4725202"/>
            <a:ext cx="280061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/>
          <a:srcRect t="53031" r="5824"/>
          <a:stretch>
            <a:fillRect/>
          </a:stretch>
        </p:blipFill>
        <p:spPr bwMode="auto">
          <a:xfrm>
            <a:off x="1727169" y="5582458"/>
            <a:ext cx="2786082" cy="870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299729" y="4153698"/>
            <a:ext cx="3000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/>
              <a:t> </a:t>
            </a:r>
            <a:endParaRPr lang="ru-RU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3013052" y="1296178"/>
            <a:ext cx="5357851" cy="4494100"/>
            <a:chOff x="512723" y="3867946"/>
            <a:chExt cx="5357851" cy="449410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1155666" y="3867946"/>
              <a:ext cx="4714908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742950" indent="-742950" algn="ctr"/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)  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0 1 0 1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ru-RU" sz="4000" baseline="-25000" dirty="0" smtClean="0">
                <a:latin typeface="Arial" pitchFamily="34" charset="0"/>
                <a:cs typeface="Arial" pitchFamily="34" charset="0"/>
              </a:endParaRPr>
            </a:p>
            <a:p>
              <a:pPr marL="742950" indent="-742950" algn="ctr"/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1 0 1,0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endParaRPr lang="ru-RU" sz="40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155797" y="4082260"/>
              <a:ext cx="42030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b="1" dirty="0" err="1" smtClean="0"/>
                <a:t>х</a:t>
              </a:r>
              <a:endParaRPr lang="ru-RU" dirty="0"/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298542" y="5153830"/>
              <a:ext cx="4143405" cy="418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2512987" y="5153830"/>
              <a:ext cx="2752677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0 0 1 0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71982" y="5796772"/>
              <a:ext cx="4322017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0 0 1 0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12723" y="6511152"/>
              <a:ext cx="475001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 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1084227" y="7654160"/>
              <a:ext cx="417934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8" name="Прямая соединительная линия 17"/>
          <p:cNvCxnSpPr/>
          <p:nvPr/>
        </p:nvCxnSpPr>
        <p:spPr>
          <a:xfrm>
            <a:off x="3441680" y="5153830"/>
            <a:ext cx="4143405" cy="418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712957" y="4510888"/>
            <a:ext cx="27526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0 0 1 0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3655994" y="3939384"/>
            <a:ext cx="4143405" cy="418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2870176" y="5582458"/>
            <a:ext cx="27526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0 0 1 0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084490" y="6153962"/>
            <a:ext cx="4572033" cy="418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2798738" y="6225400"/>
            <a:ext cx="50353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1 1 0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0 1 1 0,1 1 1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299729" y="4153698"/>
            <a:ext cx="3000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/>
              <a:t> </a:t>
            </a:r>
            <a:endParaRPr lang="ru-RU" dirty="0"/>
          </a:p>
        </p:txBody>
      </p:sp>
      <p:grpSp>
        <p:nvGrpSpPr>
          <p:cNvPr id="2" name="Группа 11"/>
          <p:cNvGrpSpPr/>
          <p:nvPr/>
        </p:nvGrpSpPr>
        <p:grpSpPr>
          <a:xfrm>
            <a:off x="-558847" y="2081996"/>
            <a:ext cx="6154584" cy="3422530"/>
            <a:chOff x="1155666" y="3867946"/>
            <a:chExt cx="6154584" cy="342253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1155666" y="3867946"/>
              <a:ext cx="4714908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742950" indent="-742950" algn="ctr">
                <a:buAutoNum type="arabicParenR"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1 0 1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ru-RU" sz="4000" baseline="-25000" dirty="0" smtClean="0">
                <a:latin typeface="Arial" pitchFamily="34" charset="0"/>
                <a:cs typeface="Arial" pitchFamily="34" charset="0"/>
              </a:endParaRPr>
            </a:p>
            <a:p>
              <a:pPr marL="742950" indent="-742950" algn="ctr"/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1 1 </a:t>
              </a:r>
              <a:endParaRPr lang="ru-RU" sz="40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870178" y="4225136"/>
              <a:ext cx="42030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b="1" dirty="0" err="1" smtClean="0"/>
                <a:t>х</a:t>
              </a:r>
              <a:endParaRPr lang="ru-RU" dirty="0"/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2655864" y="5153830"/>
              <a:ext cx="2786083" cy="418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2901496" y="5868210"/>
              <a:ext cx="132600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3258686" y="5225268"/>
              <a:ext cx="132600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>
              <a:off x="2298674" y="6582590"/>
              <a:ext cx="2786083" cy="418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рямоугольник 29"/>
            <p:cNvSpPr/>
            <p:nvPr/>
          </p:nvSpPr>
          <p:spPr>
            <a:xfrm>
              <a:off x="2902122" y="6582590"/>
              <a:ext cx="175400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1 1 1 1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870706" y="5582458"/>
              <a:ext cx="43954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b="1" dirty="0" err="1" smtClean="0"/>
                <a:t>+</a:t>
              </a:r>
              <a:endParaRPr lang="ru-RU" dirty="0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2370112" y="5368144"/>
              <a:ext cx="43954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b="1" dirty="0" err="1" smtClean="0"/>
                <a:t>+</a:t>
              </a:r>
              <a:endParaRPr lang="ru-RU" dirty="0"/>
            </a:p>
          </p:txBody>
        </p:sp>
      </p:grp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/>
          <a:srcRect l="14151" r="3119"/>
          <a:stretch>
            <a:fillRect/>
          </a:stretch>
        </p:blipFill>
        <p:spPr bwMode="auto">
          <a:xfrm>
            <a:off x="3727433" y="1367616"/>
            <a:ext cx="4786346" cy="69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1" name="Группа 11"/>
          <p:cNvGrpSpPr/>
          <p:nvPr/>
        </p:nvGrpSpPr>
        <p:grpSpPr>
          <a:xfrm>
            <a:off x="4013185" y="2010558"/>
            <a:ext cx="4714908" cy="4208348"/>
            <a:chOff x="1155666" y="3867946"/>
            <a:chExt cx="4714908" cy="4208348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1155666" y="3867946"/>
              <a:ext cx="4714908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742950" indent="-742950" algn="ctr"/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2)  1 0 1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ru-RU" sz="4000" baseline="-25000" dirty="0" smtClean="0">
                <a:latin typeface="Arial" pitchFamily="34" charset="0"/>
                <a:cs typeface="Arial" pitchFamily="34" charset="0"/>
              </a:endParaRPr>
            </a:p>
            <a:p>
              <a:pPr marL="742950" indent="-742950" algn="ctr"/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1 1 1 </a:t>
              </a:r>
              <a:endParaRPr lang="ru-RU" sz="40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870178" y="4225136"/>
              <a:ext cx="42030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b="1" dirty="0" err="1" smtClean="0"/>
                <a:t>х</a:t>
              </a:r>
              <a:endParaRPr lang="ru-RU" dirty="0"/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>
              <a:off x="2655864" y="5153830"/>
              <a:ext cx="2786083" cy="418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Прямоугольник 34"/>
            <p:cNvSpPr/>
            <p:nvPr/>
          </p:nvSpPr>
          <p:spPr>
            <a:xfrm>
              <a:off x="2512988" y="6511152"/>
              <a:ext cx="132600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3258686" y="5225268"/>
              <a:ext cx="132600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>
              <a:off x="2298674" y="7225532"/>
              <a:ext cx="2786083" cy="418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Прямоугольник 37"/>
            <p:cNvSpPr/>
            <p:nvPr/>
          </p:nvSpPr>
          <p:spPr>
            <a:xfrm>
              <a:off x="2155798" y="7368408"/>
              <a:ext cx="2610010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1 0 0 0 1 1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870178" y="5796772"/>
              <a:ext cx="132600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2" name="Прямоугольник 41"/>
          <p:cNvSpPr/>
          <p:nvPr/>
        </p:nvSpPr>
        <p:spPr>
          <a:xfrm>
            <a:off x="8585217" y="2081996"/>
            <a:ext cx="32095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3) 1 0 0 0 1 1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0045921" y="2724938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1 1 1 1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8942407" y="2510624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err="1" smtClean="0"/>
              <a:t>+</a:t>
            </a:r>
            <a:endParaRPr lang="ru-RU" dirty="0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8870969" y="3439318"/>
            <a:ext cx="2786083" cy="418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9189917" y="3510756"/>
            <a:ext cx="26100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1 1 0 0 1 0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299729" y="4153698"/>
            <a:ext cx="3000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/>
              <a:t> </a:t>
            </a:r>
            <a:endParaRPr lang="ru-RU" dirty="0"/>
          </a:p>
        </p:txBody>
      </p:sp>
      <p:grpSp>
        <p:nvGrpSpPr>
          <p:cNvPr id="2" name="Группа 11"/>
          <p:cNvGrpSpPr/>
          <p:nvPr/>
        </p:nvGrpSpPr>
        <p:grpSpPr>
          <a:xfrm>
            <a:off x="-558847" y="2081996"/>
            <a:ext cx="4714908" cy="3422530"/>
            <a:chOff x="1155666" y="3867946"/>
            <a:chExt cx="4714908" cy="342253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1155666" y="3867946"/>
              <a:ext cx="4714908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742950" indent="-742950" algn="ctr">
                <a:buAutoNum type="arabicParenR"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1 0 0 1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ru-RU" sz="4000" baseline="-25000" dirty="0" smtClean="0">
                <a:latin typeface="Arial" pitchFamily="34" charset="0"/>
                <a:cs typeface="Arial" pitchFamily="34" charset="0"/>
              </a:endParaRPr>
            </a:p>
            <a:p>
              <a:pPr marL="742950" indent="-742950" algn="ctr"/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1 0 1 </a:t>
              </a:r>
              <a:endParaRPr lang="ru-RU" sz="40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870178" y="4225136"/>
              <a:ext cx="42030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b="1" dirty="0" err="1" smtClean="0"/>
                <a:t>х</a:t>
              </a:r>
              <a:endParaRPr lang="ru-RU" dirty="0"/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2655864" y="5153830"/>
              <a:ext cx="2786083" cy="418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2370112" y="5868210"/>
              <a:ext cx="175400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1 0 0 1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3258686" y="5225268"/>
              <a:ext cx="175400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1 0 0 1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>
              <a:off x="2298674" y="6582590"/>
              <a:ext cx="2786083" cy="418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рямоугольник 29"/>
            <p:cNvSpPr/>
            <p:nvPr/>
          </p:nvSpPr>
          <p:spPr>
            <a:xfrm>
              <a:off x="2441550" y="6582590"/>
              <a:ext cx="2610010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1 0 1 1 0 1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2370112" y="5368144"/>
              <a:ext cx="43954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b="1" dirty="0" err="1" smtClean="0"/>
                <a:t>+</a:t>
              </a:r>
              <a:endParaRPr lang="ru-RU" dirty="0"/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3013053" y="2479563"/>
            <a:ext cx="4714908" cy="1959887"/>
            <a:chOff x="3013053" y="2044441"/>
            <a:chExt cx="4714908" cy="1959887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3013053" y="2044441"/>
              <a:ext cx="4714908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742950" indent="-742950" algn="ctr"/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2)  1 1 1 0 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ru-RU" sz="4000" baseline="-25000" dirty="0" smtClean="0">
                <a:latin typeface="Arial" pitchFamily="34" charset="0"/>
                <a:cs typeface="Arial" pitchFamily="34" charset="0"/>
              </a:endParaRPr>
            </a:p>
            <a:p>
              <a:pPr marL="742950" indent="-742950" algn="ctr"/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1 1 1 </a:t>
              </a:r>
              <a:endParaRPr lang="ru-RU" sz="4000" dirty="0" smtClean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>
              <a:off x="4656127" y="3296442"/>
              <a:ext cx="2214579" cy="418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Прямоугольник 37"/>
            <p:cNvSpPr/>
            <p:nvPr/>
          </p:nvSpPr>
          <p:spPr>
            <a:xfrm>
              <a:off x="4474383" y="3296442"/>
              <a:ext cx="218200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0 1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8085151" y="2302804"/>
            <a:ext cx="3214710" cy="2136646"/>
            <a:chOff x="8585217" y="2081996"/>
            <a:chExt cx="3214710" cy="2136646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8585217" y="2081996"/>
              <a:ext cx="3209533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3) 1 0 1 1 0 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9617919" y="2653500"/>
              <a:ext cx="218200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1 0 1 0 1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8942407" y="2510624"/>
              <a:ext cx="43954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b="1" dirty="0" err="1" smtClean="0"/>
                <a:t>+</a:t>
              </a:r>
              <a:endParaRPr lang="ru-RU" dirty="0"/>
            </a:p>
          </p:txBody>
        </p:sp>
        <p:cxnSp>
          <p:nvCxnSpPr>
            <p:cNvPr id="46" name="Прямая соединительная линия 45"/>
            <p:cNvCxnSpPr/>
            <p:nvPr/>
          </p:nvCxnSpPr>
          <p:spPr>
            <a:xfrm>
              <a:off x="8870969" y="3439318"/>
              <a:ext cx="2786083" cy="418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Прямоугольник 46"/>
            <p:cNvSpPr/>
            <p:nvPr/>
          </p:nvSpPr>
          <p:spPr>
            <a:xfrm>
              <a:off x="8728093" y="3510756"/>
              <a:ext cx="3038011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0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0 0 1 0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98805" y="1296178"/>
            <a:ext cx="526855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Прямоугольник 42"/>
          <p:cNvSpPr/>
          <p:nvPr/>
        </p:nvSpPr>
        <p:spPr>
          <a:xfrm>
            <a:off x="4584689" y="2724938"/>
            <a:ext cx="4395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 smtClean="0"/>
              <a:t>+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987475" y="2153434"/>
            <a:ext cx="514353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   1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3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ru-RU" sz="4000" u="sng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4000" u="sng" dirty="0" smtClean="0">
                <a:latin typeface="Arial" pitchFamily="34" charset="0"/>
                <a:cs typeface="Arial" pitchFamily="34" charset="0"/>
              </a:rPr>
              <a:t>5 7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5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4000" u="sng" dirty="0" smtClean="0">
                <a:latin typeface="Arial" pitchFamily="34" charset="0"/>
                <a:cs typeface="Arial" pitchFamily="34" charset="0"/>
              </a:rPr>
              <a:t>7 4 3_      </a:t>
            </a:r>
            <a:endParaRPr lang="ru-RU" sz="4000" u="sng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2 2 3 0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4161" y="1439054"/>
            <a:ext cx="50718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1) В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восьмеричной с.с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98607" y="2510624"/>
            <a:ext cx="3850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*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12855" y="3510756"/>
            <a:ext cx="3850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99135" y="1439054"/>
            <a:ext cx="61421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2) В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шеснадцатеричной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с.с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56325" y="2153434"/>
            <a:ext cx="514353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5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ru-RU" sz="4000" u="sng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u="sng" dirty="0" smtClean="0">
                <a:latin typeface="Arial" pitchFamily="34" charset="0"/>
                <a:cs typeface="Arial" pitchFamily="34" charset="0"/>
              </a:rPr>
              <a:t>F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9 A B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000" u="sng" dirty="0" smtClean="0">
                <a:latin typeface="Arial" pitchFamily="34" charset="0"/>
                <a:cs typeface="Arial" pitchFamily="34" charset="0"/>
              </a:rPr>
              <a:t>      </a:t>
            </a:r>
            <a:endParaRPr lang="ru-RU" sz="4000" u="sng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728093" y="2582062"/>
            <a:ext cx="3850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*</a:t>
            </a:r>
            <a:endParaRPr lang="ru-RU" dirty="0"/>
          </a:p>
        </p:txBody>
      </p:sp>
      <p:sp>
        <p:nvSpPr>
          <p:cNvPr id="14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2"/>
          <a:srcRect t="6022" r="3774" b="46969"/>
          <a:stretch>
            <a:fillRect/>
          </a:stretch>
        </p:blipFill>
        <p:spPr bwMode="auto">
          <a:xfrm>
            <a:off x="941351" y="5653896"/>
            <a:ext cx="280061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2"/>
          <a:srcRect t="53031" r="5824"/>
          <a:stretch>
            <a:fillRect/>
          </a:stretch>
        </p:blipFill>
        <p:spPr bwMode="auto">
          <a:xfrm>
            <a:off x="7799399" y="4653764"/>
            <a:ext cx="2786082" cy="870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4"/>
          <p:cNvSpPr>
            <a:spLocks noGrp="1" noChangeArrowheads="1"/>
          </p:cNvSpPr>
          <p:nvPr>
            <p:ph type="title"/>
          </p:nvPr>
        </p:nvSpPr>
        <p:spPr>
          <a:xfrm>
            <a:off x="298409" y="296046"/>
            <a:ext cx="11715831" cy="615553"/>
          </a:xfrm>
        </p:spPr>
        <p:txBody>
          <a:bodyPr/>
          <a:lstStyle/>
          <a:p>
            <a:pPr algn="ctr" eaLnBrk="1" hangingPunct="1"/>
            <a:r>
              <a:rPr lang="ru-RU" sz="4000" dirty="0" smtClean="0"/>
              <a:t>ОПЕРАЦИЯ </a:t>
            </a:r>
            <a:r>
              <a:rPr lang="ru-RU" sz="4000" dirty="0" smtClean="0"/>
              <a:t>ДЕЛЕНИЯ В  </a:t>
            </a:r>
            <a:r>
              <a:rPr lang="ru-RU" sz="4000" dirty="0" smtClean="0"/>
              <a:t>С.С.</a:t>
            </a:r>
          </a:p>
        </p:txBody>
      </p:sp>
      <p:sp>
        <p:nvSpPr>
          <p:cNvPr id="13315" name="Rectangle 26"/>
          <p:cNvSpPr>
            <a:spLocks noChangeArrowheads="1"/>
          </p:cNvSpPr>
          <p:nvPr/>
        </p:nvSpPr>
        <p:spPr bwMode="auto">
          <a:xfrm>
            <a:off x="584161" y="1510492"/>
            <a:ext cx="10923218" cy="3434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indent="812800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Деление в любой позиционной системе счисления производится по тем же правилам, как и деление углом в десятичной системе. В двоичной системе деление выполняется особенно просто, ведь очередная цифра частного может быть только нулем или единицей.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4513251" y="3235861"/>
            <a:ext cx="51435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1 1 1 1 0  110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1 1 0        101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1 1 0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1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0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 0</a:t>
            </a:r>
          </a:p>
          <a:p>
            <a:pPr>
              <a:buNone/>
            </a:pP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916037" y="3296442"/>
            <a:ext cx="51435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3 0  6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3 0  5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 0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5599" y="2510624"/>
            <a:ext cx="33730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Десятичная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55665" y="3510756"/>
            <a:ext cx="38504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942011" y="2439186"/>
            <a:ext cx="27923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Двоичная</a:t>
            </a:r>
            <a:endParaRPr lang="ru-RU" dirty="0"/>
          </a:p>
        </p:txBody>
      </p:sp>
      <p:sp>
        <p:nvSpPr>
          <p:cNvPr id="14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ДЕЛЕНИЕ  В  РАЗНЫХ С.С.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2" name="Группа 23"/>
          <p:cNvGrpSpPr/>
          <p:nvPr/>
        </p:nvGrpSpPr>
        <p:grpSpPr>
          <a:xfrm>
            <a:off x="5942011" y="3367880"/>
            <a:ext cx="2857520" cy="1216034"/>
            <a:chOff x="441285" y="2296310"/>
            <a:chExt cx="2857520" cy="1216034"/>
          </a:xfrm>
        </p:grpSpPr>
        <p:grpSp>
          <p:nvGrpSpPr>
            <p:cNvPr id="3" name="Группа 20"/>
            <p:cNvGrpSpPr/>
            <p:nvPr/>
          </p:nvGrpSpPr>
          <p:grpSpPr>
            <a:xfrm>
              <a:off x="2441549" y="2296310"/>
              <a:ext cx="857256" cy="1000132"/>
              <a:chOff x="2512987" y="2296310"/>
              <a:chExt cx="857256" cy="1000132"/>
            </a:xfrm>
          </p:grpSpPr>
          <p:cxnSp>
            <p:nvCxnSpPr>
              <p:cNvPr id="18" name="Прямая соединительная линия 17"/>
              <p:cNvCxnSpPr/>
              <p:nvPr/>
            </p:nvCxnSpPr>
            <p:spPr>
              <a:xfrm rot="10800000">
                <a:off x="2512987" y="2796376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5400000">
                <a:off x="2013715" y="2795582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441285" y="3510756"/>
              <a:ext cx="1857388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25"/>
          <p:cNvGrpSpPr/>
          <p:nvPr/>
        </p:nvGrpSpPr>
        <p:grpSpPr>
          <a:xfrm>
            <a:off x="1655731" y="3439318"/>
            <a:ext cx="1714512" cy="1073158"/>
            <a:chOff x="1584293" y="2296310"/>
            <a:chExt cx="1714512" cy="1073158"/>
          </a:xfrm>
        </p:grpSpPr>
        <p:grpSp>
          <p:nvGrpSpPr>
            <p:cNvPr id="6" name="Группа 20"/>
            <p:cNvGrpSpPr/>
            <p:nvPr/>
          </p:nvGrpSpPr>
          <p:grpSpPr>
            <a:xfrm>
              <a:off x="2441549" y="2296310"/>
              <a:ext cx="857256" cy="1000132"/>
              <a:chOff x="2512987" y="2296310"/>
              <a:chExt cx="857256" cy="1000132"/>
            </a:xfrm>
          </p:grpSpPr>
          <p:cxnSp>
            <p:nvCxnSpPr>
              <p:cNvPr id="29" name="Прямая соединительная линия 28"/>
              <p:cNvCxnSpPr/>
              <p:nvPr/>
            </p:nvCxnSpPr>
            <p:spPr>
              <a:xfrm rot="10800000">
                <a:off x="2512987" y="2796376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2013715" y="2795582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1584293" y="3367880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Прямая соединительная линия 32"/>
          <p:cNvCxnSpPr/>
          <p:nvPr/>
        </p:nvCxnSpPr>
        <p:spPr>
          <a:xfrm rot="10800000">
            <a:off x="6870705" y="5653896"/>
            <a:ext cx="1071570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5370507" y="3582194"/>
            <a:ext cx="38504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27037" y="1367616"/>
            <a:ext cx="79136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Пример 1.  Разделим 30 на число 6.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487409" y="2939252"/>
            <a:ext cx="51435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3 6  6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3 6  5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    0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27103" y="1796244"/>
            <a:ext cx="38491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 Восьмеричная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55731" y="3153566"/>
            <a:ext cx="38504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656259" y="2439186"/>
            <a:ext cx="47863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Ответ: 30:6=5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=10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=5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baseline="-25000" dirty="0"/>
          </a:p>
        </p:txBody>
      </p:sp>
      <p:sp>
        <p:nvSpPr>
          <p:cNvPr id="14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ДЕЛЕНИЕ  В  РАЗНЫХ С.С.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2084359" y="3153566"/>
            <a:ext cx="1714512" cy="1073158"/>
            <a:chOff x="1584293" y="2296310"/>
            <a:chExt cx="1714512" cy="1073158"/>
          </a:xfrm>
        </p:grpSpPr>
        <p:grpSp>
          <p:nvGrpSpPr>
            <p:cNvPr id="27" name="Группа 20"/>
            <p:cNvGrpSpPr/>
            <p:nvPr/>
          </p:nvGrpSpPr>
          <p:grpSpPr>
            <a:xfrm>
              <a:off x="2441549" y="2296310"/>
              <a:ext cx="857256" cy="1000132"/>
              <a:chOff x="2512987" y="2296310"/>
              <a:chExt cx="857256" cy="1000132"/>
            </a:xfrm>
          </p:grpSpPr>
          <p:cxnSp>
            <p:nvCxnSpPr>
              <p:cNvPr id="29" name="Прямая соединительная линия 28"/>
              <p:cNvCxnSpPr/>
              <p:nvPr/>
            </p:nvCxnSpPr>
            <p:spPr>
              <a:xfrm rot="10800000">
                <a:off x="2512987" y="2796376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2013715" y="2795582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1584293" y="3367880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3fadeb3aa7f7b2967ae2bac7d85c5f45d95b71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8040</TotalTime>
  <Words>514</Words>
  <Application>Microsoft Office PowerPoint</Application>
  <PresentationFormat>Произвольный</PresentationFormat>
  <Paragraphs>141</Paragraphs>
  <Slides>13</Slides>
  <Notes>3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ОПЕРАЦИЯ ДЕЛЕНИЯ В  С.С.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655</cp:revision>
  <dcterms:created xsi:type="dcterms:W3CDTF">2020-04-13T08:05:16Z</dcterms:created>
  <dcterms:modified xsi:type="dcterms:W3CDTF">2020-11-05T18:13:59Z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