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529" r:id="rId3"/>
    <p:sldId id="520" r:id="rId4"/>
    <p:sldId id="521" r:id="rId5"/>
    <p:sldId id="475" r:id="rId6"/>
    <p:sldId id="527" r:id="rId7"/>
    <p:sldId id="526" r:id="rId8"/>
    <p:sldId id="480" r:id="rId9"/>
    <p:sldId id="528" r:id="rId10"/>
    <p:sldId id="491" r:id="rId11"/>
  </p:sldIdLst>
  <p:sldSz cx="12169775" cy="7021513"/>
  <p:notesSz cx="5765800" cy="3244850"/>
  <p:custDataLst>
    <p:tags r:id="rId13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41" autoAdjust="0"/>
    <p:restoredTop sz="96057" autoAdjust="0"/>
  </p:normalViewPr>
  <p:slideViewPr>
    <p:cSldViewPr>
      <p:cViewPr>
        <p:scale>
          <a:sx n="66" d="100"/>
          <a:sy n="66" d="100"/>
        </p:scale>
        <p:origin x="-804" y="-7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8F0ED041-C979-4934-97AB-3DE288E7C170}" type="slidenum">
              <a:rPr lang="ru-RU" sz="700"/>
              <a:pPr algn="r" eaLnBrk="1" hangingPunct="1"/>
              <a:t>5</a:t>
            </a:fld>
            <a:endParaRPr lang="ru-RU" sz="700" dirty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6073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8F0ED041-C979-4934-97AB-3DE288E7C170}" type="slidenum">
              <a:rPr lang="ru-RU" sz="700"/>
              <a:pPr algn="r" eaLnBrk="1" hangingPunct="1"/>
              <a:t>6</a:t>
            </a:fld>
            <a:endParaRPr lang="ru-RU" sz="700" dirty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6073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8F0ED041-C979-4934-97AB-3DE288E7C170}" type="slidenum">
              <a:rPr lang="ru-RU" sz="700"/>
              <a:pPr algn="r" eaLnBrk="1" hangingPunct="1"/>
              <a:t>7</a:t>
            </a:fld>
            <a:endParaRPr lang="ru-RU" sz="700" dirty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6073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128F069-FBD9-49BE-BC1A-A1952DEC47E0}" type="slidenum">
              <a:rPr lang="ru-RU"/>
              <a:pPr eaLnBrk="1" hangingPunct="1"/>
              <a:t>8</a:t>
            </a:fld>
            <a:endParaRPr lang="ru-RU"/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CBA7B76-6CDE-4743-94D2-9F35D4606F98}" type="slidenum">
              <a:rPr lang="ru-RU" sz="700"/>
              <a:pPr algn="r" eaLnBrk="1" hangingPunct="1"/>
              <a:t>8</a:t>
            </a:fld>
            <a:endParaRPr lang="ru-RU" sz="700" dirty="0"/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1621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128F069-FBD9-49BE-BC1A-A1952DEC47E0}" type="slidenum">
              <a:rPr lang="ru-RU"/>
              <a:pPr eaLnBrk="1" hangingPunct="1"/>
              <a:t>9</a:t>
            </a:fld>
            <a:endParaRPr lang="ru-RU"/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CBA7B76-6CDE-4743-94D2-9F35D4606F98}" type="slidenum">
              <a:rPr lang="ru-RU" sz="700"/>
              <a:pPr algn="r" eaLnBrk="1" hangingPunct="1"/>
              <a:t>9</a:t>
            </a:fld>
            <a:endParaRPr lang="ru-RU" sz="700" dirty="0"/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1621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2BAE4-821F-4C25-B9CA-625355D9A2DE}" type="datetimeFigureOut">
              <a:rPr lang="ru-RU"/>
              <a:pPr>
                <a:defRPr/>
              </a:pPr>
              <a:t>02.11.2020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93A9B-D679-4E7C-B09E-3E2D167D3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2012921" y="2796376"/>
            <a:ext cx="5826768" cy="3170629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АРИФМЕТИЧЕСКИЕ</a:t>
            </a:r>
          </a:p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ДЕЙСТВИЯ В РАЗЛИЧНЫХ СИСТЕМАХ СЧИСЛЕНИЯ</a:t>
            </a:r>
            <a:endParaRPr lang="ru-RU" sz="4000" spc="-21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55599" y="2010558"/>
            <a:ext cx="10952798" cy="5804126"/>
          </a:xfrm>
          <a:prstGeom prst="rect">
            <a:avLst/>
          </a:prstGeom>
        </p:spPr>
        <p:txBody>
          <a:bodyPr lIns="109664" tIns="54832" rIns="109664" bIns="54832">
            <a:normAutofit/>
          </a:bodyPr>
          <a:lstStyle/>
          <a:p>
            <a:pPr marL="742950" indent="-742950">
              <a:buAutoNum type="arabicParenR"/>
            </a:pPr>
            <a:r>
              <a:rPr lang="ru-RU" sz="3900" i="0" dirty="0" smtClean="0"/>
              <a:t>Вычесть числа в восьмеричной системе счисления </a:t>
            </a:r>
            <a:r>
              <a:rPr lang="ru-RU" sz="3900" b="1" i="0" dirty="0" smtClean="0"/>
              <a:t> 723</a:t>
            </a:r>
            <a:r>
              <a:rPr lang="ru-RU" sz="3900" b="1" i="0" baseline="-25000" dirty="0" smtClean="0"/>
              <a:t>8</a:t>
            </a:r>
            <a:r>
              <a:rPr lang="ru-RU" sz="3900" b="1" i="0" dirty="0" smtClean="0"/>
              <a:t> – 534</a:t>
            </a:r>
            <a:r>
              <a:rPr lang="ru-RU" sz="3900" b="1" i="0" baseline="-25000" dirty="0" smtClean="0"/>
              <a:t>8</a:t>
            </a:r>
            <a:r>
              <a:rPr lang="ru-RU" sz="3900" b="1" i="0" dirty="0" smtClean="0"/>
              <a:t>.</a:t>
            </a:r>
          </a:p>
          <a:p>
            <a:pPr marL="742950" indent="-742950"/>
            <a:endParaRPr lang="ru-RU" sz="3900" b="1" i="0" baseline="-25000" dirty="0" smtClean="0"/>
          </a:p>
          <a:p>
            <a:pPr marL="742950" indent="-742950"/>
            <a:r>
              <a:rPr lang="ru-RU" sz="3900" i="0" dirty="0" smtClean="0"/>
              <a:t>2)  Вычесть числа в двоичной системе счисления </a:t>
            </a:r>
            <a:r>
              <a:rPr lang="ru-RU" sz="3900" b="1" i="0" dirty="0" smtClean="0"/>
              <a:t>11101010</a:t>
            </a:r>
            <a:r>
              <a:rPr lang="ru-RU" sz="3900" b="1" i="0" baseline="-25000" dirty="0" smtClean="0"/>
              <a:t>2 </a:t>
            </a:r>
            <a:r>
              <a:rPr lang="ru-RU" sz="3900" b="1" i="0" dirty="0" smtClean="0"/>
              <a:t>– 111011</a:t>
            </a:r>
            <a:r>
              <a:rPr lang="ru-RU" sz="3900" b="1" i="0" baseline="-25000" dirty="0" smtClean="0"/>
              <a:t>2</a:t>
            </a:r>
            <a:r>
              <a:rPr lang="ru-RU" sz="3900" b="1" i="0" dirty="0" smtClean="0"/>
              <a:t>.</a:t>
            </a:r>
          </a:p>
          <a:p>
            <a:pPr marL="742950" indent="-742950"/>
            <a:endParaRPr lang="ru-RU" sz="3900" b="1" i="0" dirty="0" smtClean="0"/>
          </a:p>
        </p:txBody>
      </p:sp>
      <p:sp>
        <p:nvSpPr>
          <p:cNvPr id="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dirty="0" smtClean="0">
                <a:solidFill>
                  <a:schemeClr val="bg1"/>
                </a:solidFill>
                <a:latin typeface="Calibri" pitchFamily="34" charset="0"/>
              </a:rPr>
              <a:t>ЗАДАНИЯ ДЛЯ САМОСТОЯТЕЛЬНОЙ РАБОТЫ</a:t>
            </a:r>
            <a:endParaRPr lang="ru-RU" sz="43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2723" y="1296178"/>
            <a:ext cx="1100145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Перевести в двоичную, восьмеричную и шестнадцатеричную системы счисления дробь 0,625</a:t>
            </a:r>
          </a:p>
          <a:p>
            <a:pPr marL="742950" indent="-742950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0,625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= 0,101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= 0,5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= 0,А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16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441286" y="3867946"/>
            <a:ext cx="2786081" cy="1993770"/>
            <a:chOff x="441286" y="3867946"/>
            <a:chExt cx="2786081" cy="199377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41286" y="3867946"/>
              <a:ext cx="2786081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742950" indent="-742950" algn="ctr"/>
              <a:r>
                <a:rPr lang="ru-RU" sz="4000" dirty="0" smtClean="0"/>
                <a:t>2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)  5 3 4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8 </a:t>
              </a:r>
            </a:p>
            <a:p>
              <a:pPr marL="742950" indent="-742950" algn="ctr"/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7 2 3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8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084227" y="4153698"/>
              <a:ext cx="554960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b="1" dirty="0" smtClean="0"/>
                <a:t>+ </a:t>
              </a:r>
              <a:endParaRPr lang="ru-RU" dirty="0"/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155665" y="5153830"/>
              <a:ext cx="157163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Прямоугольник 9"/>
            <p:cNvSpPr/>
            <p:nvPr/>
          </p:nvSpPr>
          <p:spPr>
            <a:xfrm>
              <a:off x="1012789" y="5153830"/>
              <a:ext cx="2039341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1 4 5 7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8 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5870572" y="4010822"/>
            <a:ext cx="4893730" cy="2136646"/>
            <a:chOff x="1084227" y="3867946"/>
            <a:chExt cx="4893730" cy="2136646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1155666" y="3867946"/>
              <a:ext cx="4714908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742950" indent="-742950" algn="ctr"/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3)  1 1 1 0 1 0 1 0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2 </a:t>
              </a:r>
            </a:p>
            <a:p>
              <a:pPr marL="742950" indent="-742950" algn="ctr"/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    1 1 1 0 1 1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084227" y="4153698"/>
              <a:ext cx="554960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b="1" dirty="0" smtClean="0"/>
                <a:t>+ </a:t>
              </a:r>
              <a:endParaRPr lang="ru-RU" dirty="0"/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298542" y="5153830"/>
              <a:ext cx="4143405" cy="4187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Прямоугольник 15"/>
            <p:cNvSpPr/>
            <p:nvPr/>
          </p:nvSpPr>
          <p:spPr>
            <a:xfrm>
              <a:off x="1798608" y="5296706"/>
              <a:ext cx="4179349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1 0 0 1 0 0 1 0 1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2 </a:t>
              </a:r>
              <a:endParaRPr lang="ru-RU" sz="40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41285" y="367484"/>
            <a:ext cx="11287204" cy="738664"/>
          </a:xfrm>
        </p:spPr>
        <p:txBody>
          <a:bodyPr/>
          <a:lstStyle/>
          <a:p>
            <a:pPr algn="ctr" eaLnBrk="1" hangingPunct="1"/>
            <a:r>
              <a:rPr lang="ru-RU" sz="4800" b="0" dirty="0" smtClean="0"/>
              <a:t>ВЫЧИТАНИЕ В ДВОИЧНОЙ С.С.</a:t>
            </a:r>
          </a:p>
        </p:txBody>
      </p:sp>
      <p:sp>
        <p:nvSpPr>
          <p:cNvPr id="7171" name="WordArt 4"/>
          <p:cNvSpPr>
            <a:spLocks noChangeArrowheads="1" noChangeShapeType="1" noTextEdit="1"/>
          </p:cNvSpPr>
          <p:nvPr/>
        </p:nvSpPr>
        <p:spPr bwMode="auto">
          <a:xfrm>
            <a:off x="3013053" y="1439054"/>
            <a:ext cx="6858048" cy="4857784"/>
          </a:xfrm>
          <a:prstGeom prst="rect">
            <a:avLst/>
          </a:prstGeom>
        </p:spPr>
        <p:txBody>
          <a:bodyPr wrap="none" lIns="109664" tIns="54832" rIns="109664" bIns="54832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300" b="1" i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Arial"/>
                <a:cs typeface="Arial"/>
              </a:rPr>
              <a:t>0 - 0 = 0</a:t>
            </a:r>
          </a:p>
          <a:p>
            <a:pPr algn="ctr"/>
            <a:r>
              <a:rPr lang="ru-RU" sz="4300" b="1" i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Arial"/>
                <a:cs typeface="Arial"/>
              </a:rPr>
              <a:t>0 - 1 = </a:t>
            </a:r>
            <a:r>
              <a:rPr lang="ru-RU" sz="4300" b="1" i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Arial"/>
                <a:cs typeface="Arial"/>
              </a:rPr>
              <a:t>1</a:t>
            </a:r>
            <a:endParaRPr lang="ru-RU" sz="4300" b="1" i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latin typeface="Arial"/>
              <a:cs typeface="Arial"/>
            </a:endParaRPr>
          </a:p>
          <a:p>
            <a:pPr algn="ctr"/>
            <a:r>
              <a:rPr lang="ru-RU" sz="4300" b="1" i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Arial"/>
                <a:cs typeface="Arial"/>
              </a:rPr>
              <a:t>1 - 0 = 1</a:t>
            </a:r>
          </a:p>
          <a:p>
            <a:pPr algn="ctr"/>
            <a:r>
              <a:rPr lang="ru-RU" sz="4300" b="1" i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Arial"/>
                <a:cs typeface="Arial"/>
              </a:rPr>
              <a:t>1 - 1 = 0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27037" y="1439054"/>
            <a:ext cx="10242894" cy="2326726"/>
          </a:xfrm>
          <a:prstGeom prst="rect">
            <a:avLst/>
          </a:prstGeom>
        </p:spPr>
        <p:txBody>
          <a:bodyPr lIns="109664" tIns="54832" rIns="109664" bIns="54832"/>
          <a:lstStyle/>
          <a:p>
            <a:pPr indent="722313" eaLnBrk="1" hangingPunct="1">
              <a:buFont typeface="Wingdings" pitchFamily="2" charset="2"/>
              <a:buNone/>
            </a:pPr>
            <a:r>
              <a:rPr lang="ru-RU" sz="3600" i="0" dirty="0" smtClean="0">
                <a:solidFill>
                  <a:schemeClr val="tx1"/>
                </a:solidFill>
              </a:rPr>
              <a:t>При вычитании из меньшего числа (0) большего (1) производится заём из старшего разряда. В таблице заём обозначен 1 с чертой.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332540" y="3822824"/>
            <a:ext cx="4360836" cy="1957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Пример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:    110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4000" baseline="-25000" dirty="0">
              <a:latin typeface="Arial" pitchFamily="34" charset="0"/>
              <a:cs typeface="Arial" pitchFamily="34" charset="0"/>
            </a:endParaRPr>
          </a:p>
          <a:p>
            <a:r>
              <a:rPr lang="ru-RU" sz="4000" dirty="0">
                <a:latin typeface="Arial" pitchFamily="34" charset="0"/>
                <a:cs typeface="Arial" pitchFamily="34" charset="0"/>
              </a:rPr>
              <a:t>                    11</a:t>
            </a:r>
            <a:r>
              <a:rPr lang="ru-RU" sz="4000" baseline="-25000" dirty="0">
                <a:latin typeface="Arial" pitchFamily="34" charset="0"/>
                <a:cs typeface="Arial" pitchFamily="34" charset="0"/>
              </a:rPr>
              <a:t>2</a:t>
            </a:r>
          </a:p>
          <a:p>
            <a:r>
              <a:rPr lang="ru-RU" sz="4000" dirty="0">
                <a:latin typeface="Arial" pitchFamily="34" charset="0"/>
                <a:cs typeface="Arial" pitchFamily="34" charset="0"/>
              </a:rPr>
              <a:t>                    11</a:t>
            </a:r>
            <a:r>
              <a:rPr lang="ru-RU" sz="4000" baseline="-250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7942275" y="3439318"/>
            <a:ext cx="3857652" cy="3143272"/>
          </a:xfrm>
          <a:prstGeom prst="rect">
            <a:avLst/>
          </a:prstGeom>
        </p:spPr>
        <p:txBody>
          <a:bodyPr wrap="none" lIns="109664" tIns="54832" rIns="109664" bIns="54832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300" b="1" i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Arial"/>
                <a:cs typeface="Arial"/>
              </a:rPr>
              <a:t>0 - 0 = 0</a:t>
            </a:r>
          </a:p>
          <a:p>
            <a:pPr algn="ctr"/>
            <a:r>
              <a:rPr lang="ru-RU" sz="4300" b="1" i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Arial"/>
                <a:cs typeface="Arial"/>
              </a:rPr>
              <a:t>0 - 1 = </a:t>
            </a:r>
            <a:r>
              <a:rPr lang="ru-RU" sz="4300" b="1" i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Arial"/>
                <a:cs typeface="Arial"/>
              </a:rPr>
              <a:t>1</a:t>
            </a:r>
            <a:endParaRPr lang="ru-RU" sz="4300" b="1" i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latin typeface="Arial"/>
              <a:cs typeface="Arial"/>
            </a:endParaRPr>
          </a:p>
          <a:p>
            <a:pPr algn="ctr"/>
            <a:r>
              <a:rPr lang="ru-RU" sz="4300" b="1" i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Arial"/>
                <a:cs typeface="Arial"/>
              </a:rPr>
              <a:t>1 - 0 = 1</a:t>
            </a:r>
          </a:p>
          <a:p>
            <a:pPr algn="ctr"/>
            <a:r>
              <a:rPr lang="ru-RU" sz="4300" b="1" i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latin typeface="Arial"/>
                <a:cs typeface="Arial"/>
              </a:rPr>
              <a:t>1 - 1 = 0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4656127" y="5082392"/>
            <a:ext cx="1325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4584689" y="4368012"/>
            <a:ext cx="304244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41285" y="367484"/>
            <a:ext cx="11287204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ВЫЧИТАНИЕ В ДВОИЧНОЙ С.С.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  <p:bldP spid="8198" grpId="0" animBg="1"/>
      <p:bldP spid="819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971" y="221635"/>
            <a:ext cx="11715832" cy="661720"/>
          </a:xfrm>
        </p:spPr>
        <p:txBody>
          <a:bodyPr anchor="t"/>
          <a:lstStyle/>
          <a:p>
            <a:pPr algn="ctr"/>
            <a:r>
              <a:rPr lang="ru-RU" sz="4300" dirty="0" smtClean="0"/>
              <a:t>ВЫЧИТАНИЕ  В ПОЗИЦИОННЫХ С.С.</a:t>
            </a:r>
            <a:endParaRPr lang="ru-RU" sz="4300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3279" y="1667610"/>
            <a:ext cx="10952798" cy="353943"/>
          </a:xfrm>
        </p:spPr>
        <p:txBody>
          <a:bodyPr/>
          <a:lstStyle/>
          <a:p>
            <a:pPr>
              <a:buFontTx/>
              <a:buNone/>
            </a:pPr>
            <a:r>
              <a:rPr lang="ru-RU" sz="2300" dirty="0"/>
              <a:t>       </a:t>
            </a:r>
          </a:p>
        </p:txBody>
      </p:sp>
      <p:sp>
        <p:nvSpPr>
          <p:cNvPr id="169988" name="Rectangle 4"/>
          <p:cNvSpPr>
            <a:spLocks noChangeArrowheads="1"/>
          </p:cNvSpPr>
          <p:nvPr/>
        </p:nvSpPr>
        <p:spPr bwMode="auto">
          <a:xfrm>
            <a:off x="298409" y="1296178"/>
            <a:ext cx="11501518" cy="158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622300" eaLnBrk="1" hangingPunct="1"/>
            <a:r>
              <a:rPr lang="ru-RU" sz="3200" dirty="0"/>
              <a:t>При вычитании чисел, если цифра уменьшаемого меньше цифры вычитаемого, то из старшего разряда занимается </a:t>
            </a:r>
            <a:r>
              <a:rPr lang="ru-RU" sz="3200"/>
              <a:t>единица </a:t>
            </a:r>
            <a:r>
              <a:rPr lang="ru-RU" sz="3200" smtClean="0"/>
              <a:t>основания.</a:t>
            </a:r>
            <a:endParaRPr lang="ru-RU" sz="3200" dirty="0"/>
          </a:p>
        </p:txBody>
      </p:sp>
      <p:sp>
        <p:nvSpPr>
          <p:cNvPr id="169992" name="Text Box 8"/>
          <p:cNvSpPr txBox="1">
            <a:spLocks noChangeArrowheads="1"/>
          </p:cNvSpPr>
          <p:nvPr/>
        </p:nvSpPr>
        <p:spPr bwMode="auto">
          <a:xfrm>
            <a:off x="7156457" y="2796376"/>
            <a:ext cx="3071834" cy="1280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dirty="0"/>
              <a:t>двоичная</a:t>
            </a:r>
          </a:p>
          <a:p>
            <a:pPr eaLnBrk="1" hangingPunct="1"/>
            <a:r>
              <a:rPr lang="ru-RU" dirty="0"/>
              <a:t>система</a:t>
            </a:r>
          </a:p>
        </p:txBody>
      </p:sp>
      <p:sp>
        <p:nvSpPr>
          <p:cNvPr id="170013" name="Text Box 29"/>
          <p:cNvSpPr txBox="1">
            <a:spLocks noChangeArrowheads="1"/>
          </p:cNvSpPr>
          <p:nvPr/>
        </p:nvSpPr>
        <p:spPr bwMode="auto">
          <a:xfrm>
            <a:off x="7727961" y="5725334"/>
            <a:ext cx="3088473" cy="695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dirty="0"/>
              <a:t>Ответ: 1010</a:t>
            </a:r>
            <a:r>
              <a:rPr lang="ru-RU" baseline="-25000" dirty="0"/>
              <a:t>2</a:t>
            </a:r>
            <a:endParaRPr lang="ru-RU" dirty="0"/>
          </a:p>
        </p:txBody>
      </p:sp>
      <p:sp>
        <p:nvSpPr>
          <p:cNvPr id="170052" name="Text Box 68"/>
          <p:cNvSpPr txBox="1">
            <a:spLocks noChangeArrowheads="1"/>
          </p:cNvSpPr>
          <p:nvPr/>
        </p:nvSpPr>
        <p:spPr bwMode="auto">
          <a:xfrm>
            <a:off x="3798871" y="3296442"/>
            <a:ext cx="2218812" cy="695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dirty="0"/>
              <a:t>   </a:t>
            </a:r>
            <a:r>
              <a:rPr lang="ru-RU" sz="3200" dirty="0"/>
              <a:t>1 0 1 0 1</a:t>
            </a:r>
          </a:p>
        </p:txBody>
      </p:sp>
      <p:sp>
        <p:nvSpPr>
          <p:cNvPr id="170053" name="Text Box 69"/>
          <p:cNvSpPr txBox="1">
            <a:spLocks noChangeArrowheads="1"/>
          </p:cNvSpPr>
          <p:nvPr/>
        </p:nvSpPr>
        <p:spPr bwMode="auto">
          <a:xfrm>
            <a:off x="3941747" y="3510756"/>
            <a:ext cx="362692" cy="664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 dirty="0"/>
              <a:t>-</a:t>
            </a:r>
          </a:p>
        </p:txBody>
      </p:sp>
      <p:sp>
        <p:nvSpPr>
          <p:cNvPr id="170054" name="Text Box 70"/>
          <p:cNvSpPr txBox="1">
            <a:spLocks noChangeArrowheads="1"/>
          </p:cNvSpPr>
          <p:nvPr/>
        </p:nvSpPr>
        <p:spPr bwMode="auto">
          <a:xfrm>
            <a:off x="3870309" y="3796508"/>
            <a:ext cx="2143140" cy="60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dirty="0"/>
              <a:t>      1 0 1 1</a:t>
            </a:r>
          </a:p>
        </p:txBody>
      </p:sp>
      <p:sp>
        <p:nvSpPr>
          <p:cNvPr id="170055" name="Line 71"/>
          <p:cNvSpPr>
            <a:spLocks noChangeShapeType="1"/>
          </p:cNvSpPr>
          <p:nvPr/>
        </p:nvSpPr>
        <p:spPr bwMode="auto">
          <a:xfrm>
            <a:off x="4013185" y="4368012"/>
            <a:ext cx="1857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170056" name="Text Box 72"/>
          <p:cNvSpPr txBox="1">
            <a:spLocks noChangeArrowheads="1"/>
          </p:cNvSpPr>
          <p:nvPr/>
        </p:nvSpPr>
        <p:spPr bwMode="auto">
          <a:xfrm>
            <a:off x="5513383" y="4368012"/>
            <a:ext cx="449096" cy="60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dirty="0"/>
              <a:t>0</a:t>
            </a:r>
          </a:p>
        </p:txBody>
      </p:sp>
      <p:sp>
        <p:nvSpPr>
          <p:cNvPr id="170057" name="Freeform 73"/>
          <p:cNvSpPr>
            <a:spLocks/>
          </p:cNvSpPr>
          <p:nvPr/>
        </p:nvSpPr>
        <p:spPr bwMode="auto">
          <a:xfrm>
            <a:off x="5727697" y="4939516"/>
            <a:ext cx="1143008" cy="357190"/>
          </a:xfrm>
          <a:custGeom>
            <a:avLst/>
            <a:gdLst>
              <a:gd name="T0" fmla="*/ 0 w 499"/>
              <a:gd name="T1" fmla="*/ 0 h 136"/>
              <a:gd name="T2" fmla="*/ 0 w 499"/>
              <a:gd name="T3" fmla="*/ 360363 h 136"/>
              <a:gd name="T4" fmla="*/ 576263 w 499"/>
              <a:gd name="T5" fmla="*/ 360363 h 136"/>
              <a:gd name="T6" fmla="*/ 0 60000 65536"/>
              <a:gd name="T7" fmla="*/ 0 60000 65536"/>
              <a:gd name="T8" fmla="*/ 0 60000 65536"/>
              <a:gd name="T9" fmla="*/ 0 w 499"/>
              <a:gd name="T10" fmla="*/ 0 h 136"/>
              <a:gd name="T11" fmla="*/ 499 w 499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99" h="136">
                <a:moveTo>
                  <a:pt x="0" y="0"/>
                </a:moveTo>
                <a:lnTo>
                  <a:pt x="0" y="136"/>
                </a:lnTo>
                <a:lnTo>
                  <a:pt x="499" y="13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170058" name="Text Box 74"/>
          <p:cNvSpPr txBox="1">
            <a:spLocks noChangeArrowheads="1"/>
          </p:cNvSpPr>
          <p:nvPr/>
        </p:nvSpPr>
        <p:spPr bwMode="auto">
          <a:xfrm>
            <a:off x="5727697" y="4796640"/>
            <a:ext cx="1281055" cy="60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1-1=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170059" name="Text Box 75"/>
          <p:cNvSpPr txBox="1">
            <a:spLocks noChangeArrowheads="1"/>
          </p:cNvSpPr>
          <p:nvPr/>
        </p:nvSpPr>
        <p:spPr bwMode="auto">
          <a:xfrm>
            <a:off x="5156193" y="2939252"/>
            <a:ext cx="449096" cy="60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70060" name="Text Box 76"/>
          <p:cNvSpPr txBox="1">
            <a:spLocks noChangeArrowheads="1"/>
          </p:cNvSpPr>
          <p:nvPr/>
        </p:nvSpPr>
        <p:spPr bwMode="auto">
          <a:xfrm>
            <a:off x="5156193" y="4368012"/>
            <a:ext cx="449096" cy="60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dirty="0"/>
              <a:t>1</a:t>
            </a:r>
          </a:p>
        </p:txBody>
      </p:sp>
      <p:sp>
        <p:nvSpPr>
          <p:cNvPr id="170061" name="Freeform 77"/>
          <p:cNvSpPr>
            <a:spLocks/>
          </p:cNvSpPr>
          <p:nvPr/>
        </p:nvSpPr>
        <p:spPr bwMode="auto">
          <a:xfrm>
            <a:off x="5370507" y="4939516"/>
            <a:ext cx="1214446" cy="857256"/>
          </a:xfrm>
          <a:custGeom>
            <a:avLst/>
            <a:gdLst>
              <a:gd name="T0" fmla="*/ 0 w 499"/>
              <a:gd name="T1" fmla="*/ 0 h 136"/>
              <a:gd name="T2" fmla="*/ 0 w 499"/>
              <a:gd name="T3" fmla="*/ 792163 h 136"/>
              <a:gd name="T4" fmla="*/ 720725 w 499"/>
              <a:gd name="T5" fmla="*/ 792163 h 136"/>
              <a:gd name="T6" fmla="*/ 0 60000 65536"/>
              <a:gd name="T7" fmla="*/ 0 60000 65536"/>
              <a:gd name="T8" fmla="*/ 0 60000 65536"/>
              <a:gd name="T9" fmla="*/ 0 w 499"/>
              <a:gd name="T10" fmla="*/ 0 h 136"/>
              <a:gd name="T11" fmla="*/ 499 w 499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99" h="136">
                <a:moveTo>
                  <a:pt x="0" y="0"/>
                </a:moveTo>
                <a:lnTo>
                  <a:pt x="0" y="136"/>
                </a:lnTo>
                <a:lnTo>
                  <a:pt x="499" y="13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170062" name="Text Box 78"/>
          <p:cNvSpPr txBox="1">
            <a:spLocks noChangeArrowheads="1"/>
          </p:cNvSpPr>
          <p:nvPr/>
        </p:nvSpPr>
        <p:spPr bwMode="auto">
          <a:xfrm>
            <a:off x="5513383" y="5296706"/>
            <a:ext cx="1281055" cy="60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2-1=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70063" name="Text Box 79"/>
          <p:cNvSpPr txBox="1">
            <a:spLocks noChangeArrowheads="1"/>
          </p:cNvSpPr>
          <p:nvPr/>
        </p:nvSpPr>
        <p:spPr bwMode="auto">
          <a:xfrm>
            <a:off x="4870441" y="4368012"/>
            <a:ext cx="449096" cy="60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dirty="0"/>
              <a:t>0</a:t>
            </a:r>
          </a:p>
        </p:txBody>
      </p:sp>
      <p:sp>
        <p:nvSpPr>
          <p:cNvPr id="170064" name="Freeform 80"/>
          <p:cNvSpPr>
            <a:spLocks/>
          </p:cNvSpPr>
          <p:nvPr/>
        </p:nvSpPr>
        <p:spPr bwMode="auto">
          <a:xfrm>
            <a:off x="5084755" y="4868078"/>
            <a:ext cx="1054291" cy="1428760"/>
          </a:xfrm>
          <a:custGeom>
            <a:avLst/>
            <a:gdLst>
              <a:gd name="T0" fmla="*/ 0 w 499"/>
              <a:gd name="T1" fmla="*/ 0 h 136"/>
              <a:gd name="T2" fmla="*/ 0 w 499"/>
              <a:gd name="T3" fmla="*/ 1223963 h 136"/>
              <a:gd name="T4" fmla="*/ 792162 w 499"/>
              <a:gd name="T5" fmla="*/ 1223963 h 136"/>
              <a:gd name="T6" fmla="*/ 0 60000 65536"/>
              <a:gd name="T7" fmla="*/ 0 60000 65536"/>
              <a:gd name="T8" fmla="*/ 0 60000 65536"/>
              <a:gd name="T9" fmla="*/ 0 w 499"/>
              <a:gd name="T10" fmla="*/ 0 h 136"/>
              <a:gd name="T11" fmla="*/ 499 w 499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99" h="136">
                <a:moveTo>
                  <a:pt x="0" y="0"/>
                </a:moveTo>
                <a:lnTo>
                  <a:pt x="0" y="136"/>
                </a:lnTo>
                <a:lnTo>
                  <a:pt x="499" y="13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170065" name="Text Box 81"/>
          <p:cNvSpPr txBox="1">
            <a:spLocks noChangeArrowheads="1"/>
          </p:cNvSpPr>
          <p:nvPr/>
        </p:nvSpPr>
        <p:spPr bwMode="auto">
          <a:xfrm>
            <a:off x="5156193" y="5796772"/>
            <a:ext cx="1281055" cy="60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0-0=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170067" name="Text Box 83"/>
          <p:cNvSpPr txBox="1">
            <a:spLocks noChangeArrowheads="1"/>
          </p:cNvSpPr>
          <p:nvPr/>
        </p:nvSpPr>
        <p:spPr bwMode="auto">
          <a:xfrm>
            <a:off x="4513251" y="4368012"/>
            <a:ext cx="449096" cy="60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dirty="0"/>
              <a:t>1</a:t>
            </a:r>
          </a:p>
        </p:txBody>
      </p:sp>
      <p:sp>
        <p:nvSpPr>
          <p:cNvPr id="170068" name="Freeform 84"/>
          <p:cNvSpPr>
            <a:spLocks/>
          </p:cNvSpPr>
          <p:nvPr/>
        </p:nvSpPr>
        <p:spPr bwMode="auto">
          <a:xfrm>
            <a:off x="4441813" y="5082392"/>
            <a:ext cx="1054291" cy="1622100"/>
          </a:xfrm>
          <a:custGeom>
            <a:avLst/>
            <a:gdLst>
              <a:gd name="T0" fmla="*/ 0 w 499"/>
              <a:gd name="T1" fmla="*/ 0 h 136"/>
              <a:gd name="T2" fmla="*/ 0 w 499"/>
              <a:gd name="T3" fmla="*/ 1584325 h 136"/>
              <a:gd name="T4" fmla="*/ 792162 w 499"/>
              <a:gd name="T5" fmla="*/ 1584325 h 136"/>
              <a:gd name="T6" fmla="*/ 0 60000 65536"/>
              <a:gd name="T7" fmla="*/ 0 60000 65536"/>
              <a:gd name="T8" fmla="*/ 0 60000 65536"/>
              <a:gd name="T9" fmla="*/ 0 w 499"/>
              <a:gd name="T10" fmla="*/ 0 h 136"/>
              <a:gd name="T11" fmla="*/ 499 w 499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99" h="136">
                <a:moveTo>
                  <a:pt x="0" y="0"/>
                </a:moveTo>
                <a:lnTo>
                  <a:pt x="0" y="136"/>
                </a:lnTo>
                <a:lnTo>
                  <a:pt x="499" y="13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170069" name="Text Box 85"/>
          <p:cNvSpPr txBox="1">
            <a:spLocks noChangeArrowheads="1"/>
          </p:cNvSpPr>
          <p:nvPr/>
        </p:nvSpPr>
        <p:spPr bwMode="auto">
          <a:xfrm>
            <a:off x="4513251" y="6153962"/>
            <a:ext cx="1281055" cy="60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2-1=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70070" name="Text Box 86"/>
          <p:cNvSpPr txBox="1">
            <a:spLocks noChangeArrowheads="1"/>
          </p:cNvSpPr>
          <p:nvPr/>
        </p:nvSpPr>
        <p:spPr bwMode="auto">
          <a:xfrm>
            <a:off x="4227499" y="2939252"/>
            <a:ext cx="449096" cy="60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70071" name="Text Box 87"/>
          <p:cNvSpPr txBox="1">
            <a:spLocks noChangeArrowheads="1"/>
          </p:cNvSpPr>
          <p:nvPr/>
        </p:nvSpPr>
        <p:spPr bwMode="auto">
          <a:xfrm>
            <a:off x="4227499" y="4368012"/>
            <a:ext cx="449096" cy="603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dirty="0"/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99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99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0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0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0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0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0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70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0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0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70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70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70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70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8" grpId="0"/>
      <p:bldP spid="170052" grpId="0"/>
      <p:bldP spid="170053" grpId="0"/>
      <p:bldP spid="170054" grpId="0"/>
      <p:bldP spid="170055" grpId="0" animBg="1"/>
      <p:bldP spid="170056" grpId="0"/>
      <p:bldP spid="170057" grpId="0" animBg="1"/>
      <p:bldP spid="170058" grpId="0"/>
      <p:bldP spid="170059" grpId="0"/>
      <p:bldP spid="170060" grpId="0"/>
      <p:bldP spid="170061" grpId="0" animBg="1"/>
      <p:bldP spid="170062" grpId="0"/>
      <p:bldP spid="170063" grpId="0"/>
      <p:bldP spid="170064" grpId="0" animBg="1"/>
      <p:bldP spid="170068" grpId="0" animBg="1"/>
      <p:bldP spid="170070" grpId="0"/>
      <p:bldP spid="1700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3279" y="1667610"/>
            <a:ext cx="2675526" cy="353943"/>
          </a:xfrm>
        </p:spPr>
        <p:txBody>
          <a:bodyPr/>
          <a:lstStyle/>
          <a:p>
            <a:pPr>
              <a:buFontTx/>
              <a:buNone/>
            </a:pPr>
            <a:r>
              <a:rPr lang="ru-RU" sz="2300" dirty="0"/>
              <a:t>       </a:t>
            </a:r>
          </a:p>
        </p:txBody>
      </p:sp>
      <p:sp>
        <p:nvSpPr>
          <p:cNvPr id="170032" name="Text Box 48"/>
          <p:cNvSpPr txBox="1">
            <a:spLocks noChangeArrowheads="1"/>
          </p:cNvSpPr>
          <p:nvPr/>
        </p:nvSpPr>
        <p:spPr bwMode="auto">
          <a:xfrm>
            <a:off x="5084755" y="1724806"/>
            <a:ext cx="3522053" cy="1280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dirty="0" smtClean="0"/>
              <a:t>Восьмеричная</a:t>
            </a:r>
            <a:endParaRPr lang="ru-RU" dirty="0"/>
          </a:p>
          <a:p>
            <a:pPr eaLnBrk="1" hangingPunct="1"/>
            <a:r>
              <a:rPr lang="ru-RU" dirty="0"/>
              <a:t>система</a:t>
            </a:r>
          </a:p>
        </p:txBody>
      </p:sp>
      <p:sp>
        <p:nvSpPr>
          <p:cNvPr id="170034" name="Text Box 50"/>
          <p:cNvSpPr txBox="1">
            <a:spLocks noChangeArrowheads="1"/>
          </p:cNvSpPr>
          <p:nvPr/>
        </p:nvSpPr>
        <p:spPr bwMode="auto">
          <a:xfrm>
            <a:off x="6013449" y="3867946"/>
            <a:ext cx="3628685" cy="695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dirty="0"/>
              <a:t>Ответ: </a:t>
            </a:r>
            <a:r>
              <a:rPr lang="ru-RU" dirty="0" smtClean="0"/>
              <a:t>36 444</a:t>
            </a:r>
            <a:r>
              <a:rPr lang="ru-RU" baseline="-25000" dirty="0" smtClean="0"/>
              <a:t>8</a:t>
            </a:r>
            <a:endParaRPr lang="ru-RU" dirty="0"/>
          </a:p>
        </p:txBody>
      </p:sp>
      <p:grpSp>
        <p:nvGrpSpPr>
          <p:cNvPr id="65" name="Группа 64"/>
          <p:cNvGrpSpPr/>
          <p:nvPr/>
        </p:nvGrpSpPr>
        <p:grpSpPr>
          <a:xfrm>
            <a:off x="727037" y="1367616"/>
            <a:ext cx="4714908" cy="5042217"/>
            <a:chOff x="4684226" y="3143427"/>
            <a:chExt cx="2518574" cy="2712557"/>
          </a:xfrm>
        </p:grpSpPr>
        <p:sp>
          <p:nvSpPr>
            <p:cNvPr id="170075" name="Text Box 91"/>
            <p:cNvSpPr txBox="1">
              <a:spLocks noChangeArrowheads="1"/>
            </p:cNvSpPr>
            <p:nvPr/>
          </p:nvSpPr>
          <p:spPr bwMode="auto">
            <a:xfrm>
              <a:off x="4684226" y="3258721"/>
              <a:ext cx="2518574" cy="695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dirty="0"/>
                <a:t>   4 3 5 0 6</a:t>
              </a:r>
            </a:p>
          </p:txBody>
        </p:sp>
        <p:sp>
          <p:nvSpPr>
            <p:cNvPr id="170076" name="Text Box 92"/>
            <p:cNvSpPr txBox="1">
              <a:spLocks noChangeArrowheads="1"/>
            </p:cNvSpPr>
            <p:nvPr/>
          </p:nvSpPr>
          <p:spPr bwMode="auto">
            <a:xfrm>
              <a:off x="4838331" y="3437617"/>
              <a:ext cx="118338" cy="1589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200" dirty="0"/>
            </a:p>
          </p:txBody>
        </p:sp>
        <p:sp>
          <p:nvSpPr>
            <p:cNvPr id="170077" name="Text Box 93"/>
            <p:cNvSpPr txBox="1">
              <a:spLocks noChangeArrowheads="1"/>
            </p:cNvSpPr>
            <p:nvPr/>
          </p:nvSpPr>
          <p:spPr bwMode="auto">
            <a:xfrm>
              <a:off x="4684226" y="3527741"/>
              <a:ext cx="1681795" cy="128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dirty="0"/>
                <a:t>      5 0 4 2</a:t>
              </a:r>
            </a:p>
          </p:txBody>
        </p:sp>
        <p:sp>
          <p:nvSpPr>
            <p:cNvPr id="170078" name="Line 94"/>
            <p:cNvSpPr>
              <a:spLocks noChangeShapeType="1"/>
            </p:cNvSpPr>
            <p:nvPr/>
          </p:nvSpPr>
          <p:spPr bwMode="auto">
            <a:xfrm>
              <a:off x="4838331" y="3879712"/>
              <a:ext cx="15338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109664" tIns="54832" rIns="109664" bIns="54832"/>
            <a:lstStyle/>
            <a:p>
              <a:endParaRPr lang="ru-RU"/>
            </a:p>
          </p:txBody>
        </p:sp>
        <p:sp>
          <p:nvSpPr>
            <p:cNvPr id="170079" name="Text Box 95"/>
            <p:cNvSpPr txBox="1">
              <a:spLocks noChangeArrowheads="1"/>
            </p:cNvSpPr>
            <p:nvPr/>
          </p:nvSpPr>
          <p:spPr bwMode="auto">
            <a:xfrm>
              <a:off x="5752712" y="3873624"/>
              <a:ext cx="203531" cy="378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dirty="0"/>
                <a:t>4</a:t>
              </a:r>
            </a:p>
          </p:txBody>
        </p:sp>
        <p:sp>
          <p:nvSpPr>
            <p:cNvPr id="170080" name="Freeform 96"/>
            <p:cNvSpPr>
              <a:spLocks/>
            </p:cNvSpPr>
            <p:nvPr/>
          </p:nvSpPr>
          <p:spPr bwMode="auto">
            <a:xfrm>
              <a:off x="5867193" y="4181076"/>
              <a:ext cx="1054292" cy="368955"/>
            </a:xfrm>
            <a:custGeom>
              <a:avLst/>
              <a:gdLst>
                <a:gd name="T0" fmla="*/ 0 w 499"/>
                <a:gd name="T1" fmla="*/ 0 h 136"/>
                <a:gd name="T2" fmla="*/ 0 w 499"/>
                <a:gd name="T3" fmla="*/ 360363 h 136"/>
                <a:gd name="T4" fmla="*/ 792163 w 499"/>
                <a:gd name="T5" fmla="*/ 360363 h 136"/>
                <a:gd name="T6" fmla="*/ 0 60000 65536"/>
                <a:gd name="T7" fmla="*/ 0 60000 65536"/>
                <a:gd name="T8" fmla="*/ 0 60000 65536"/>
                <a:gd name="T9" fmla="*/ 0 w 499"/>
                <a:gd name="T10" fmla="*/ 0 h 136"/>
                <a:gd name="T11" fmla="*/ 499 w 499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9" h="136">
                  <a:moveTo>
                    <a:pt x="0" y="0"/>
                  </a:moveTo>
                  <a:lnTo>
                    <a:pt x="0" y="136"/>
                  </a:lnTo>
                  <a:lnTo>
                    <a:pt x="499" y="13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9664" tIns="54832" rIns="109664" bIns="54832"/>
            <a:lstStyle/>
            <a:p>
              <a:endParaRPr lang="ru-RU"/>
            </a:p>
          </p:txBody>
        </p:sp>
        <p:sp>
          <p:nvSpPr>
            <p:cNvPr id="170081" name="Text Box 97"/>
            <p:cNvSpPr txBox="1">
              <a:spLocks noChangeArrowheads="1"/>
            </p:cNvSpPr>
            <p:nvPr/>
          </p:nvSpPr>
          <p:spPr bwMode="auto">
            <a:xfrm>
              <a:off x="5867193" y="4296370"/>
              <a:ext cx="615802" cy="291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2800" dirty="0"/>
                <a:t>6-2=</a:t>
              </a:r>
              <a:r>
                <a:rPr lang="ru-RU" sz="2800" b="1" dirty="0"/>
                <a:t>4</a:t>
              </a:r>
            </a:p>
          </p:txBody>
        </p:sp>
        <p:sp>
          <p:nvSpPr>
            <p:cNvPr id="170082" name="Text Box 98"/>
            <p:cNvSpPr txBox="1">
              <a:spLocks noChangeArrowheads="1"/>
            </p:cNvSpPr>
            <p:nvPr/>
          </p:nvSpPr>
          <p:spPr bwMode="auto">
            <a:xfrm>
              <a:off x="5413015" y="3143427"/>
              <a:ext cx="194512" cy="225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2000" dirty="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170083" name="Text Box 99"/>
            <p:cNvSpPr txBox="1">
              <a:spLocks noChangeArrowheads="1"/>
            </p:cNvSpPr>
            <p:nvPr/>
          </p:nvSpPr>
          <p:spPr bwMode="auto">
            <a:xfrm>
              <a:off x="5523751" y="3873624"/>
              <a:ext cx="202883" cy="378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dirty="0"/>
                <a:t>4</a:t>
              </a:r>
            </a:p>
          </p:txBody>
        </p:sp>
        <p:sp>
          <p:nvSpPr>
            <p:cNvPr id="170084" name="Freeform 100"/>
            <p:cNvSpPr>
              <a:spLocks/>
            </p:cNvSpPr>
            <p:nvPr/>
          </p:nvSpPr>
          <p:spPr bwMode="auto">
            <a:xfrm>
              <a:off x="5676392" y="4219507"/>
              <a:ext cx="959215" cy="811050"/>
            </a:xfrm>
            <a:custGeom>
              <a:avLst/>
              <a:gdLst>
                <a:gd name="T0" fmla="*/ 0 w 499"/>
                <a:gd name="T1" fmla="*/ 0 h 136"/>
                <a:gd name="T2" fmla="*/ 0 w 499"/>
                <a:gd name="T3" fmla="*/ 792163 h 136"/>
                <a:gd name="T4" fmla="*/ 720725 w 499"/>
                <a:gd name="T5" fmla="*/ 792163 h 136"/>
                <a:gd name="T6" fmla="*/ 0 60000 65536"/>
                <a:gd name="T7" fmla="*/ 0 60000 65536"/>
                <a:gd name="T8" fmla="*/ 0 60000 65536"/>
                <a:gd name="T9" fmla="*/ 0 w 499"/>
                <a:gd name="T10" fmla="*/ 0 h 136"/>
                <a:gd name="T11" fmla="*/ 499 w 499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9" h="136">
                  <a:moveTo>
                    <a:pt x="0" y="0"/>
                  </a:moveTo>
                  <a:lnTo>
                    <a:pt x="0" y="136"/>
                  </a:lnTo>
                  <a:lnTo>
                    <a:pt x="499" y="13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9664" tIns="54832" rIns="109664" bIns="54832"/>
            <a:lstStyle/>
            <a:p>
              <a:endParaRPr lang="ru-RU"/>
            </a:p>
          </p:txBody>
        </p:sp>
        <p:sp>
          <p:nvSpPr>
            <p:cNvPr id="170085" name="Text Box 101"/>
            <p:cNvSpPr txBox="1">
              <a:spLocks noChangeArrowheads="1"/>
            </p:cNvSpPr>
            <p:nvPr/>
          </p:nvSpPr>
          <p:spPr bwMode="auto">
            <a:xfrm>
              <a:off x="5892623" y="4690761"/>
              <a:ext cx="615802" cy="291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2800" dirty="0"/>
                <a:t>8-4=</a:t>
              </a:r>
              <a:r>
                <a:rPr lang="ru-RU" sz="2800" b="1" dirty="0"/>
                <a:t>4</a:t>
              </a:r>
            </a:p>
          </p:txBody>
        </p:sp>
        <p:sp>
          <p:nvSpPr>
            <p:cNvPr id="170086" name="Text Box 102"/>
            <p:cNvSpPr txBox="1">
              <a:spLocks noChangeArrowheads="1"/>
            </p:cNvSpPr>
            <p:nvPr/>
          </p:nvSpPr>
          <p:spPr bwMode="auto">
            <a:xfrm>
              <a:off x="5294790" y="3873624"/>
              <a:ext cx="225217" cy="374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dirty="0"/>
                <a:t>4</a:t>
              </a:r>
            </a:p>
          </p:txBody>
        </p:sp>
        <p:sp>
          <p:nvSpPr>
            <p:cNvPr id="170087" name="Freeform 103"/>
            <p:cNvSpPr>
              <a:spLocks/>
            </p:cNvSpPr>
            <p:nvPr/>
          </p:nvSpPr>
          <p:spPr bwMode="auto">
            <a:xfrm>
              <a:off x="5447430" y="4219507"/>
              <a:ext cx="1054291" cy="1253146"/>
            </a:xfrm>
            <a:custGeom>
              <a:avLst/>
              <a:gdLst>
                <a:gd name="T0" fmla="*/ 0 w 499"/>
                <a:gd name="T1" fmla="*/ 0 h 136"/>
                <a:gd name="T2" fmla="*/ 0 w 499"/>
                <a:gd name="T3" fmla="*/ 1223963 h 136"/>
                <a:gd name="T4" fmla="*/ 792162 w 499"/>
                <a:gd name="T5" fmla="*/ 1223963 h 136"/>
                <a:gd name="T6" fmla="*/ 0 60000 65536"/>
                <a:gd name="T7" fmla="*/ 0 60000 65536"/>
                <a:gd name="T8" fmla="*/ 0 60000 65536"/>
                <a:gd name="T9" fmla="*/ 0 w 499"/>
                <a:gd name="T10" fmla="*/ 0 h 136"/>
                <a:gd name="T11" fmla="*/ 499 w 499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9" h="136">
                  <a:moveTo>
                    <a:pt x="0" y="0"/>
                  </a:moveTo>
                  <a:lnTo>
                    <a:pt x="0" y="136"/>
                  </a:lnTo>
                  <a:lnTo>
                    <a:pt x="499" y="13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9664" tIns="54832" rIns="109664" bIns="54832"/>
            <a:lstStyle/>
            <a:p>
              <a:endParaRPr lang="ru-RU"/>
            </a:p>
          </p:txBody>
        </p:sp>
        <p:sp>
          <p:nvSpPr>
            <p:cNvPr id="170088" name="Text Box 104"/>
            <p:cNvSpPr txBox="1">
              <a:spLocks noChangeArrowheads="1"/>
            </p:cNvSpPr>
            <p:nvPr/>
          </p:nvSpPr>
          <p:spPr bwMode="auto">
            <a:xfrm>
              <a:off x="5523751" y="5141862"/>
              <a:ext cx="615802" cy="291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2800" dirty="0"/>
                <a:t>4-0=</a:t>
              </a:r>
              <a:r>
                <a:rPr lang="ru-RU" sz="2800" b="1" dirty="0"/>
                <a:t>4</a:t>
              </a:r>
            </a:p>
          </p:txBody>
        </p:sp>
        <p:sp>
          <p:nvSpPr>
            <p:cNvPr id="170089" name="Text Box 105"/>
            <p:cNvSpPr txBox="1">
              <a:spLocks noChangeArrowheads="1"/>
            </p:cNvSpPr>
            <p:nvPr/>
          </p:nvSpPr>
          <p:spPr bwMode="auto">
            <a:xfrm>
              <a:off x="5103988" y="3873624"/>
              <a:ext cx="267121" cy="384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dirty="0"/>
                <a:t>6</a:t>
              </a:r>
            </a:p>
          </p:txBody>
        </p:sp>
        <p:sp>
          <p:nvSpPr>
            <p:cNvPr id="170090" name="Freeform 106"/>
            <p:cNvSpPr>
              <a:spLocks/>
            </p:cNvSpPr>
            <p:nvPr/>
          </p:nvSpPr>
          <p:spPr bwMode="auto">
            <a:xfrm>
              <a:off x="5180309" y="4219507"/>
              <a:ext cx="1821241" cy="1622100"/>
            </a:xfrm>
            <a:custGeom>
              <a:avLst/>
              <a:gdLst>
                <a:gd name="T0" fmla="*/ 0 w 499"/>
                <a:gd name="T1" fmla="*/ 0 h 136"/>
                <a:gd name="T2" fmla="*/ 0 w 499"/>
                <a:gd name="T3" fmla="*/ 1584325 h 136"/>
                <a:gd name="T4" fmla="*/ 1368425 w 499"/>
                <a:gd name="T5" fmla="*/ 1584325 h 136"/>
                <a:gd name="T6" fmla="*/ 0 60000 65536"/>
                <a:gd name="T7" fmla="*/ 0 60000 65536"/>
                <a:gd name="T8" fmla="*/ 0 60000 65536"/>
                <a:gd name="T9" fmla="*/ 0 w 499"/>
                <a:gd name="T10" fmla="*/ 0 h 136"/>
                <a:gd name="T11" fmla="*/ 499 w 499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9" h="136">
                  <a:moveTo>
                    <a:pt x="0" y="0"/>
                  </a:moveTo>
                  <a:lnTo>
                    <a:pt x="0" y="136"/>
                  </a:lnTo>
                  <a:lnTo>
                    <a:pt x="499" y="13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9664" tIns="54832" rIns="109664" bIns="54832"/>
            <a:lstStyle/>
            <a:p>
              <a:endParaRPr lang="ru-RU"/>
            </a:p>
          </p:txBody>
        </p:sp>
        <p:sp>
          <p:nvSpPr>
            <p:cNvPr id="170091" name="Text Box 107"/>
            <p:cNvSpPr txBox="1">
              <a:spLocks noChangeArrowheads="1"/>
            </p:cNvSpPr>
            <p:nvPr/>
          </p:nvSpPr>
          <p:spPr bwMode="auto">
            <a:xfrm>
              <a:off x="5294790" y="5564608"/>
              <a:ext cx="1318260" cy="291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2800" dirty="0"/>
                <a:t>8+3-5=11-5=</a:t>
              </a:r>
              <a:r>
                <a:rPr lang="ru-RU" sz="2800" b="1" dirty="0"/>
                <a:t>6</a:t>
              </a:r>
            </a:p>
          </p:txBody>
        </p:sp>
        <p:sp>
          <p:nvSpPr>
            <p:cNvPr id="170092" name="Text Box 108"/>
            <p:cNvSpPr txBox="1">
              <a:spLocks noChangeArrowheads="1"/>
            </p:cNvSpPr>
            <p:nvPr/>
          </p:nvSpPr>
          <p:spPr bwMode="auto">
            <a:xfrm>
              <a:off x="4933408" y="3143427"/>
              <a:ext cx="194512" cy="225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2000" dirty="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170093" name="Text Box 109"/>
            <p:cNvSpPr txBox="1">
              <a:spLocks noChangeArrowheads="1"/>
            </p:cNvSpPr>
            <p:nvPr/>
          </p:nvSpPr>
          <p:spPr bwMode="auto">
            <a:xfrm>
              <a:off x="4875027" y="3873624"/>
              <a:ext cx="511300" cy="695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dirty="0"/>
                <a:t>3</a:t>
              </a:r>
            </a:p>
          </p:txBody>
        </p:sp>
      </p:grpSp>
      <p:sp>
        <p:nvSpPr>
          <p:cNvPr id="64" name="Rectangle 2"/>
          <p:cNvSpPr txBox="1">
            <a:spLocks noChangeArrowheads="1"/>
          </p:cNvSpPr>
          <p:nvPr/>
        </p:nvSpPr>
        <p:spPr>
          <a:xfrm>
            <a:off x="226971" y="296046"/>
            <a:ext cx="11715832" cy="66172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ВЫЧИТАНИЕ  В ПОЗИЦИОННЫХ С.С.</a:t>
            </a:r>
            <a:endParaRPr kumimoji="0" lang="ru-RU" sz="4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869913" y="1796244"/>
            <a:ext cx="3417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/>
              <a:t>-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0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00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0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035" name="Text Box 51"/>
          <p:cNvSpPr txBox="1">
            <a:spLocks noChangeArrowheads="1"/>
          </p:cNvSpPr>
          <p:nvPr/>
        </p:nvSpPr>
        <p:spPr bwMode="auto">
          <a:xfrm>
            <a:off x="6513515" y="1724806"/>
            <a:ext cx="4858830" cy="1280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dirty="0"/>
              <a:t>Ш</a:t>
            </a:r>
            <a:r>
              <a:rPr lang="ru-RU" dirty="0" smtClean="0"/>
              <a:t>естнадцатеричная</a:t>
            </a:r>
            <a:endParaRPr lang="ru-RU" dirty="0"/>
          </a:p>
          <a:p>
            <a:pPr eaLnBrk="1" hangingPunct="1"/>
            <a:r>
              <a:rPr lang="ru-RU" dirty="0"/>
              <a:t>система</a:t>
            </a:r>
          </a:p>
        </p:txBody>
      </p:sp>
      <p:sp>
        <p:nvSpPr>
          <p:cNvPr id="170051" name="Text Box 67"/>
          <p:cNvSpPr txBox="1">
            <a:spLocks noChangeArrowheads="1"/>
          </p:cNvSpPr>
          <p:nvPr/>
        </p:nvSpPr>
        <p:spPr bwMode="auto">
          <a:xfrm>
            <a:off x="7513647" y="4368012"/>
            <a:ext cx="3080458" cy="695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dirty="0"/>
              <a:t>Ответ: </a:t>
            </a:r>
            <a:r>
              <a:rPr lang="en-US" dirty="0" smtClean="0"/>
              <a:t>8D8</a:t>
            </a:r>
            <a:r>
              <a:rPr lang="en-US" baseline="-25000" dirty="0" smtClean="0"/>
              <a:t>16</a:t>
            </a:r>
            <a:endParaRPr lang="ru-RU" dirty="0"/>
          </a:p>
        </p:txBody>
      </p:sp>
      <p:sp>
        <p:nvSpPr>
          <p:cNvPr id="170101" name="Text Box 117"/>
          <p:cNvSpPr txBox="1">
            <a:spLocks noChangeArrowheads="1"/>
          </p:cNvSpPr>
          <p:nvPr/>
        </p:nvSpPr>
        <p:spPr bwMode="auto">
          <a:xfrm>
            <a:off x="2252462" y="1439054"/>
            <a:ext cx="364138" cy="41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dirty="0">
                <a:solidFill>
                  <a:schemeClr val="accent2"/>
                </a:solidFill>
              </a:rPr>
              <a:t>1</a:t>
            </a:r>
          </a:p>
        </p:txBody>
      </p:sp>
      <p:grpSp>
        <p:nvGrpSpPr>
          <p:cNvPr id="66" name="Группа 65"/>
          <p:cNvGrpSpPr/>
          <p:nvPr/>
        </p:nvGrpSpPr>
        <p:grpSpPr>
          <a:xfrm>
            <a:off x="655599" y="1724806"/>
            <a:ext cx="5757471" cy="4593567"/>
            <a:chOff x="8045626" y="3428286"/>
            <a:chExt cx="3580025" cy="2103814"/>
          </a:xfrm>
        </p:grpSpPr>
        <p:sp>
          <p:nvSpPr>
            <p:cNvPr id="170094" name="Text Box 110"/>
            <p:cNvSpPr txBox="1">
              <a:spLocks noChangeArrowheads="1"/>
            </p:cNvSpPr>
            <p:nvPr/>
          </p:nvSpPr>
          <p:spPr bwMode="auto">
            <a:xfrm>
              <a:off x="8134467" y="3428286"/>
              <a:ext cx="1222181" cy="304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3600" dirty="0"/>
                <a:t>   С  9  4</a:t>
              </a:r>
            </a:p>
          </p:txBody>
        </p:sp>
        <p:sp>
          <p:nvSpPr>
            <p:cNvPr id="170095" name="Text Box 111"/>
            <p:cNvSpPr txBox="1">
              <a:spLocks noChangeArrowheads="1"/>
            </p:cNvSpPr>
            <p:nvPr/>
          </p:nvSpPr>
          <p:spPr bwMode="auto">
            <a:xfrm>
              <a:off x="8193471" y="3510757"/>
              <a:ext cx="137752" cy="135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sz="1200" dirty="0"/>
            </a:p>
          </p:txBody>
        </p:sp>
        <p:sp>
          <p:nvSpPr>
            <p:cNvPr id="170096" name="Text Box 112"/>
            <p:cNvSpPr txBox="1">
              <a:spLocks noChangeArrowheads="1"/>
            </p:cNvSpPr>
            <p:nvPr/>
          </p:nvSpPr>
          <p:spPr bwMode="auto">
            <a:xfrm>
              <a:off x="8045626" y="3657312"/>
              <a:ext cx="1586718" cy="1280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dirty="0"/>
                <a:t>    3  В  С</a:t>
              </a:r>
            </a:p>
          </p:txBody>
        </p:sp>
        <p:sp>
          <p:nvSpPr>
            <p:cNvPr id="170097" name="Line 113"/>
            <p:cNvSpPr>
              <a:spLocks noChangeShapeType="1"/>
            </p:cNvSpPr>
            <p:nvPr/>
          </p:nvSpPr>
          <p:spPr bwMode="auto">
            <a:xfrm>
              <a:off x="8288548" y="3952852"/>
              <a:ext cx="12444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109664" tIns="54832" rIns="109664" bIns="54832"/>
            <a:lstStyle/>
            <a:p>
              <a:endParaRPr lang="ru-RU"/>
            </a:p>
          </p:txBody>
        </p:sp>
        <p:sp>
          <p:nvSpPr>
            <p:cNvPr id="170098" name="Text Box 114"/>
            <p:cNvSpPr txBox="1">
              <a:spLocks noChangeArrowheads="1"/>
            </p:cNvSpPr>
            <p:nvPr/>
          </p:nvSpPr>
          <p:spPr bwMode="auto">
            <a:xfrm>
              <a:off x="9053385" y="3952852"/>
              <a:ext cx="280437" cy="326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dirty="0"/>
                <a:t>8</a:t>
              </a:r>
            </a:p>
          </p:txBody>
        </p:sp>
        <p:sp>
          <p:nvSpPr>
            <p:cNvPr id="170099" name="Freeform 115"/>
            <p:cNvSpPr>
              <a:spLocks/>
            </p:cNvSpPr>
            <p:nvPr/>
          </p:nvSpPr>
          <p:spPr bwMode="auto">
            <a:xfrm>
              <a:off x="9156139" y="4278954"/>
              <a:ext cx="2205772" cy="368954"/>
            </a:xfrm>
            <a:custGeom>
              <a:avLst/>
              <a:gdLst>
                <a:gd name="T0" fmla="*/ 0 w 499"/>
                <a:gd name="T1" fmla="*/ 0 h 136"/>
                <a:gd name="T2" fmla="*/ 0 w 499"/>
                <a:gd name="T3" fmla="*/ 360362 h 136"/>
                <a:gd name="T4" fmla="*/ 1657350 w 499"/>
                <a:gd name="T5" fmla="*/ 360362 h 136"/>
                <a:gd name="T6" fmla="*/ 0 60000 65536"/>
                <a:gd name="T7" fmla="*/ 0 60000 65536"/>
                <a:gd name="T8" fmla="*/ 0 60000 65536"/>
                <a:gd name="T9" fmla="*/ 0 w 499"/>
                <a:gd name="T10" fmla="*/ 0 h 136"/>
                <a:gd name="T11" fmla="*/ 499 w 499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9" h="136">
                  <a:moveTo>
                    <a:pt x="0" y="0"/>
                  </a:moveTo>
                  <a:lnTo>
                    <a:pt x="0" y="136"/>
                  </a:lnTo>
                  <a:lnTo>
                    <a:pt x="499" y="13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9664" tIns="54832" rIns="109664" bIns="54832"/>
            <a:lstStyle/>
            <a:p>
              <a:endParaRPr lang="ru-RU"/>
            </a:p>
          </p:txBody>
        </p:sp>
        <p:sp>
          <p:nvSpPr>
            <p:cNvPr id="170100" name="Text Box 116"/>
            <p:cNvSpPr txBox="1">
              <a:spLocks noChangeArrowheads="1"/>
            </p:cNvSpPr>
            <p:nvPr/>
          </p:nvSpPr>
          <p:spPr bwMode="auto">
            <a:xfrm>
              <a:off x="9342838" y="4394947"/>
              <a:ext cx="1408574" cy="19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2000" dirty="0"/>
                <a:t>16+4-12=20-12=</a:t>
              </a:r>
              <a:r>
                <a:rPr lang="ru-RU" sz="2000" b="1" dirty="0"/>
                <a:t>8</a:t>
              </a:r>
            </a:p>
          </p:txBody>
        </p:sp>
        <p:sp>
          <p:nvSpPr>
            <p:cNvPr id="170102" name="Text Box 118"/>
            <p:cNvSpPr txBox="1">
              <a:spLocks noChangeArrowheads="1"/>
            </p:cNvSpPr>
            <p:nvPr/>
          </p:nvSpPr>
          <p:spPr bwMode="auto">
            <a:xfrm>
              <a:off x="8667513" y="3951774"/>
              <a:ext cx="307492" cy="318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D</a:t>
              </a:r>
              <a:endParaRPr lang="ru-RU" dirty="0"/>
            </a:p>
          </p:txBody>
        </p:sp>
        <p:sp>
          <p:nvSpPr>
            <p:cNvPr id="170103" name="Freeform 119"/>
            <p:cNvSpPr>
              <a:spLocks/>
            </p:cNvSpPr>
            <p:nvPr/>
          </p:nvSpPr>
          <p:spPr bwMode="auto">
            <a:xfrm>
              <a:off x="8845195" y="4278954"/>
              <a:ext cx="2780456" cy="811049"/>
            </a:xfrm>
            <a:custGeom>
              <a:avLst/>
              <a:gdLst>
                <a:gd name="T0" fmla="*/ 0 w 499"/>
                <a:gd name="T1" fmla="*/ 0 h 136"/>
                <a:gd name="T2" fmla="*/ 0 w 499"/>
                <a:gd name="T3" fmla="*/ 792162 h 136"/>
                <a:gd name="T4" fmla="*/ 2089150 w 499"/>
                <a:gd name="T5" fmla="*/ 792162 h 136"/>
                <a:gd name="T6" fmla="*/ 0 60000 65536"/>
                <a:gd name="T7" fmla="*/ 0 60000 65536"/>
                <a:gd name="T8" fmla="*/ 0 60000 65536"/>
                <a:gd name="T9" fmla="*/ 0 w 499"/>
                <a:gd name="T10" fmla="*/ 0 h 136"/>
                <a:gd name="T11" fmla="*/ 499 w 499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9" h="136">
                  <a:moveTo>
                    <a:pt x="0" y="0"/>
                  </a:moveTo>
                  <a:lnTo>
                    <a:pt x="0" y="136"/>
                  </a:lnTo>
                  <a:lnTo>
                    <a:pt x="499" y="13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9664" tIns="54832" rIns="109664" bIns="54832"/>
            <a:lstStyle/>
            <a:p>
              <a:endParaRPr lang="ru-RU"/>
            </a:p>
          </p:txBody>
        </p:sp>
        <p:sp>
          <p:nvSpPr>
            <p:cNvPr id="170104" name="Text Box 120"/>
            <p:cNvSpPr txBox="1">
              <a:spLocks noChangeArrowheads="1"/>
            </p:cNvSpPr>
            <p:nvPr/>
          </p:nvSpPr>
          <p:spPr bwMode="auto">
            <a:xfrm>
              <a:off x="8889616" y="4867877"/>
              <a:ext cx="1799542" cy="19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2000" dirty="0"/>
                <a:t>16+8-11=24-11=13=</a:t>
              </a:r>
              <a:r>
                <a:rPr lang="en-US" sz="2000" dirty="0"/>
                <a:t>D</a:t>
              </a:r>
              <a:r>
                <a:rPr lang="en-US" sz="2000" baseline="-25000" dirty="0"/>
                <a:t>16</a:t>
              </a:r>
              <a:endParaRPr lang="ru-RU" sz="2000" dirty="0"/>
            </a:p>
          </p:txBody>
        </p:sp>
        <p:sp>
          <p:nvSpPr>
            <p:cNvPr id="170105" name="Text Box 121"/>
            <p:cNvSpPr txBox="1">
              <a:spLocks noChangeArrowheads="1"/>
            </p:cNvSpPr>
            <p:nvPr/>
          </p:nvSpPr>
          <p:spPr bwMode="auto">
            <a:xfrm>
              <a:off x="8356570" y="3951774"/>
              <a:ext cx="290125" cy="326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dirty="0"/>
                <a:t>8</a:t>
              </a:r>
              <a:endParaRPr lang="ru-RU" dirty="0"/>
            </a:p>
          </p:txBody>
        </p:sp>
        <p:sp>
          <p:nvSpPr>
            <p:cNvPr id="170106" name="Freeform 122"/>
            <p:cNvSpPr>
              <a:spLocks/>
            </p:cNvSpPr>
            <p:nvPr/>
          </p:nvSpPr>
          <p:spPr bwMode="auto">
            <a:xfrm>
              <a:off x="8445411" y="4278954"/>
              <a:ext cx="1054292" cy="1253146"/>
            </a:xfrm>
            <a:custGeom>
              <a:avLst/>
              <a:gdLst>
                <a:gd name="T0" fmla="*/ 0 w 499"/>
                <a:gd name="T1" fmla="*/ 0 h 136"/>
                <a:gd name="T2" fmla="*/ 0 w 499"/>
                <a:gd name="T3" fmla="*/ 1223963 h 136"/>
                <a:gd name="T4" fmla="*/ 792163 w 499"/>
                <a:gd name="T5" fmla="*/ 1223963 h 136"/>
                <a:gd name="T6" fmla="*/ 0 60000 65536"/>
                <a:gd name="T7" fmla="*/ 0 60000 65536"/>
                <a:gd name="T8" fmla="*/ 0 60000 65536"/>
                <a:gd name="T9" fmla="*/ 0 w 499"/>
                <a:gd name="T10" fmla="*/ 0 h 136"/>
                <a:gd name="T11" fmla="*/ 499 w 499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9" h="136">
                  <a:moveTo>
                    <a:pt x="0" y="0"/>
                  </a:moveTo>
                  <a:lnTo>
                    <a:pt x="0" y="136"/>
                  </a:lnTo>
                  <a:lnTo>
                    <a:pt x="499" y="13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9664" tIns="54832" rIns="109664" bIns="54832"/>
            <a:lstStyle/>
            <a:p>
              <a:endParaRPr lang="ru-RU"/>
            </a:p>
          </p:txBody>
        </p:sp>
        <p:sp>
          <p:nvSpPr>
            <p:cNvPr id="170107" name="Text Box 123"/>
            <p:cNvSpPr txBox="1">
              <a:spLocks noChangeArrowheads="1"/>
            </p:cNvSpPr>
            <p:nvPr/>
          </p:nvSpPr>
          <p:spPr bwMode="auto">
            <a:xfrm>
              <a:off x="8534252" y="5293212"/>
              <a:ext cx="626241" cy="19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664" tIns="54832" rIns="109664" bIns="54832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000" dirty="0"/>
                <a:t>11</a:t>
              </a:r>
              <a:r>
                <a:rPr lang="ru-RU" sz="2000" dirty="0"/>
                <a:t>-</a:t>
              </a:r>
              <a:r>
                <a:rPr lang="en-US" sz="2000" dirty="0"/>
                <a:t>3</a:t>
              </a:r>
              <a:r>
                <a:rPr lang="ru-RU" sz="2000" dirty="0"/>
                <a:t>=</a:t>
              </a:r>
              <a:r>
                <a:rPr lang="en-US" sz="2000" b="1" dirty="0"/>
                <a:t>8</a:t>
              </a:r>
              <a:endParaRPr lang="ru-RU" sz="2000" b="1" dirty="0"/>
            </a:p>
          </p:txBody>
        </p:sp>
      </p:grpSp>
      <p:sp>
        <p:nvSpPr>
          <p:cNvPr id="170111" name="Text Box 127"/>
          <p:cNvSpPr txBox="1">
            <a:spLocks noChangeArrowheads="1"/>
          </p:cNvSpPr>
          <p:nvPr/>
        </p:nvSpPr>
        <p:spPr bwMode="auto">
          <a:xfrm>
            <a:off x="1870045" y="1439054"/>
            <a:ext cx="364138" cy="41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65" name="Rectangle 2"/>
          <p:cNvSpPr txBox="1">
            <a:spLocks noChangeArrowheads="1"/>
          </p:cNvSpPr>
          <p:nvPr/>
        </p:nvSpPr>
        <p:spPr>
          <a:xfrm>
            <a:off x="226971" y="296046"/>
            <a:ext cx="11715832" cy="66172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ВЫЧИТАНИЕ  В ПОЗИЦИОННЫХ С.С.</a:t>
            </a:r>
            <a:endParaRPr kumimoji="0" lang="ru-RU" sz="4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67" name="Text Box 69"/>
          <p:cNvSpPr txBox="1">
            <a:spLocks noChangeArrowheads="1"/>
          </p:cNvSpPr>
          <p:nvPr/>
        </p:nvSpPr>
        <p:spPr bwMode="auto">
          <a:xfrm>
            <a:off x="798475" y="1939120"/>
            <a:ext cx="357190" cy="664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 dirty="0"/>
              <a:t>-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0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0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101" grpId="0"/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727829" y="1510492"/>
            <a:ext cx="4553101" cy="2470532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/>
              <a:t>110011</a:t>
            </a:r>
            <a:r>
              <a:rPr lang="ru-RU" sz="4000" baseline="-25000" dirty="0"/>
              <a:t>2</a:t>
            </a:r>
            <a:endParaRPr lang="en-US" sz="4000" baseline="-25000" dirty="0"/>
          </a:p>
          <a:p>
            <a:pPr algn="r">
              <a:defRPr/>
            </a:pPr>
            <a:r>
              <a:rPr lang="en-US" sz="4000" dirty="0" smtClean="0"/>
              <a:t> </a:t>
            </a:r>
            <a:r>
              <a:rPr lang="ru-RU" sz="4000" dirty="0"/>
              <a:t>10101</a:t>
            </a:r>
            <a:r>
              <a:rPr lang="ru-RU" sz="4000" baseline="-25000" dirty="0"/>
              <a:t>2</a:t>
            </a:r>
            <a:endParaRPr lang="en-US" sz="4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12297" name="Line 6"/>
          <p:cNvSpPr>
            <a:spLocks noChangeShapeType="1"/>
          </p:cNvSpPr>
          <p:nvPr/>
        </p:nvSpPr>
        <p:spPr bwMode="auto">
          <a:xfrm>
            <a:off x="6895933" y="3777236"/>
            <a:ext cx="3874890" cy="1625"/>
          </a:xfrm>
          <a:prstGeom prst="line">
            <a:avLst/>
          </a:prstGeom>
          <a:ln>
            <a:solidFill>
              <a:schemeClr val="bg1"/>
            </a:solidFill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sz="4000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1012789" y="1439054"/>
            <a:ext cx="4553101" cy="2470532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/>
              <a:t>101101</a:t>
            </a:r>
            <a:r>
              <a:rPr lang="ru-RU" sz="4000" baseline="-25000" dirty="0"/>
              <a:t>2</a:t>
            </a:r>
            <a:endParaRPr lang="en-US" sz="4000" baseline="-25000" dirty="0"/>
          </a:p>
          <a:p>
            <a:pPr algn="r">
              <a:defRPr/>
            </a:pPr>
            <a:r>
              <a:rPr lang="en-US" sz="4000" dirty="0" smtClean="0"/>
              <a:t> </a:t>
            </a:r>
            <a:r>
              <a:rPr lang="ru-RU" sz="4000" dirty="0"/>
              <a:t>11111</a:t>
            </a:r>
            <a:r>
              <a:rPr lang="ru-RU" sz="4000" baseline="-25000" dirty="0"/>
              <a:t>2</a:t>
            </a:r>
            <a:endParaRPr lang="en-US" sz="4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12299" name="Line 6"/>
          <p:cNvSpPr>
            <a:spLocks noChangeShapeType="1"/>
          </p:cNvSpPr>
          <p:nvPr/>
        </p:nvSpPr>
        <p:spPr bwMode="auto">
          <a:xfrm>
            <a:off x="1395207" y="3134294"/>
            <a:ext cx="3874890" cy="1625"/>
          </a:xfrm>
          <a:prstGeom prst="line">
            <a:avLst/>
          </a:prstGeom>
          <a:ln>
            <a:solidFill>
              <a:schemeClr val="bg1"/>
            </a:solidFill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sz="4000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3941747" y="2796376"/>
            <a:ext cx="1433340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pPr>
              <a:defRPr/>
            </a:pPr>
            <a:r>
              <a:rPr lang="ru-RU" sz="4000" dirty="0"/>
              <a:t>11</a:t>
            </a:r>
            <a:r>
              <a:rPr lang="en-US" sz="4000" dirty="0"/>
              <a:t>1</a:t>
            </a:r>
            <a:r>
              <a:rPr lang="ru-RU" sz="4000" dirty="0" smtClean="0"/>
              <a:t>0</a:t>
            </a:r>
            <a:r>
              <a:rPr lang="en-US" sz="4000" baseline="-25000" dirty="0" smtClean="0"/>
              <a:t>2</a:t>
            </a:r>
            <a:endParaRPr lang="ru-RU" sz="4000" baseline="-25000" dirty="0"/>
          </a:p>
        </p:txBody>
      </p:sp>
      <p:sp>
        <p:nvSpPr>
          <p:cNvPr id="2" name="Text Box 17"/>
          <p:cNvSpPr txBox="1">
            <a:spLocks noChangeArrowheads="1"/>
          </p:cNvSpPr>
          <p:nvPr/>
        </p:nvSpPr>
        <p:spPr bwMode="auto">
          <a:xfrm>
            <a:off x="9442473" y="2724938"/>
            <a:ext cx="1724638" cy="72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dirty="0"/>
              <a:t>1</a:t>
            </a:r>
            <a:r>
              <a:rPr lang="ru-RU" sz="4000" dirty="0"/>
              <a:t>1</a:t>
            </a:r>
            <a:r>
              <a:rPr lang="en-US" sz="4000" dirty="0"/>
              <a:t>11</a:t>
            </a:r>
            <a:r>
              <a:rPr lang="ru-RU" sz="4000" dirty="0" smtClean="0"/>
              <a:t>0</a:t>
            </a:r>
            <a:r>
              <a:rPr lang="en-US" sz="4000" baseline="-25000" dirty="0" smtClean="0"/>
              <a:t>2</a:t>
            </a:r>
            <a:endParaRPr lang="ru-RU" sz="4000" baseline="-25000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084624" y="4225523"/>
            <a:ext cx="3980531" cy="254367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defRPr/>
            </a:pPr>
            <a:r>
              <a:rPr lang="ru-RU" sz="4000" dirty="0" smtClean="0">
                <a:latin typeface="Arial" charset="0"/>
              </a:rPr>
              <a:t>6</a:t>
            </a:r>
            <a:r>
              <a:rPr lang="en-US" sz="4000" dirty="0" smtClean="0">
                <a:latin typeface="Arial" charset="0"/>
              </a:rPr>
              <a:t> </a:t>
            </a:r>
            <a:r>
              <a:rPr lang="ru-RU" sz="4000" dirty="0">
                <a:latin typeface="Arial" charset="0"/>
              </a:rPr>
              <a:t>6</a:t>
            </a:r>
            <a:r>
              <a:rPr lang="en-US" sz="4000" dirty="0">
                <a:latin typeface="Arial" charset="0"/>
              </a:rPr>
              <a:t> </a:t>
            </a:r>
            <a:r>
              <a:rPr lang="ru-RU" sz="4000" dirty="0">
                <a:latin typeface="Arial" charset="0"/>
              </a:rPr>
              <a:t>2</a:t>
            </a:r>
            <a:r>
              <a:rPr lang="en-US" sz="4000" baseline="-25000" dirty="0">
                <a:latin typeface="Arial" charset="0"/>
              </a:rPr>
              <a:t>8 </a:t>
            </a:r>
          </a:p>
          <a:p>
            <a:pPr algn="r">
              <a:defRPr/>
            </a:pPr>
            <a:r>
              <a:rPr lang="ru-RU" sz="4000" dirty="0" smtClean="0">
                <a:latin typeface="Arial" charset="0"/>
              </a:rPr>
              <a:t>1</a:t>
            </a:r>
            <a:r>
              <a:rPr lang="en-US" sz="4000" dirty="0" smtClean="0">
                <a:latin typeface="Arial" charset="0"/>
              </a:rPr>
              <a:t> </a:t>
            </a:r>
            <a:r>
              <a:rPr lang="ru-RU" sz="4000" dirty="0">
                <a:latin typeface="Arial" charset="0"/>
              </a:rPr>
              <a:t>5</a:t>
            </a:r>
            <a:r>
              <a:rPr lang="en-US" sz="4000" dirty="0">
                <a:latin typeface="Arial" charset="0"/>
              </a:rPr>
              <a:t> </a:t>
            </a:r>
            <a:r>
              <a:rPr lang="ru-RU" sz="4000" dirty="0">
                <a:latin typeface="Arial" charset="0"/>
              </a:rPr>
              <a:t>6</a:t>
            </a:r>
            <a:r>
              <a:rPr lang="en-US" sz="4000" baseline="-25000" dirty="0">
                <a:latin typeface="Arial" charset="0"/>
              </a:rPr>
              <a:t>8 </a:t>
            </a:r>
            <a:endParaRPr lang="ru-RU" sz="4000" dirty="0">
              <a:latin typeface="Arial" charset="0"/>
            </a:endParaRPr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1441689" y="5940268"/>
            <a:ext cx="3112167" cy="0"/>
          </a:xfrm>
          <a:prstGeom prst="line">
            <a:avLst/>
          </a:prstGeom>
          <a:ln>
            <a:solidFill>
              <a:schemeClr val="bg1"/>
            </a:solidFill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sz="4000"/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013978" y="4082105"/>
            <a:ext cx="3980531" cy="254367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defRPr/>
            </a:pPr>
            <a:r>
              <a:rPr lang="ru-RU" sz="4000" dirty="0">
                <a:latin typeface="Arial" charset="0"/>
              </a:rPr>
              <a:t>1 1</a:t>
            </a:r>
            <a:r>
              <a:rPr lang="en-US" sz="4000" dirty="0">
                <a:latin typeface="Arial" charset="0"/>
              </a:rPr>
              <a:t> 5 </a:t>
            </a:r>
            <a:r>
              <a:rPr lang="ru-RU" sz="4000" dirty="0">
                <a:latin typeface="Arial" charset="0"/>
              </a:rPr>
              <a:t>6</a:t>
            </a:r>
            <a:r>
              <a:rPr lang="en-US" sz="4000" baseline="-25000" dirty="0">
                <a:latin typeface="Arial" charset="0"/>
              </a:rPr>
              <a:t>8 </a:t>
            </a:r>
          </a:p>
          <a:p>
            <a:pPr algn="r">
              <a:defRPr/>
            </a:pPr>
            <a:r>
              <a:rPr lang="ru-RU" sz="4000" dirty="0" smtClean="0">
                <a:latin typeface="Arial" charset="0"/>
              </a:rPr>
              <a:t> </a:t>
            </a:r>
            <a:r>
              <a:rPr lang="en-US" sz="4000" dirty="0" smtClean="0">
                <a:latin typeface="Arial" charset="0"/>
              </a:rPr>
              <a:t>  </a:t>
            </a:r>
            <a:r>
              <a:rPr lang="ru-RU" sz="4000" dirty="0">
                <a:latin typeface="Arial" charset="0"/>
              </a:rPr>
              <a:t>6</a:t>
            </a:r>
            <a:r>
              <a:rPr lang="en-US" sz="4000" dirty="0">
                <a:latin typeface="Arial" charset="0"/>
              </a:rPr>
              <a:t> </a:t>
            </a:r>
            <a:r>
              <a:rPr lang="ru-RU" sz="4000" dirty="0">
                <a:latin typeface="Arial" charset="0"/>
              </a:rPr>
              <a:t>6</a:t>
            </a:r>
            <a:r>
              <a:rPr lang="en-US" sz="4000" dirty="0">
                <a:latin typeface="Arial" charset="0"/>
              </a:rPr>
              <a:t> </a:t>
            </a:r>
            <a:r>
              <a:rPr lang="ru-RU" sz="4000" dirty="0">
                <a:latin typeface="Arial" charset="0"/>
              </a:rPr>
              <a:t>2</a:t>
            </a:r>
            <a:r>
              <a:rPr lang="en-US" sz="4000" baseline="-25000" dirty="0">
                <a:latin typeface="Arial" charset="0"/>
              </a:rPr>
              <a:t>8 </a:t>
            </a:r>
            <a:endParaRPr lang="ru-RU" sz="4000" dirty="0">
              <a:latin typeface="Arial" charset="0"/>
            </a:endParaRPr>
          </a:p>
        </p:txBody>
      </p:sp>
      <p:sp>
        <p:nvSpPr>
          <p:cNvPr id="18" name="Line 13"/>
          <p:cNvSpPr>
            <a:spLocks noChangeShapeType="1"/>
          </p:cNvSpPr>
          <p:nvPr/>
        </p:nvSpPr>
        <p:spPr bwMode="auto">
          <a:xfrm>
            <a:off x="7371043" y="5796850"/>
            <a:ext cx="3112167" cy="0"/>
          </a:xfrm>
          <a:prstGeom prst="line">
            <a:avLst/>
          </a:prstGeom>
          <a:ln>
            <a:solidFill>
              <a:schemeClr val="bg1"/>
            </a:solidFill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sz="4000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441681" y="5511020"/>
            <a:ext cx="1553565" cy="72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sz="4000" dirty="0"/>
              <a:t>5 0 </a:t>
            </a:r>
            <a:r>
              <a:rPr lang="en-US" sz="4000" dirty="0" smtClean="0"/>
              <a:t>4</a:t>
            </a:r>
            <a:r>
              <a:rPr lang="en-US" sz="4000" baseline="-25000" dirty="0" smtClean="0"/>
              <a:t>8</a:t>
            </a:r>
            <a:endParaRPr lang="ru-RU" sz="4000" baseline="-25000" dirty="0"/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8513779" y="5368144"/>
            <a:ext cx="2428892" cy="72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sz="4000" dirty="0"/>
              <a:t>2 7 </a:t>
            </a:r>
            <a:r>
              <a:rPr lang="en-US" sz="4000" dirty="0" smtClean="0"/>
              <a:t>4</a:t>
            </a:r>
            <a:r>
              <a:rPr lang="en-US" sz="4000" baseline="-25000" dirty="0" smtClean="0"/>
              <a:t>8</a:t>
            </a:r>
            <a:endParaRPr lang="ru-RU" sz="4000" baseline="-25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870177" y="1653368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charset="0"/>
              </a:rPr>
              <a:t>–</a:t>
            </a:r>
            <a:r>
              <a:rPr lang="en-US" sz="4000" dirty="0" smtClean="0">
                <a:latin typeface="Arial" charset="0"/>
              </a:rPr>
              <a:t> 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727301" y="4653764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charset="0"/>
              </a:rPr>
              <a:t>–</a:t>
            </a:r>
            <a:r>
              <a:rPr lang="en-US" sz="4000" dirty="0" smtClean="0">
                <a:latin typeface="Arial" charset="0"/>
              </a:rPr>
              <a:t> 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8585217" y="1724806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charset="0"/>
              </a:rPr>
              <a:t>–</a:t>
            </a:r>
            <a:r>
              <a:rPr lang="en-US" sz="4000" dirty="0" smtClean="0">
                <a:latin typeface="Arial" charset="0"/>
              </a:rPr>
              <a:t> 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8299465" y="4439450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charset="0"/>
              </a:rPr>
              <a:t>–</a:t>
            </a:r>
            <a:r>
              <a:rPr lang="en-US" sz="4000" dirty="0" smtClean="0">
                <a:latin typeface="Arial" charset="0"/>
              </a:rPr>
              <a:t> </a:t>
            </a:r>
            <a:endParaRPr lang="ru-RU" dirty="0"/>
          </a:p>
        </p:txBody>
      </p:sp>
      <p:sp>
        <p:nvSpPr>
          <p:cNvPr id="29" name="Rectangle 2"/>
          <p:cNvSpPr txBox="1">
            <a:spLocks noChangeArrowheads="1"/>
          </p:cNvSpPr>
          <p:nvPr/>
        </p:nvSpPr>
        <p:spPr>
          <a:xfrm>
            <a:off x="226971" y="296046"/>
            <a:ext cx="11715832" cy="66172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ЗАКРЕПЛЕНИЕ</a:t>
            </a:r>
            <a:endParaRPr kumimoji="0" lang="ru-RU" sz="4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>
            <a:off x="3655995" y="2796376"/>
            <a:ext cx="15716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9013845" y="5368144"/>
            <a:ext cx="15716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9228159" y="2724938"/>
            <a:ext cx="15716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 dirty="0"/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3084491" y="5511020"/>
            <a:ext cx="15716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0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0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0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5" grpId="0"/>
      <p:bldP spid="2" grpId="0"/>
      <p:bldP spid="19" grpId="0"/>
      <p:bldP spid="20" grpId="0"/>
      <p:bldP spid="25" grpId="0"/>
      <p:bldP spid="26" grpId="0"/>
      <p:bldP spid="27" grpId="0"/>
      <p:bldP spid="28" grpId="0"/>
      <p:bldP spid="23" grpId="0" animBg="1"/>
      <p:bldP spid="24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1441689" y="5940268"/>
            <a:ext cx="3112167" cy="0"/>
          </a:xfrm>
          <a:prstGeom prst="line">
            <a:avLst/>
          </a:prstGeom>
          <a:ln>
            <a:solidFill>
              <a:schemeClr val="bg1"/>
            </a:solidFill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sz="4000"/>
          </a:p>
        </p:txBody>
      </p:sp>
      <p:sp>
        <p:nvSpPr>
          <p:cNvPr id="29" name="Rectangle 2"/>
          <p:cNvSpPr txBox="1">
            <a:spLocks noChangeArrowheads="1"/>
          </p:cNvSpPr>
          <p:nvPr/>
        </p:nvSpPr>
        <p:spPr>
          <a:xfrm>
            <a:off x="226971" y="296046"/>
            <a:ext cx="11715832" cy="66172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ЗАКРЕПЛЕНИЕ</a:t>
            </a:r>
            <a:endParaRPr kumimoji="0" lang="ru-RU" sz="4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012789" y="1439054"/>
            <a:ext cx="4553101" cy="2470532"/>
            <a:chOff x="476" y="663"/>
            <a:chExt cx="2155" cy="1520"/>
          </a:xfrm>
        </p:grpSpPr>
        <p:sp>
          <p:nvSpPr>
            <p:cNvPr id="120837" name="Rectangle 5"/>
            <p:cNvSpPr>
              <a:spLocks noChangeArrowheads="1"/>
            </p:cNvSpPr>
            <p:nvPr/>
          </p:nvSpPr>
          <p:spPr bwMode="auto">
            <a:xfrm>
              <a:off x="476" y="663"/>
              <a:ext cx="2155" cy="1520"/>
            </a:xfrm>
            <a:prstGeom prst="rect">
              <a:avLst/>
            </a:prstGeom>
            <a:ln>
              <a:solidFill>
                <a:schemeClr val="bg1"/>
              </a:solidFill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Ins="306000"/>
            <a:lstStyle/>
            <a:p>
              <a:pPr algn="r">
                <a:defRPr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234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6</a:t>
              </a:r>
              <a:endParaRPr lang="en-US" sz="4000" baseline="-25000" dirty="0">
                <a:latin typeface="Arial" pitchFamily="34" charset="0"/>
                <a:cs typeface="Arial" pitchFamily="34" charset="0"/>
              </a:endParaRPr>
            </a:p>
            <a:p>
              <a:pPr algn="r">
                <a:defRPr/>
              </a:pPr>
              <a:r>
                <a:rPr lang="en-US" sz="4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55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6</a:t>
              </a:r>
              <a:endParaRPr lang="en-US" sz="4000" dirty="0">
                <a:latin typeface="Arial" pitchFamily="34" charset="0"/>
                <a:cs typeface="Arial" pitchFamily="34" charset="0"/>
              </a:endParaRPr>
            </a:p>
            <a:p>
              <a:pPr algn="r">
                <a:defRPr/>
              </a:pPr>
              <a:endParaRPr lang="ru-RU" sz="4000" dirty="0">
                <a:latin typeface="Arial" charset="0"/>
              </a:endParaRPr>
            </a:p>
          </p:txBody>
        </p:sp>
        <p:sp>
          <p:nvSpPr>
            <p:cNvPr id="12299" name="Line 6"/>
            <p:cNvSpPr>
              <a:spLocks noChangeShapeType="1"/>
            </p:cNvSpPr>
            <p:nvPr/>
          </p:nvSpPr>
          <p:spPr bwMode="auto">
            <a:xfrm>
              <a:off x="657" y="1706"/>
              <a:ext cx="1834" cy="1"/>
            </a:xfrm>
            <a:prstGeom prst="line">
              <a:avLst/>
            </a:prstGeom>
            <a:ln>
              <a:solidFill>
                <a:schemeClr val="bg1"/>
              </a:solidFill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4000"/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2941615" y="1796244"/>
            <a:ext cx="2554115" cy="1797858"/>
            <a:chOff x="3584557" y="938988"/>
            <a:chExt cx="2554115" cy="1797858"/>
          </a:xfrm>
        </p:grpSpPr>
        <p:sp>
          <p:nvSpPr>
            <p:cNvPr id="17425" name="Text Box 17"/>
            <p:cNvSpPr txBox="1">
              <a:spLocks noChangeArrowheads="1"/>
            </p:cNvSpPr>
            <p:nvPr/>
          </p:nvSpPr>
          <p:spPr bwMode="auto">
            <a:xfrm>
              <a:off x="4870441" y="2010558"/>
              <a:ext cx="1268231" cy="726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9664" tIns="54832" rIns="109664" bIns="54832">
              <a:spAutoFit/>
            </a:bodyPr>
            <a:lstStyle/>
            <a:p>
              <a:pPr>
                <a:defRPr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135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6</a:t>
              </a:r>
              <a:endParaRPr lang="ru-RU" sz="40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3584557" y="938988"/>
              <a:ext cx="61266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charset="0"/>
                </a:rPr>
                <a:t>–</a:t>
              </a:r>
              <a:r>
                <a:rPr lang="en-US" sz="4000" dirty="0" smtClean="0">
                  <a:latin typeface="Arial" charset="0"/>
                </a:rPr>
                <a:t> </a:t>
              </a:r>
              <a:endParaRPr lang="ru-RU" dirty="0"/>
            </a:p>
          </p:txBody>
        </p:sp>
        <p:sp>
          <p:nvSpPr>
            <p:cNvPr id="23" name="Line 6"/>
            <p:cNvSpPr>
              <a:spLocks noChangeShapeType="1"/>
            </p:cNvSpPr>
            <p:nvPr/>
          </p:nvSpPr>
          <p:spPr bwMode="auto">
            <a:xfrm>
              <a:off x="4156061" y="1867682"/>
              <a:ext cx="15716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lIns="109664" tIns="54832" rIns="109664" bIns="54832"/>
            <a:lstStyle/>
            <a:p>
              <a:endParaRPr lang="ru-RU"/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6657185" y="1225437"/>
            <a:ext cx="4553101" cy="2553425"/>
            <a:chOff x="544" y="136"/>
            <a:chExt cx="2155" cy="1571"/>
          </a:xfrm>
        </p:grpSpPr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544" y="136"/>
              <a:ext cx="2155" cy="1520"/>
            </a:xfrm>
            <a:prstGeom prst="rect">
              <a:avLst/>
            </a:prstGeom>
            <a:ln>
              <a:solidFill>
                <a:schemeClr val="bg1"/>
              </a:solidFill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Ins="306000"/>
            <a:lstStyle/>
            <a:p>
              <a:pPr algn="r">
                <a:defRPr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1807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9</a:t>
              </a:r>
              <a:endParaRPr lang="en-US" sz="4000" baseline="-25000" dirty="0">
                <a:latin typeface="Arial" pitchFamily="34" charset="0"/>
                <a:cs typeface="Arial" pitchFamily="34" charset="0"/>
              </a:endParaRPr>
            </a:p>
            <a:p>
              <a:pPr algn="r">
                <a:defRPr/>
              </a:pPr>
              <a:r>
                <a:rPr lang="en-US" sz="4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858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9</a:t>
              </a:r>
              <a:endParaRPr lang="en-US" sz="4000" dirty="0">
                <a:latin typeface="Arial" pitchFamily="34" charset="0"/>
                <a:cs typeface="Arial" pitchFamily="34" charset="0"/>
              </a:endParaRPr>
            </a:p>
            <a:p>
              <a:pPr algn="r">
                <a:defRPr/>
              </a:pPr>
              <a:endParaRPr lang="ru-RU" sz="4000" dirty="0">
                <a:latin typeface="Arial" charset="0"/>
              </a:endParaRPr>
            </a:p>
          </p:txBody>
        </p:sp>
        <p:sp>
          <p:nvSpPr>
            <p:cNvPr id="12297" name="Line 6"/>
            <p:cNvSpPr>
              <a:spLocks noChangeShapeType="1"/>
            </p:cNvSpPr>
            <p:nvPr/>
          </p:nvSpPr>
          <p:spPr bwMode="auto">
            <a:xfrm>
              <a:off x="657" y="1706"/>
              <a:ext cx="1834" cy="1"/>
            </a:xfrm>
            <a:prstGeom prst="line">
              <a:avLst/>
            </a:prstGeom>
            <a:ln>
              <a:solidFill>
                <a:schemeClr val="bg1"/>
              </a:solidFill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4000"/>
            </a:p>
          </p:txBody>
        </p:sp>
      </p:grpSp>
      <p:sp>
        <p:nvSpPr>
          <p:cNvPr id="2" name="Text Box 17"/>
          <p:cNvSpPr txBox="1">
            <a:spLocks noChangeArrowheads="1"/>
          </p:cNvSpPr>
          <p:nvPr/>
        </p:nvSpPr>
        <p:spPr bwMode="auto">
          <a:xfrm>
            <a:off x="9799663" y="2582062"/>
            <a:ext cx="1268231" cy="72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4000" dirty="0" smtClean="0"/>
              <a:t>738</a:t>
            </a:r>
            <a:r>
              <a:rPr lang="ru-RU" sz="4000" baseline="-25000" dirty="0" smtClean="0"/>
              <a:t>9</a:t>
            </a:r>
            <a:endParaRPr lang="ru-RU" sz="4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8513779" y="1510492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charset="0"/>
              </a:rPr>
              <a:t>–</a:t>
            </a:r>
            <a:r>
              <a:rPr lang="en-US" sz="4000" dirty="0" smtClean="0">
                <a:latin typeface="Arial" charset="0"/>
              </a:rPr>
              <a:t> </a:t>
            </a:r>
            <a:endParaRPr lang="ru-RU" dirty="0"/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9156721" y="2582062"/>
            <a:ext cx="15716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grpSp>
        <p:nvGrpSpPr>
          <p:cNvPr id="36" name="Group 4"/>
          <p:cNvGrpSpPr>
            <a:grpSpLocks/>
          </p:cNvGrpSpPr>
          <p:nvPr/>
        </p:nvGrpSpPr>
        <p:grpSpPr bwMode="auto">
          <a:xfrm>
            <a:off x="1227103" y="3796508"/>
            <a:ext cx="4553101" cy="2470532"/>
            <a:chOff x="476" y="663"/>
            <a:chExt cx="2155" cy="1520"/>
          </a:xfrm>
        </p:grpSpPr>
        <p:sp>
          <p:nvSpPr>
            <p:cNvPr id="41" name="Rectangle 5"/>
            <p:cNvSpPr>
              <a:spLocks noChangeArrowheads="1"/>
            </p:cNvSpPr>
            <p:nvPr/>
          </p:nvSpPr>
          <p:spPr bwMode="auto">
            <a:xfrm>
              <a:off x="476" y="663"/>
              <a:ext cx="2155" cy="1520"/>
            </a:xfrm>
            <a:prstGeom prst="rect">
              <a:avLst/>
            </a:prstGeom>
            <a:ln>
              <a:solidFill>
                <a:schemeClr val="bg1"/>
              </a:solidFill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Ins="306000"/>
            <a:lstStyle/>
            <a:p>
              <a:pPr algn="r">
                <a:defRPr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101001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endParaRPr lang="en-US" sz="4000" baseline="-25000" dirty="0">
                <a:latin typeface="Arial" pitchFamily="34" charset="0"/>
                <a:cs typeface="Arial" pitchFamily="34" charset="0"/>
              </a:endParaRPr>
            </a:p>
            <a:p>
              <a:pPr algn="r">
                <a:defRPr/>
              </a:pPr>
              <a:r>
                <a:rPr lang="en-US" sz="4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11111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endParaRPr lang="en-US" sz="4000" dirty="0">
                <a:latin typeface="Arial" pitchFamily="34" charset="0"/>
                <a:cs typeface="Arial" pitchFamily="34" charset="0"/>
              </a:endParaRPr>
            </a:p>
            <a:p>
              <a:pPr algn="r">
                <a:defRPr/>
              </a:pPr>
              <a:endParaRPr lang="ru-RU" sz="4000" dirty="0">
                <a:latin typeface="Arial" charset="0"/>
              </a:endParaRPr>
            </a:p>
          </p:txBody>
        </p:sp>
        <p:sp>
          <p:nvSpPr>
            <p:cNvPr id="42" name="Line 6"/>
            <p:cNvSpPr>
              <a:spLocks noChangeShapeType="1"/>
            </p:cNvSpPr>
            <p:nvPr/>
          </p:nvSpPr>
          <p:spPr bwMode="auto">
            <a:xfrm>
              <a:off x="657" y="1706"/>
              <a:ext cx="1834" cy="1"/>
            </a:xfrm>
            <a:prstGeom prst="line">
              <a:avLst/>
            </a:prstGeom>
            <a:ln>
              <a:solidFill>
                <a:schemeClr val="bg1"/>
              </a:solidFill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4000"/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3155929" y="4010822"/>
            <a:ext cx="2552863" cy="1797858"/>
            <a:chOff x="3584557" y="938988"/>
            <a:chExt cx="2552863" cy="1797858"/>
          </a:xfrm>
        </p:grpSpPr>
        <p:sp>
          <p:nvSpPr>
            <p:cNvPr id="38" name="Text Box 17"/>
            <p:cNvSpPr txBox="1">
              <a:spLocks noChangeArrowheads="1"/>
            </p:cNvSpPr>
            <p:nvPr/>
          </p:nvSpPr>
          <p:spPr bwMode="auto">
            <a:xfrm>
              <a:off x="4013185" y="2010558"/>
              <a:ext cx="2124235" cy="726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9664" tIns="54832" rIns="109664" bIns="54832">
              <a:spAutoFit/>
            </a:bodyPr>
            <a:lstStyle/>
            <a:p>
              <a:pPr>
                <a:defRPr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101001</a:t>
              </a:r>
              <a:r>
                <a:rPr lang="ru-RU" sz="4000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endParaRPr lang="ru-RU" sz="40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3584557" y="938988"/>
              <a:ext cx="498855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4000" dirty="0" smtClean="0">
                  <a:latin typeface="Arial" charset="0"/>
                </a:rPr>
                <a:t>-</a:t>
              </a:r>
              <a:r>
                <a:rPr lang="en-US" sz="4000" dirty="0" smtClean="0">
                  <a:latin typeface="Arial" charset="0"/>
                </a:rPr>
                <a:t> </a:t>
              </a:r>
              <a:endParaRPr lang="ru-RU" dirty="0"/>
            </a:p>
          </p:txBody>
        </p:sp>
        <p:sp>
          <p:nvSpPr>
            <p:cNvPr id="40" name="Line 6"/>
            <p:cNvSpPr>
              <a:spLocks noChangeShapeType="1"/>
            </p:cNvSpPr>
            <p:nvPr/>
          </p:nvSpPr>
          <p:spPr bwMode="auto">
            <a:xfrm>
              <a:off x="4156061" y="2010558"/>
              <a:ext cx="15716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lIns="109664" tIns="54832" rIns="109664" bIns="54832"/>
            <a:lstStyle/>
            <a:p>
              <a:endParaRPr lang="ru-RU"/>
            </a:p>
          </p:txBody>
        </p:sp>
      </p:grpSp>
      <p:grpSp>
        <p:nvGrpSpPr>
          <p:cNvPr id="45" name="Group 4"/>
          <p:cNvGrpSpPr>
            <a:grpSpLocks/>
          </p:cNvGrpSpPr>
          <p:nvPr/>
        </p:nvGrpSpPr>
        <p:grpSpPr bwMode="auto">
          <a:xfrm>
            <a:off x="6799267" y="3867946"/>
            <a:ext cx="4553101" cy="2624940"/>
            <a:chOff x="544" y="92"/>
            <a:chExt cx="2155" cy="1615"/>
          </a:xfrm>
        </p:grpSpPr>
        <p:sp>
          <p:nvSpPr>
            <p:cNvPr id="49" name="Rectangle 5"/>
            <p:cNvSpPr>
              <a:spLocks noChangeArrowheads="1"/>
            </p:cNvSpPr>
            <p:nvPr/>
          </p:nvSpPr>
          <p:spPr bwMode="auto">
            <a:xfrm>
              <a:off x="544" y="92"/>
              <a:ext cx="2155" cy="1520"/>
            </a:xfrm>
            <a:prstGeom prst="rect">
              <a:avLst/>
            </a:prstGeom>
            <a:ln>
              <a:solidFill>
                <a:schemeClr val="bg1"/>
              </a:solidFill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Ins="306000"/>
            <a:lstStyle/>
            <a:p>
              <a:pPr algn="r">
                <a:defRPr/>
              </a:pPr>
              <a:r>
                <a:rPr lang="en-US" sz="4000" dirty="0" smtClean="0">
                  <a:latin typeface="Arial" pitchFamily="34" charset="0"/>
                  <a:cs typeface="Arial" pitchFamily="34" charset="0"/>
                </a:rPr>
                <a:t>2A005</a:t>
              </a:r>
              <a:r>
                <a:rPr lang="en-US" sz="4000" baseline="-25000" dirty="0" smtClean="0">
                  <a:latin typeface="Arial" pitchFamily="34" charset="0"/>
                  <a:cs typeface="Arial" pitchFamily="34" charset="0"/>
                </a:rPr>
                <a:t>12</a:t>
              </a:r>
              <a:endParaRPr lang="en-US" sz="4000" baseline="-25000" dirty="0">
                <a:latin typeface="Arial" pitchFamily="34" charset="0"/>
                <a:cs typeface="Arial" pitchFamily="34" charset="0"/>
              </a:endParaRPr>
            </a:p>
            <a:p>
              <a:pPr algn="r">
                <a:defRPr/>
              </a:pPr>
              <a:r>
                <a:rPr lang="en-US" sz="4000" dirty="0" smtClean="0">
                  <a:latin typeface="Arial" pitchFamily="34" charset="0"/>
                  <a:cs typeface="Arial" pitchFamily="34" charset="0"/>
                </a:rPr>
                <a:t> BBBB</a:t>
              </a:r>
              <a:r>
                <a:rPr lang="en-US" sz="4000" baseline="-25000" dirty="0" smtClean="0">
                  <a:latin typeface="Arial" pitchFamily="34" charset="0"/>
                  <a:cs typeface="Arial" pitchFamily="34" charset="0"/>
                </a:rPr>
                <a:t>12</a:t>
              </a:r>
              <a:endParaRPr lang="en-US" sz="4000" dirty="0">
                <a:latin typeface="Arial" pitchFamily="34" charset="0"/>
                <a:cs typeface="Arial" pitchFamily="34" charset="0"/>
              </a:endParaRPr>
            </a:p>
            <a:p>
              <a:pPr algn="r">
                <a:defRPr/>
              </a:pPr>
              <a:endParaRPr lang="ru-RU" sz="4000" dirty="0">
                <a:latin typeface="Arial" charset="0"/>
              </a:endParaRPr>
            </a:p>
          </p:txBody>
        </p:sp>
        <p:sp>
          <p:nvSpPr>
            <p:cNvPr id="50" name="Line 6"/>
            <p:cNvSpPr>
              <a:spLocks noChangeShapeType="1"/>
            </p:cNvSpPr>
            <p:nvPr/>
          </p:nvSpPr>
          <p:spPr bwMode="auto">
            <a:xfrm>
              <a:off x="657" y="1706"/>
              <a:ext cx="1834" cy="1"/>
            </a:xfrm>
            <a:prstGeom prst="line">
              <a:avLst/>
            </a:prstGeom>
            <a:ln>
              <a:solidFill>
                <a:schemeClr val="bg1"/>
              </a:solidFill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4000"/>
            </a:p>
          </p:txBody>
        </p:sp>
      </p:grpSp>
      <p:sp>
        <p:nvSpPr>
          <p:cNvPr id="46" name="Text Box 17"/>
          <p:cNvSpPr txBox="1">
            <a:spLocks noChangeArrowheads="1"/>
          </p:cNvSpPr>
          <p:nvPr/>
        </p:nvSpPr>
        <p:spPr bwMode="auto">
          <a:xfrm>
            <a:off x="9156721" y="5153830"/>
            <a:ext cx="2047675" cy="72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664" tIns="54832" rIns="109664" bIns="548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dirty="0" smtClean="0"/>
              <a:t>1A118</a:t>
            </a:r>
            <a:r>
              <a:rPr lang="en-US" sz="4000" baseline="-25000" dirty="0" smtClean="0"/>
              <a:t>12</a:t>
            </a:r>
            <a:endParaRPr lang="ru-RU" sz="4000" baseline="-250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8584423" y="4010125"/>
            <a:ext cx="4988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charset="0"/>
              </a:rPr>
              <a:t>-</a:t>
            </a:r>
            <a:r>
              <a:rPr lang="en-US" sz="4000" dirty="0" smtClean="0">
                <a:latin typeface="Arial" charset="0"/>
              </a:rPr>
              <a:t> </a:t>
            </a:r>
            <a:endParaRPr lang="ru-RU" dirty="0"/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>
            <a:off x="9228159" y="5225268"/>
            <a:ext cx="15716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/>
      <p:bldP spid="30" grpId="0" animBg="1"/>
      <p:bldP spid="46" grpId="0"/>
      <p:bldP spid="47" grpId="0"/>
      <p:bldP spid="4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033af49d363b6ca615624d405def7ee6f624d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7464</TotalTime>
  <Words>374</Words>
  <Application>Microsoft Office PowerPoint</Application>
  <PresentationFormat>Произвольный</PresentationFormat>
  <Paragraphs>129</Paragraphs>
  <Slides>10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Информатика и ИТ</vt:lpstr>
      <vt:lpstr>Слайд 2</vt:lpstr>
      <vt:lpstr>ВЫЧИТАНИЕ В ДВОИЧНОЙ С.С.</vt:lpstr>
      <vt:lpstr>Слайд 4</vt:lpstr>
      <vt:lpstr>ВЫЧИТАНИЕ  В ПОЗИЦИОННЫХ С.С.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602</cp:revision>
  <dcterms:created xsi:type="dcterms:W3CDTF">2020-04-13T08:05:16Z</dcterms:created>
  <dcterms:modified xsi:type="dcterms:W3CDTF">2020-11-02T05:10:48Z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