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410" r:id="rId4"/>
    <p:sldId id="404" r:id="rId5"/>
    <p:sldId id="411" r:id="rId6"/>
    <p:sldId id="396" r:id="rId7"/>
    <p:sldId id="412" r:id="rId8"/>
    <p:sldId id="413" r:id="rId9"/>
    <p:sldId id="416" r:id="rId10"/>
    <p:sldId id="418" r:id="rId11"/>
    <p:sldId id="417" r:id="rId12"/>
    <p:sldId id="420" r:id="rId13"/>
    <p:sldId id="414" r:id="rId14"/>
    <p:sldId id="415" r:id="rId15"/>
    <p:sldId id="421" r:id="rId16"/>
    <p:sldId id="419" r:id="rId17"/>
    <p:sldId id="422" r:id="rId18"/>
    <p:sldId id="424" r:id="rId19"/>
    <p:sldId id="425" r:id="rId20"/>
    <p:sldId id="409" r:id="rId21"/>
    <p:sldId id="427" r:id="rId22"/>
    <p:sldId id="428" r:id="rId23"/>
    <p:sldId id="429" r:id="rId24"/>
  </p:sldIdLst>
  <p:sldSz cx="12169775" cy="7021513"/>
  <p:notesSz cx="5765800" cy="3244850"/>
  <p:custDataLst>
    <p:tags r:id="rId26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24" autoAdjust="0"/>
    <p:restoredTop sz="96057" autoAdjust="0"/>
  </p:normalViewPr>
  <p:slideViewPr>
    <p:cSldViewPr>
      <p:cViewPr>
        <p:scale>
          <a:sx n="66" d="100"/>
          <a:sy n="66" d="100"/>
        </p:scale>
        <p:origin x="-78" y="-7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BAE4-821F-4C25-B9CA-625355D9A2DE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3A9B-D679-4E7C-B09E-3E2D167D3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870045" y="3296442"/>
            <a:ext cx="5826768" cy="2124188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Представление</a:t>
            </a:r>
            <a:r>
              <a:rPr lang="en-US" sz="4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информации в компьютере (1)</a:t>
            </a:r>
            <a:endParaRPr lang="ru-RU" sz="4400" spc="-2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98475" y="1367616"/>
            <a:ext cx="102156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ASCII (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American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Standard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Code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Information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Interchange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  <a:endParaRPr lang="ru-RU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6061" y="2153434"/>
            <a:ext cx="656640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ject 2"/>
          <p:cNvSpPr txBox="1">
            <a:spLocks/>
          </p:cNvSpPr>
          <p:nvPr/>
        </p:nvSpPr>
        <p:spPr>
          <a:xfrm>
            <a:off x="-1" y="367484"/>
            <a:ext cx="12169775" cy="59489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ТЕКСТОВОЙ ИНФОРМАЦИИ</a:t>
            </a:r>
            <a:endParaRPr lang="ru-RU" sz="35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8409" y="2510624"/>
          <a:ext cx="811318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148"/>
                <a:gridCol w="1014148"/>
                <a:gridCol w="1014148"/>
                <a:gridCol w="1014148"/>
                <a:gridCol w="1014148"/>
                <a:gridCol w="1014148"/>
                <a:gridCol w="1014148"/>
                <a:gridCol w="1014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8409" y="1296178"/>
          <a:ext cx="8113184" cy="1036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014148"/>
                <a:gridCol w="1014148"/>
                <a:gridCol w="1014148"/>
                <a:gridCol w="1014148"/>
                <a:gridCol w="1014148"/>
                <a:gridCol w="1014148"/>
                <a:gridCol w="1014148"/>
                <a:gridCol w="1014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0000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0001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0010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0011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0100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0101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0110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0111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r="58451" b="48333"/>
          <a:stretch>
            <a:fillRect/>
          </a:stretch>
        </p:blipFill>
        <p:spPr bwMode="auto">
          <a:xfrm>
            <a:off x="8085151" y="3725070"/>
            <a:ext cx="359494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55797" y="3939384"/>
          <a:ext cx="5429289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763"/>
                <a:gridCol w="1809763"/>
                <a:gridCol w="18097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Символ</a:t>
                      </a:r>
                      <a:endParaRPr lang="ru-RU" sz="2800" b="1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16-й с.с.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 2-й с.с.</a:t>
                      </a:r>
                      <a:endParaRPr lang="ru-RU" sz="2800" b="1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0011 0001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0010 0011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0100 0001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0111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0" name="object 2"/>
          <p:cNvSpPr txBox="1">
            <a:spLocks/>
          </p:cNvSpPr>
          <p:nvPr/>
        </p:nvSpPr>
        <p:spPr>
          <a:xfrm>
            <a:off x="-1" y="367484"/>
            <a:ext cx="12169775" cy="59489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ТЕКСТОВОЙ ИНФОРМАЦИИ</a:t>
            </a:r>
            <a:endParaRPr lang="ru-RU" sz="35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8409" y="2510624"/>
          <a:ext cx="811318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148"/>
                <a:gridCol w="1014148"/>
                <a:gridCol w="1014148"/>
                <a:gridCol w="1014148"/>
                <a:gridCol w="1014148"/>
                <a:gridCol w="1014148"/>
                <a:gridCol w="1014148"/>
                <a:gridCol w="1014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1011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1111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8409" y="1296178"/>
          <a:ext cx="8113184" cy="1036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014148"/>
                <a:gridCol w="1014148"/>
                <a:gridCol w="1014148"/>
                <a:gridCol w="1014148"/>
                <a:gridCol w="1014148"/>
                <a:gridCol w="1014148"/>
                <a:gridCol w="1014148"/>
                <a:gridCol w="1014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0000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0001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0010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0011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0100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0101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0110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0111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r="58451" b="48333"/>
          <a:stretch>
            <a:fillRect/>
          </a:stretch>
        </p:blipFill>
        <p:spPr bwMode="auto">
          <a:xfrm>
            <a:off x="8085151" y="3725070"/>
            <a:ext cx="359494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55797" y="3939384"/>
          <a:ext cx="5429289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763"/>
                <a:gridCol w="1809763"/>
                <a:gridCol w="18097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Символ</a:t>
                      </a:r>
                      <a:endParaRPr lang="ru-RU" sz="2800" b="1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16-й с.с.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 2-й с.с.</a:t>
                      </a:r>
                      <a:endParaRPr lang="ru-RU" sz="2800" b="1" dirty="0"/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0010 0001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0011 0101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0100 0010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0011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object 2"/>
          <p:cNvSpPr txBox="1">
            <a:spLocks/>
          </p:cNvSpPr>
          <p:nvPr/>
        </p:nvSpPr>
        <p:spPr>
          <a:xfrm>
            <a:off x="-1" y="367484"/>
            <a:ext cx="12169775" cy="59489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ТЕКСТОВОЙ ИНФОРМАЦИИ</a:t>
            </a:r>
            <a:endParaRPr lang="ru-RU" sz="35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084227" y="1653368"/>
            <a:ext cx="102156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Посредством двоичного кодирования вся информация состоит из двух знаков, то есть пишется в виде сведения на алфавитном языке, мощность которого равна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Обычно в компьютере применяется ровный способ кодирования, то есть знаки информации выражаются в виде одинакового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количества нулей и единиц.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9"/>
            <a:ext cx="11715832" cy="89728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ИНФОРМАЦИИ ПРИ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ПОМОЩИ ДВУХ ЗНАКОВ</a:t>
            </a:r>
            <a:endParaRPr lang="ru-RU" sz="2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-1" y="367484"/>
            <a:ext cx="12169775" cy="51493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ИНФОРМАЦИИ ПРИ ПОМОЩИ ДВУХ ЗНАКОВ</a:t>
            </a:r>
            <a:endParaRPr lang="ru-RU" sz="3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41351" y="1439054"/>
            <a:ext cx="1021563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Представление информации в компьютере количества цифр 0 и 1. Длина кода определяется количеством 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вариантов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необходимого для кодирования. Так как в двоичном кодировании участвуют только 2 знака, вычисляются с помощью формулы Хартли</a:t>
            </a:r>
          </a:p>
          <a:p>
            <a:pPr algn="ctr"/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ru-RU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ru-RU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4400" b="1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endParaRPr lang="ru-RU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155533" y="367484"/>
            <a:ext cx="12014242" cy="51493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ИНФОРМАЦИИ ПРИ ПОМОЩИ ДВУХ ЗНАКОВ</a:t>
            </a:r>
            <a:endParaRPr lang="ru-RU" sz="3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98409" y="1296178"/>
            <a:ext cx="764386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Ральф </a:t>
            </a:r>
            <a:r>
              <a:rPr lang="ru-RU" sz="32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Винтон</a:t>
            </a:r>
            <a:r>
              <a:rPr lang="ru-RU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Лайон</a:t>
            </a:r>
            <a:r>
              <a:rPr lang="ru-RU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Хартли (30 ноября 1888, </a:t>
            </a:r>
            <a:r>
              <a:rPr lang="ru-RU" sz="32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Спрус</a:t>
            </a:r>
            <a:r>
              <a:rPr lang="ru-RU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, Невада - 1 мая 1970, Нью-Джерси) -  американский учёный-электронщик. Он предложил генератор Хартли, преобразование Хартли и сделал вклад в теорию информации, введя в 1928 году логарифмическую меру информации, которая называется </a:t>
            </a:r>
            <a:r>
              <a:rPr lang="ru-RU" sz="32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хартлиевским</a:t>
            </a:r>
            <a:r>
              <a:rPr lang="ru-RU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количеством информации или просто </a:t>
            </a:r>
            <a:r>
              <a:rPr lang="ru-RU" sz="32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мерой Хартли</a:t>
            </a:r>
            <a:r>
              <a:rPr lang="ru-RU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3200" b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89" y="1367616"/>
            <a:ext cx="3500462" cy="514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-1" y="367484"/>
            <a:ext cx="12169775" cy="67478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ФОРМУЛА ХАРТЛИ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723" y="1653369"/>
            <a:ext cx="4214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256 = 2</a:t>
            </a:r>
            <a:r>
              <a:rPr lang="ru-RU" sz="36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</a:t>
            </a: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Символ «л» –</a:t>
            </a: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АВ = 1010 1011</a:t>
            </a: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«0» и «1» - бит</a:t>
            </a: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 бит = 1 байт</a:t>
            </a:r>
          </a:p>
          <a:p>
            <a:pPr algn="just"/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английского</a:t>
            </a:r>
          </a:p>
          <a:p>
            <a:pPr algn="just"/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inary dig</a:t>
            </a:r>
            <a:r>
              <a:rPr lang="en-U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</a:p>
          <a:p>
            <a:pPr algn="just"/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«двоичная цифра» </a:t>
            </a:r>
          </a:p>
          <a:p>
            <a:pPr algn="just"/>
            <a:endParaRPr lang="ru-RU" sz="4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0993" y="1439054"/>
            <a:ext cx="67716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2723" y="1653369"/>
            <a:ext cx="112872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Существует формула, которая связывает между собой количество всевозможных событий (количество вариантов) N и количество информации  </a:t>
            </a:r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600" b="1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endParaRPr lang="ru-RU" sz="3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Например, если мы получили 4 бита информации (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m)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то количество возможных событий будет N = 2</a:t>
            </a:r>
            <a:r>
              <a:rPr lang="ru-RU" sz="36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16.</a:t>
            </a:r>
            <a:endParaRPr lang="ru-RU" sz="4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-1" y="367484"/>
            <a:ext cx="12169775" cy="67478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ФОРМУЛА ХАРТЛИ</a:t>
            </a:r>
            <a:endParaRPr lang="ru-RU" sz="40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-1" y="367484"/>
            <a:ext cx="12169775" cy="51493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ИНФОРМАЦИИ ПРИ ПОМОЩИ ДВУХ ЗНАКОВ</a:t>
            </a:r>
            <a:endParaRPr lang="ru-RU" sz="3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723" y="1439054"/>
            <a:ext cx="112872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Для кодирования в двоичном алфавите 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двух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состояний (0 и 1) достаточно одного бита.</a:t>
            </a: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Для кодирования 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трех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состояний, например, трех сигналов светофора требуется более 1 бита, например:</a:t>
            </a: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00 - красный, 01 - желтый, 10 - зеленый, то есть 2 бита.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2723" y="1653369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Для кодирования четырех сторон света (Север, Юг, Запад, Восток) уже требуется все 4 комбинации - 00, 01, 10, 11 из 0 и 1, то есть 2 бита.</a:t>
            </a:r>
          </a:p>
          <a:p>
            <a:pPr algn="just"/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Для кодирования от 5 до 8 состояний требуется уже трех битный код, варианты которого будут: 000, 001, 010, 011, 100, 101, 110, 111.</a:t>
            </a:r>
          </a:p>
          <a:p>
            <a:pPr algn="just"/>
            <a:r>
              <a:rPr lang="ru-RU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Можно сделать вывод: чем больше необходимо закодировать состояний (событий), тем больше требуется битов, или больше требуется количество информации. 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-1" y="367484"/>
            <a:ext cx="12169775" cy="67478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ФОРМУЛА ХАРТЛИ</a:t>
            </a:r>
            <a:endParaRPr lang="ru-RU" sz="40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54009" y="1653368"/>
            <a:ext cx="11215766" cy="4643961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spc="-11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Представление информации в компьютере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Кодирование информации при 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   помощи двух знаков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Формула Хартли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8409" y="200220"/>
            <a:ext cx="11644394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ЗАКРЕПЛЕНИЕ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723" y="1653368"/>
            <a:ext cx="110014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Какое минимальное количество двоичных разрядов потребуется для того, чтобы закодировать алфавит языка племени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Мумба-Юмба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состоящий из 16 символов?</a:t>
            </a:r>
          </a:p>
          <a:p>
            <a:pPr marL="514350" indent="-514350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Решение: Пусть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количество двоичных разрядов, тогда 2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16 ; 2* = 2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4 Ответ: 4 разряда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белый человек разглядывает через лупу | Шаблоны презентаций | Шаблоны  презентаций Power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871101" y="3653632"/>
            <a:ext cx="2098040" cy="3024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ЗАКРЕПЛЕНИЕ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723" y="1653368"/>
            <a:ext cx="110014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 startAt="2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Какое минимальное количество двоичных разрядов потребуется для того, чтобы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закодировать цифры десятичной системы счисления?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Решение: Пусть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количество двоичных разрядов, тогда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10 ; 2* = 2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8 (мало) ; 2* = 2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=16 ;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Ответ: 4 разряда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белый человек разглядывает через лупу | Шаблоны презентаций | Шаблоны  презентаций PowerPoin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228159" y="3582194"/>
            <a:ext cx="2098040" cy="3024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ЗАДАНИЯ ДЛЯ САМОСТОЯТЕЛЬНОЙ РАБОТЫ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723" y="1510492"/>
            <a:ext cx="113586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dirty="0" smtClean="0">
                <a:latin typeface="Arial" pitchFamily="34" charset="0"/>
                <a:cs typeface="Arial" pitchFamily="34" charset="0"/>
              </a:rPr>
              <a:t>1. Прочитайте страниц учебника 36-38.</a:t>
            </a:r>
          </a:p>
          <a:p>
            <a:pPr marL="514350" indent="-514350"/>
            <a:r>
              <a:rPr lang="ru-RU" sz="3200" dirty="0" smtClean="0">
                <a:latin typeface="Arial" pitchFamily="34" charset="0"/>
                <a:cs typeface="Arial" pitchFamily="34" charset="0"/>
              </a:rPr>
              <a:t>2. Выполните задания из учебника: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1351" y="2724938"/>
            <a:ext cx="1019863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ЗАДАНИЯ ДЛЯ САМОСТОЯТЕЛЬНОЙ РАБОТЫ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1351" y="1724806"/>
            <a:ext cx="95012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dirty="0" smtClean="0">
                <a:latin typeface="Arial" pitchFamily="34" charset="0"/>
                <a:cs typeface="Arial" pitchFamily="34" charset="0"/>
              </a:rPr>
              <a:t>3. Какое минимальное количество двоичных разрядов потребуется для того, чтобы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закодировать буквы кириллицы?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ᐈ Человечек для презентации фото, рисунки 3d человечки | скачать на  Depositphotos®"/>
          <p:cNvPicPr>
            <a:picLocks noChangeAspect="1" noChangeArrowheads="1"/>
          </p:cNvPicPr>
          <p:nvPr/>
        </p:nvPicPr>
        <p:blipFill>
          <a:blip r:embed="rId3"/>
          <a:srcRect l="21276" r="24312"/>
          <a:stretch>
            <a:fillRect/>
          </a:stretch>
        </p:blipFill>
        <p:spPr bwMode="auto">
          <a:xfrm>
            <a:off x="9623169" y="2439186"/>
            <a:ext cx="2176757" cy="4000527"/>
          </a:xfrm>
          <a:prstGeom prst="rect">
            <a:avLst/>
          </a:prstGeom>
          <a:noFill/>
        </p:spPr>
      </p:pic>
      <p:pic>
        <p:nvPicPr>
          <p:cNvPr id="7" name="Picture 6" descr="3D человечек с большой лупой в руках — Картинки для аватар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293" y="4082260"/>
            <a:ext cx="2454311" cy="25003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296178"/>
            <a:ext cx="10328814" cy="1169551"/>
          </a:xfrm>
        </p:spPr>
        <p:txBody>
          <a:bodyPr/>
          <a:lstStyle/>
          <a:p>
            <a:pPr algn="ctr"/>
            <a:r>
              <a:rPr lang="ru-RU" sz="4000" i="0" dirty="0" smtClean="0"/>
              <a:t>1. Выполните перевод:</a:t>
            </a:r>
          </a:p>
          <a:p>
            <a:r>
              <a:rPr lang="ru-RU" sz="3600" i="0" dirty="0" smtClean="0"/>
              <a:t>   </a:t>
            </a:r>
            <a:endParaRPr lang="ru-RU" sz="3600" i="0" dirty="0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2143" y="2867814"/>
            <a:ext cx="5000024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12723" y="2010558"/>
            <a:ext cx="1150151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б) 1110000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+ 1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+ 1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1053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4000" baseline="300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41285" y="2939252"/>
            <a:ext cx="1150151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д) 909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1220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9</a:t>
            </a:r>
            <a:endParaRPr lang="ru-RU" sz="4000" baseline="30000" dirty="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41285" y="3867946"/>
            <a:ext cx="11501518" cy="164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з) 13021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1 11 00 10 01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= 11 1100 1001 = 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C9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4000" baseline="30000" dirty="0"/>
          </a:p>
        </p:txBody>
      </p:sp>
      <p:sp>
        <p:nvSpPr>
          <p:cNvPr id="13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69913" y="1439054"/>
            <a:ext cx="10543128" cy="1169551"/>
          </a:xfrm>
        </p:spPr>
        <p:txBody>
          <a:bodyPr/>
          <a:lstStyle/>
          <a:p>
            <a:pPr algn="ctr"/>
            <a:r>
              <a:rPr lang="ru-RU" sz="3600" i="0" dirty="0" smtClean="0"/>
              <a:t>2. </a:t>
            </a:r>
            <a:r>
              <a:rPr lang="ru-RU" sz="4000" i="0" dirty="0" smtClean="0"/>
              <a:t>Выполните перевод:</a:t>
            </a:r>
          </a:p>
          <a:p>
            <a:r>
              <a:rPr lang="ru-RU" sz="3600" i="0" dirty="0" smtClean="0"/>
              <a:t>   </a:t>
            </a:r>
            <a:endParaRPr lang="ru-RU" sz="3600" i="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8739" y="4296574"/>
            <a:ext cx="603701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8409" y="2510624"/>
            <a:ext cx="1150151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б) 1110000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1 110 000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160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aseline="300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41285" y="3296442"/>
            <a:ext cx="11358642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д) 707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111 000 111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baseline="30000" dirty="0"/>
          </a:p>
        </p:txBody>
      </p:sp>
      <p:sp>
        <p:nvSpPr>
          <p:cNvPr id="13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224740"/>
            <a:ext cx="10858576" cy="1169551"/>
          </a:xfrm>
        </p:spPr>
        <p:txBody>
          <a:bodyPr/>
          <a:lstStyle/>
          <a:p>
            <a:pPr algn="ctr"/>
            <a:r>
              <a:rPr lang="ru-RU" sz="4000" i="0" dirty="0" smtClean="0"/>
              <a:t>3. Выполните перевод:</a:t>
            </a:r>
          </a:p>
          <a:p>
            <a:r>
              <a:rPr lang="ru-RU" sz="3600" i="0" dirty="0" smtClean="0"/>
              <a:t>   </a:t>
            </a:r>
            <a:endParaRPr lang="ru-RU" sz="3600" i="0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69847" y="2367748"/>
            <a:ext cx="1150151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б) 1110001110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11 1000 1110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38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4000" baseline="300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9847" y="3296442"/>
            <a:ext cx="1150151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д)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90DED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0000 1101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110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baseline="30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7367" y="4368012"/>
            <a:ext cx="6000792" cy="218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367484"/>
            <a:ext cx="11715832" cy="6449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ПРЕДСТАВЛЕНИЕ ИНФОРМАЦИИ В КОМПЬЮТЕРЕ</a:t>
            </a:r>
            <a:endParaRPr lang="ru-RU" sz="3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69913" y="1389202"/>
            <a:ext cx="1050138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Известно, что компьютер работает от электрического тока. И в специальном компьютерном устройстве принимается информация о том, есть ток или нет тока. </a:t>
            </a: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С другой стороны, для кодирования: информации достаточно в системе кодирования использовать 2 знака. Теперь рассмотрим как используются два знака для кодирования информации.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55665" y="1581930"/>
            <a:ext cx="1021563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Компьютер различает не сами цифры, а только сигналы, определяющие эти цифры. При этом цифры представляются двумя значениями сигналов (намагниченные или не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намагниченные; подключенные или неподключенные и т.д.). </a:t>
            </a:r>
          </a:p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Первое состояние принято обозначать цифрой 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а второе цифрой 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6449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ПРЕДСТАВЛЕНИЕ ИНФОРМАЦИИ В КОМПЬЮТЕРЕ</a:t>
            </a:r>
            <a:endParaRPr lang="ru-RU" sz="36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0" y="296046"/>
            <a:ext cx="12169775" cy="53096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ИНФОРМАЦИИ ПРИ ПОМОЩИ ДВУХ ЗНАКОВ</a:t>
            </a:r>
            <a:endParaRPr lang="ru-RU" sz="3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55665" y="1389202"/>
            <a:ext cx="102156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Такой способ кодирования получил название: </a:t>
            </a:r>
          </a:p>
          <a:p>
            <a:pPr algn="just"/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кодирование информации при помощи двух знаков 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(коротко, 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двоичное кодирование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  <a:endParaRPr lang="en-US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Поэтому сохраняемая, обрабатываемая и передаваемая информация(число, текст, рисунок, звук) должны быть закодированы в виде последовательности 0 и 1.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-1" y="367484"/>
            <a:ext cx="12169775" cy="59489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ТЕКСТОВОЙ ИНФОРМАЦИИ</a:t>
            </a:r>
            <a:endParaRPr lang="ru-RU" sz="35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27037" y="1224740"/>
            <a:ext cx="102156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B компьютере для кодирования латинских букв и букв на кириллице, цифр в десятичной системе счисления, скобок, знаков препинания, знаков арифметических операций и других знаков, достаточно 8-разрядных двоичных кодов. На основе двоичных кодов этой длины по мировому стандарту принята таблица кодирования ASCII (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American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Standard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Code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Information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Interchange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  <a:endParaRPr lang="ru-RU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6cad63a0b89a489755c340b4454fec4e2dcd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1041</Words>
  <Application>Microsoft Office PowerPoint</Application>
  <PresentationFormat>Произвольный</PresentationFormat>
  <Paragraphs>178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459</cp:revision>
  <dcterms:created xsi:type="dcterms:W3CDTF">2020-04-13T08:05:16Z</dcterms:created>
  <dcterms:modified xsi:type="dcterms:W3CDTF">2020-10-05T08:50:25Z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