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docProps/custom.xml" ContentType="application/vnd.openxmlformats-officedocument.custom-properties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25"/>
  </p:notesMasterIdLst>
  <p:sldIdLst>
    <p:sldId id="256" r:id="rId2"/>
    <p:sldId id="257" r:id="rId3"/>
    <p:sldId id="410" r:id="rId4"/>
    <p:sldId id="404" r:id="rId5"/>
    <p:sldId id="411" r:id="rId6"/>
    <p:sldId id="396" r:id="rId7"/>
    <p:sldId id="412" r:id="rId8"/>
    <p:sldId id="413" r:id="rId9"/>
    <p:sldId id="416" r:id="rId10"/>
    <p:sldId id="418" r:id="rId11"/>
    <p:sldId id="417" r:id="rId12"/>
    <p:sldId id="420" r:id="rId13"/>
    <p:sldId id="414" r:id="rId14"/>
    <p:sldId id="415" r:id="rId15"/>
    <p:sldId id="421" r:id="rId16"/>
    <p:sldId id="419" r:id="rId17"/>
    <p:sldId id="422" r:id="rId18"/>
    <p:sldId id="424" r:id="rId19"/>
    <p:sldId id="425" r:id="rId20"/>
    <p:sldId id="409" r:id="rId21"/>
    <p:sldId id="427" r:id="rId22"/>
    <p:sldId id="428" r:id="rId23"/>
    <p:sldId id="429" r:id="rId24"/>
  </p:sldIdLst>
  <p:sldSz cx="12169775" cy="7021513"/>
  <p:notesSz cx="5765800" cy="3244850"/>
  <p:custDataLst>
    <p:tags r:id="rId26"/>
  </p:custDataLst>
  <p:defaultTextStyle>
    <a:defPPr>
      <a:defRPr lang="ru-RU"/>
    </a:defPPr>
    <a:lvl1pPr marL="0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1pPr>
    <a:lvl2pPr marL="973745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2pPr>
    <a:lvl3pPr marL="1947489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3pPr>
    <a:lvl4pPr marL="2921234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4pPr>
    <a:lvl5pPr marL="3894978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5pPr>
    <a:lvl6pPr marL="4868723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6pPr>
    <a:lvl7pPr marL="5842467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7pPr>
    <a:lvl8pPr marL="6816212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8pPr>
    <a:lvl9pPr marL="7789956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encoding="windows-1251"/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D023DD"/>
    <a:srgbClr val="004A82"/>
    <a:srgbClr val="007A37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17292A2E-F333-43FB-9621-5CBBE7FDCDCB}" styleName="Светлый стиль 2 - акцент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BC89EF96-8CEA-46FF-86C4-4CE0E7609802}" styleName="Светлый стиль 3 -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7E9639D4-E3E2-4D34-9284-5A2195B3D0D7}" styleName="Светлый стиль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BDBED569-4797-4DF1-A0F4-6AAB3CD982D8}" styleName="Светлый стиль 3 - акцент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616DA210-FB5B-4158-B5E0-FEB733F419BA}" styleName="Светлый стиль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21324" autoAdjust="0"/>
    <p:restoredTop sz="96057" autoAdjust="0"/>
  </p:normalViewPr>
  <p:slideViewPr>
    <p:cSldViewPr>
      <p:cViewPr>
        <p:scale>
          <a:sx n="66" d="100"/>
          <a:sy n="66" d="100"/>
        </p:scale>
        <p:origin x="-78" y="-72"/>
      </p:cViewPr>
      <p:guideLst>
        <p:guide orient="horz" pos="6232"/>
        <p:guide pos="4559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gs" Target="tags/tag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265488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6C86543-421F-46F0-8DB9-08A2BA71687B}" type="datetimeFigureOut">
              <a:rPr lang="ru-RU" smtClean="0"/>
              <a:pPr/>
              <a:t>05.10.2020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827213" y="242888"/>
            <a:ext cx="2111375" cy="12176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576263" y="1541463"/>
            <a:ext cx="4613275" cy="14605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265488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FF30EF6-6AD4-422F-AB26-32C1229698C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4600678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827213" y="246063"/>
            <a:ext cx="2111375" cy="1217612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7107" name="Rectangle 2"/>
          <p:cNvSpPr txBox="1"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none" lIns="0" tIns="0" rIns="0" bIns="0" numCol="1" anchor="ctr" anchorCtr="0" compatLnSpc="1">
            <a:prstTxWarp prst="textNoShape">
              <a:avLst/>
            </a:prstTxWarp>
          </a:bodyPr>
          <a:lstStyle/>
          <a:p>
            <a:endParaRPr lang="ru-RU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827213" y="246063"/>
            <a:ext cx="2111375" cy="1217612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7107" name="Rectangle 2"/>
          <p:cNvSpPr txBox="1"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none" lIns="0" tIns="0" rIns="0" bIns="0" numCol="1" anchor="ctr" anchorCtr="0" compatLnSpc="1">
            <a:prstTxWarp prst="textNoShape">
              <a:avLst/>
            </a:prstTxWarp>
          </a:bodyPr>
          <a:lstStyle/>
          <a:p>
            <a:endParaRPr lang="ru-RU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827213" y="246063"/>
            <a:ext cx="2111375" cy="1217612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7107" name="Rectangle 2"/>
          <p:cNvSpPr txBox="1"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none" lIns="0" tIns="0" rIns="0" bIns="0" numCol="1" anchor="ctr" anchorCtr="0" compatLnSpc="1">
            <a:prstTxWarp prst="textNoShape">
              <a:avLst/>
            </a:prstTxWarp>
          </a:bodyPr>
          <a:lstStyle/>
          <a:p>
            <a:endParaRPr lang="ru-RU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827213" y="246063"/>
            <a:ext cx="2111375" cy="1217612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7107" name="Rectangle 2"/>
          <p:cNvSpPr txBox="1"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none" lIns="0" tIns="0" rIns="0" bIns="0" numCol="1" anchor="ctr" anchorCtr="0" compatLnSpc="1">
            <a:prstTxWarp prst="textNoShape">
              <a:avLst/>
            </a:prstTxWarp>
          </a:bodyPr>
          <a:lstStyle/>
          <a:p>
            <a:endParaRPr lang="ru-RU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2733" y="2176668"/>
            <a:ext cx="10344309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5466" y="3932047"/>
            <a:ext cx="8518843" cy="2154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10/5/2020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4765" y="221635"/>
            <a:ext cx="10900241" cy="677108"/>
          </a:xfrm>
        </p:spPr>
        <p:txBody>
          <a:bodyPr lIns="0" tIns="0" rIns="0" bIns="0"/>
          <a:lstStyle>
            <a:lvl1pPr>
              <a:defRPr sz="44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920481" y="2125031"/>
            <a:ext cx="10328814" cy="461665"/>
          </a:xfrm>
        </p:spPr>
        <p:txBody>
          <a:bodyPr lIns="0" tIns="0" rIns="0" bIns="0"/>
          <a:lstStyle>
            <a:lvl1pPr>
              <a:defRPr sz="3000" b="0" i="1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10/5/2020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4765" y="221635"/>
            <a:ext cx="10900241" cy="677108"/>
          </a:xfrm>
        </p:spPr>
        <p:txBody>
          <a:bodyPr lIns="0" tIns="0" rIns="0" bIns="0"/>
          <a:lstStyle>
            <a:lvl1pPr>
              <a:defRPr sz="44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8490" y="1614948"/>
            <a:ext cx="5293852" cy="2154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67435" y="1614948"/>
            <a:ext cx="5293852" cy="2154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10/5/2020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>
    <p:rand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1096" y="153990"/>
            <a:ext cx="11927184" cy="928871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4765" y="221635"/>
            <a:ext cx="10900241" cy="677108"/>
          </a:xfrm>
        </p:spPr>
        <p:txBody>
          <a:bodyPr lIns="0" tIns="0" rIns="0" bIns="0"/>
          <a:lstStyle>
            <a:lvl1pPr>
              <a:defRPr sz="44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10/5/2020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10/5/2020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>
    <p:rand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02BAE4-821F-4C25-B9CA-625355D9A2DE}" type="datetimeFigureOut">
              <a:rPr lang="ru-RU"/>
              <a:pPr>
                <a:defRPr/>
              </a:pPr>
              <a:t>05.10.2020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F93A9B-D679-4E7C-B09E-3E2D167D33B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1079" y="1160211"/>
            <a:ext cx="11927184" cy="5732633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141096" y="153990"/>
            <a:ext cx="11927184" cy="928871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4765" y="221635"/>
            <a:ext cx="10900241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920481" y="2125031"/>
            <a:ext cx="10328814" cy="2154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00" b="0" i="1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37724" y="6530006"/>
            <a:ext cx="3894328" cy="5847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8489" y="6530006"/>
            <a:ext cx="2799048" cy="5847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10/5/2020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62238" y="6530006"/>
            <a:ext cx="2799048" cy="5847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</p:sldLayoutIdLst>
  <p:transition>
    <p:random/>
  </p:transition>
  <p:timing>
    <p:tnLst>
      <p:par>
        <p:cTn id="1" dur="indefinite" restart="never" nodeType="tmRoot"/>
      </p:par>
    </p:tnLst>
  </p:timing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973745">
        <a:defRPr>
          <a:latin typeface="+mn-lt"/>
          <a:ea typeface="+mn-ea"/>
          <a:cs typeface="+mn-cs"/>
        </a:defRPr>
      </a:lvl2pPr>
      <a:lvl3pPr marL="1947489">
        <a:defRPr>
          <a:latin typeface="+mn-lt"/>
          <a:ea typeface="+mn-ea"/>
          <a:cs typeface="+mn-cs"/>
        </a:defRPr>
      </a:lvl3pPr>
      <a:lvl4pPr marL="2921234">
        <a:defRPr>
          <a:latin typeface="+mn-lt"/>
          <a:ea typeface="+mn-ea"/>
          <a:cs typeface="+mn-cs"/>
        </a:defRPr>
      </a:lvl4pPr>
      <a:lvl5pPr marL="3894978">
        <a:defRPr>
          <a:latin typeface="+mn-lt"/>
          <a:ea typeface="+mn-ea"/>
          <a:cs typeface="+mn-cs"/>
        </a:defRPr>
      </a:lvl5pPr>
      <a:lvl6pPr marL="4868723">
        <a:defRPr>
          <a:latin typeface="+mn-lt"/>
          <a:ea typeface="+mn-ea"/>
          <a:cs typeface="+mn-cs"/>
        </a:defRPr>
      </a:lvl6pPr>
      <a:lvl7pPr marL="5842467">
        <a:defRPr>
          <a:latin typeface="+mn-lt"/>
          <a:ea typeface="+mn-ea"/>
          <a:cs typeface="+mn-cs"/>
        </a:defRPr>
      </a:lvl7pPr>
      <a:lvl8pPr marL="6816212">
        <a:defRPr>
          <a:latin typeface="+mn-lt"/>
          <a:ea typeface="+mn-ea"/>
          <a:cs typeface="+mn-cs"/>
        </a:defRPr>
      </a:lvl8pPr>
      <a:lvl9pPr marL="7789956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973745">
        <a:defRPr>
          <a:latin typeface="+mn-lt"/>
          <a:ea typeface="+mn-ea"/>
          <a:cs typeface="+mn-cs"/>
        </a:defRPr>
      </a:lvl2pPr>
      <a:lvl3pPr marL="1947489">
        <a:defRPr>
          <a:latin typeface="+mn-lt"/>
          <a:ea typeface="+mn-ea"/>
          <a:cs typeface="+mn-cs"/>
        </a:defRPr>
      </a:lvl3pPr>
      <a:lvl4pPr marL="2921234">
        <a:defRPr>
          <a:latin typeface="+mn-lt"/>
          <a:ea typeface="+mn-ea"/>
          <a:cs typeface="+mn-cs"/>
        </a:defRPr>
      </a:lvl4pPr>
      <a:lvl5pPr marL="3894978">
        <a:defRPr>
          <a:latin typeface="+mn-lt"/>
          <a:ea typeface="+mn-ea"/>
          <a:cs typeface="+mn-cs"/>
        </a:defRPr>
      </a:lvl5pPr>
      <a:lvl6pPr marL="4868723">
        <a:defRPr>
          <a:latin typeface="+mn-lt"/>
          <a:ea typeface="+mn-ea"/>
          <a:cs typeface="+mn-cs"/>
        </a:defRPr>
      </a:lvl6pPr>
      <a:lvl7pPr marL="5842467">
        <a:defRPr>
          <a:latin typeface="+mn-lt"/>
          <a:ea typeface="+mn-ea"/>
          <a:cs typeface="+mn-cs"/>
        </a:defRPr>
      </a:lvl7pPr>
      <a:lvl8pPr marL="6816212">
        <a:defRPr>
          <a:latin typeface="+mn-lt"/>
          <a:ea typeface="+mn-ea"/>
          <a:cs typeface="+mn-cs"/>
        </a:defRPr>
      </a:lvl8pPr>
      <a:lvl9pPr marL="7789956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gi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2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2063" y="0"/>
            <a:ext cx="12157712" cy="2209509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2"/>
                </a:lnTo>
                <a:lnTo>
                  <a:pt x="5759640" y="1020952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727169" y="510360"/>
            <a:ext cx="8072493" cy="954737"/>
          </a:xfrm>
          <a:prstGeom prst="rect">
            <a:avLst/>
          </a:prstGeom>
        </p:spPr>
        <p:txBody>
          <a:bodyPr vert="horz" wrap="square" lIns="0" tIns="31104" rIns="0" bIns="0" rtlCol="0">
            <a:spAutoFit/>
          </a:bodyPr>
          <a:lstStyle/>
          <a:p>
            <a:pPr marL="27048">
              <a:spcBef>
                <a:spcPts val="243"/>
              </a:spcBef>
            </a:pPr>
            <a:r>
              <a:rPr sz="6000" spc="-11" dirty="0"/>
              <a:t>Информатика </a:t>
            </a:r>
            <a:r>
              <a:rPr sz="6000" spc="21" dirty="0"/>
              <a:t>и</a:t>
            </a:r>
            <a:r>
              <a:rPr sz="6000" spc="-85" dirty="0"/>
              <a:t> </a:t>
            </a:r>
            <a:r>
              <a:rPr sz="6000" spc="21" dirty="0"/>
              <a:t>ИТ</a:t>
            </a:r>
            <a:endParaRPr sz="6000"/>
          </a:p>
        </p:txBody>
      </p:sp>
      <p:sp>
        <p:nvSpPr>
          <p:cNvPr id="4" name="object 4"/>
          <p:cNvSpPr txBox="1"/>
          <p:nvPr/>
        </p:nvSpPr>
        <p:spPr>
          <a:xfrm>
            <a:off x="1870045" y="3296442"/>
            <a:ext cx="5826768" cy="2124188"/>
          </a:xfrm>
          <a:prstGeom prst="rect">
            <a:avLst/>
          </a:prstGeom>
        </p:spPr>
        <p:txBody>
          <a:bodyPr vert="horz" wrap="square" lIns="0" tIns="91965" rIns="0" bIns="0" rtlCol="0">
            <a:spAutoFit/>
          </a:bodyPr>
          <a:lstStyle/>
          <a:p>
            <a:pPr marL="27048" marR="10819"/>
            <a:r>
              <a:rPr lang="ru-RU" sz="4400" b="1" dirty="0" smtClean="0">
                <a:solidFill>
                  <a:srgbClr val="2365C7"/>
                </a:solidFill>
                <a:latin typeface="Arial"/>
                <a:cs typeface="Arial"/>
              </a:rPr>
              <a:t>Представление</a:t>
            </a:r>
            <a:r>
              <a:rPr lang="en-US" sz="4400" b="1" dirty="0" smtClean="0">
                <a:solidFill>
                  <a:srgbClr val="2365C7"/>
                </a:solidFill>
                <a:latin typeface="Arial"/>
                <a:cs typeface="Arial"/>
              </a:rPr>
              <a:t> </a:t>
            </a:r>
            <a:r>
              <a:rPr lang="ru-RU" sz="4400" b="1" dirty="0" smtClean="0">
                <a:solidFill>
                  <a:srgbClr val="2365C7"/>
                </a:solidFill>
                <a:latin typeface="Arial"/>
                <a:cs typeface="Arial"/>
              </a:rPr>
              <a:t>информации в компьютере (1)</a:t>
            </a:r>
            <a:endParaRPr lang="ru-RU" sz="4400" spc="-21" dirty="0" smtClean="0">
              <a:solidFill>
                <a:srgbClr val="231F20"/>
              </a:solidFill>
              <a:latin typeface="Arial"/>
              <a:cs typeface="Arial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798475" y="3296442"/>
            <a:ext cx="726434" cy="2357454"/>
          </a:xfrm>
          <a:custGeom>
            <a:avLst/>
            <a:gdLst/>
            <a:ahLst/>
            <a:cxnLst/>
            <a:rect l="l" t="t" r="r" b="b"/>
            <a:pathLst>
              <a:path w="344170" h="740410">
                <a:moveTo>
                  <a:pt x="343828" y="0"/>
                </a:moveTo>
                <a:lnTo>
                  <a:pt x="0" y="0"/>
                </a:lnTo>
                <a:lnTo>
                  <a:pt x="0" y="740144"/>
                </a:lnTo>
                <a:lnTo>
                  <a:pt x="343828" y="740144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7845537" y="2762260"/>
            <a:ext cx="3540447" cy="335029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8" name="object 8"/>
          <p:cNvGrpSpPr/>
          <p:nvPr/>
        </p:nvGrpSpPr>
        <p:grpSpPr>
          <a:xfrm>
            <a:off x="9892263" y="460623"/>
            <a:ext cx="1338943" cy="1372699"/>
            <a:chOff x="4686759" y="212867"/>
            <a:chExt cx="634365" cy="634365"/>
          </a:xfrm>
        </p:grpSpPr>
        <p:sp>
          <p:nvSpPr>
            <p:cNvPr id="9" name="object 9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603608" y="0"/>
                  </a:moveTo>
                  <a:lnTo>
                    <a:pt x="0" y="0"/>
                  </a:lnTo>
                  <a:lnTo>
                    <a:pt x="0" y="603609"/>
                  </a:lnTo>
                  <a:lnTo>
                    <a:pt x="603608" y="603609"/>
                  </a:lnTo>
                  <a:lnTo>
                    <a:pt x="603608" y="0"/>
                  </a:lnTo>
                  <a:close/>
                </a:path>
              </a:pathLst>
            </a:custGeom>
            <a:solidFill>
              <a:srgbClr val="00A65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8" y="0"/>
                  </a:lnTo>
                  <a:lnTo>
                    <a:pt x="603608" y="603609"/>
                  </a:lnTo>
                  <a:lnTo>
                    <a:pt x="0" y="603609"/>
                  </a:lnTo>
                  <a:lnTo>
                    <a:pt x="0" y="0"/>
                  </a:lnTo>
                  <a:close/>
                </a:path>
              </a:pathLst>
            </a:custGeom>
            <a:ln w="30481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1" name="object 11"/>
          <p:cNvSpPr txBox="1"/>
          <p:nvPr/>
        </p:nvSpPr>
        <p:spPr>
          <a:xfrm>
            <a:off x="10427408" y="542760"/>
            <a:ext cx="365897" cy="772805"/>
          </a:xfrm>
          <a:prstGeom prst="rect">
            <a:avLst/>
          </a:prstGeom>
        </p:spPr>
        <p:txBody>
          <a:bodyPr vert="horz" wrap="square" lIns="0" tIns="33811" rIns="0" bIns="0" rtlCol="0">
            <a:spAutoFit/>
          </a:bodyPr>
          <a:lstStyle/>
          <a:p>
            <a:pPr>
              <a:spcBef>
                <a:spcPts val="266"/>
              </a:spcBef>
            </a:pPr>
            <a:r>
              <a:rPr lang="ru-RU" sz="4800" b="1" dirty="0" smtClean="0">
                <a:solidFill>
                  <a:schemeClr val="bg1"/>
                </a:solidFill>
                <a:latin typeface="Arial"/>
                <a:cs typeface="Arial"/>
              </a:rPr>
              <a:t>7</a:t>
            </a:r>
            <a:endParaRPr sz="4800" b="1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0013977" y="1296177"/>
            <a:ext cx="1143008" cy="456834"/>
          </a:xfrm>
          <a:prstGeom prst="rect">
            <a:avLst/>
          </a:prstGeom>
        </p:spPr>
        <p:txBody>
          <a:bodyPr vert="horz" wrap="square" lIns="0" tIns="25696" rIns="0" bIns="0" rtlCol="0">
            <a:spAutoFit/>
          </a:bodyPr>
          <a:lstStyle/>
          <a:p>
            <a:pPr algn="ctr">
              <a:spcBef>
                <a:spcPts val="202"/>
              </a:spcBef>
            </a:pPr>
            <a:r>
              <a:rPr sz="2800" b="1" spc="11" dirty="0">
                <a:solidFill>
                  <a:srgbClr val="FFFFFF"/>
                </a:solidFill>
                <a:latin typeface="Arial"/>
                <a:cs typeface="Arial"/>
              </a:rPr>
              <a:t>к</a:t>
            </a:r>
            <a:r>
              <a:rPr sz="2800" b="1" spc="-11" dirty="0">
                <a:solidFill>
                  <a:srgbClr val="FFFFFF"/>
                </a:solidFill>
                <a:latin typeface="Arial"/>
                <a:cs typeface="Arial"/>
              </a:rPr>
              <a:t>ласс</a:t>
            </a:r>
            <a:endParaRPr sz="2800" b="1">
              <a:latin typeface="Arial"/>
              <a:cs typeface="Arial"/>
            </a:endParaRPr>
          </a:p>
        </p:txBody>
      </p:sp>
      <p:pic>
        <p:nvPicPr>
          <p:cNvPr id="13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69847" y="581798"/>
            <a:ext cx="1294543" cy="9286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оугольник 15"/>
          <p:cNvSpPr/>
          <p:nvPr/>
        </p:nvSpPr>
        <p:spPr>
          <a:xfrm>
            <a:off x="798475" y="1367616"/>
            <a:ext cx="1021563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36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ASCII (</a:t>
            </a:r>
            <a:r>
              <a:rPr lang="ru-RU" sz="3600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American</a:t>
            </a:r>
            <a:r>
              <a:rPr lang="ru-RU" sz="36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ru-RU" sz="3600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Standard</a:t>
            </a:r>
            <a:r>
              <a:rPr lang="ru-RU" sz="36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ru-RU" sz="3600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Code</a:t>
            </a:r>
            <a:r>
              <a:rPr lang="ru-RU" sz="36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ru-RU" sz="3600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for</a:t>
            </a:r>
            <a:r>
              <a:rPr lang="ru-RU" sz="36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ru-RU" sz="3600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Information</a:t>
            </a:r>
            <a:r>
              <a:rPr lang="ru-RU" sz="36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ru-RU" sz="3600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Interchange</a:t>
            </a:r>
            <a:r>
              <a:rPr lang="ru-RU" sz="36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).</a:t>
            </a:r>
            <a:endParaRPr lang="ru-RU" sz="4400" b="1" dirty="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156061" y="2153434"/>
            <a:ext cx="6566404" cy="45720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object 2"/>
          <p:cNvSpPr txBox="1">
            <a:spLocks/>
          </p:cNvSpPr>
          <p:nvPr/>
        </p:nvSpPr>
        <p:spPr>
          <a:xfrm>
            <a:off x="-1" y="367484"/>
            <a:ext cx="12169775" cy="594890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algn="ctr">
              <a:lnSpc>
                <a:spcPct val="110000"/>
              </a:lnSpc>
            </a:pPr>
            <a:r>
              <a:rPr lang="ru-RU" sz="35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КОДИРОВАНИЕ ТЕКСТОВОЙ ИНФОРМАЦИИ</a:t>
            </a:r>
            <a:endParaRPr lang="ru-RU" sz="3500" b="1" dirty="0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298409" y="2510624"/>
          <a:ext cx="8113184" cy="10363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14148"/>
                <a:gridCol w="1014148"/>
                <a:gridCol w="1014148"/>
                <a:gridCol w="1014148"/>
                <a:gridCol w="1014148"/>
                <a:gridCol w="1014148"/>
                <a:gridCol w="1014148"/>
                <a:gridCol w="1014148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latin typeface="Arial" pitchFamily="34" charset="0"/>
                          <a:cs typeface="Arial" pitchFamily="34" charset="0"/>
                        </a:rPr>
                        <a:t>8</a:t>
                      </a:r>
                      <a:endParaRPr lang="ru-RU" sz="28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cell3D prstMaterial="dkEdge">
                      <a:bevel prst="slop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latin typeface="Arial" pitchFamily="34" charset="0"/>
                          <a:cs typeface="Arial" pitchFamily="34" charset="0"/>
                        </a:rPr>
                        <a:t>9</a:t>
                      </a:r>
                      <a:endParaRPr lang="ru-RU" sz="28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cell3D prstMaterial="dkEdge">
                      <a:bevel prst="slop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ru-RU" sz="28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cell3D prstMaterial="dkEdge">
                      <a:bevel prst="slop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latin typeface="Arial" pitchFamily="34" charset="0"/>
                          <a:cs typeface="Arial" pitchFamily="34" charset="0"/>
                        </a:rPr>
                        <a:t>B</a:t>
                      </a:r>
                      <a:endParaRPr lang="ru-RU" sz="28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cell3D prstMaterial="dkEdge">
                      <a:bevel prst="slop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endParaRPr lang="ru-RU" sz="28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cell3D prstMaterial="dkEdge">
                      <a:bevel prst="slop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latin typeface="Arial" pitchFamily="34" charset="0"/>
                          <a:cs typeface="Arial" pitchFamily="34" charset="0"/>
                        </a:rPr>
                        <a:t>D</a:t>
                      </a:r>
                      <a:endParaRPr lang="ru-RU" sz="28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cell3D prstMaterial="dkEdge">
                      <a:bevel prst="slop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latin typeface="Arial" pitchFamily="34" charset="0"/>
                          <a:cs typeface="Arial" pitchFamily="34" charset="0"/>
                        </a:rPr>
                        <a:t>E</a:t>
                      </a:r>
                      <a:endParaRPr lang="ru-RU" sz="28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cell3D prstMaterial="dkEdge">
                      <a:bevel prst="slop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latin typeface="Arial" pitchFamily="34" charset="0"/>
                          <a:cs typeface="Arial" pitchFamily="34" charset="0"/>
                        </a:rPr>
                        <a:t>F</a:t>
                      </a:r>
                      <a:endParaRPr lang="ru-RU" sz="28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cell3D prstMaterial="dkEdge">
                      <a:bevel prst="slope"/>
                      <a:lightRig rig="flood" dir="t"/>
                    </a:cell3D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latin typeface="Arial" pitchFamily="34" charset="0"/>
                          <a:cs typeface="Arial" pitchFamily="34" charset="0"/>
                        </a:rPr>
                        <a:t>1000</a:t>
                      </a:r>
                      <a:endParaRPr lang="ru-RU" sz="2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latin typeface="Arial" pitchFamily="34" charset="0"/>
                          <a:cs typeface="Arial" pitchFamily="34" charset="0"/>
                        </a:rPr>
                        <a:t>1001</a:t>
                      </a:r>
                      <a:endParaRPr lang="ru-RU" sz="2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latin typeface="Arial" pitchFamily="34" charset="0"/>
                          <a:cs typeface="Arial" pitchFamily="34" charset="0"/>
                        </a:rPr>
                        <a:t>1010</a:t>
                      </a:r>
                      <a:endParaRPr lang="ru-RU" sz="2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latin typeface="Arial" pitchFamily="34" charset="0"/>
                          <a:cs typeface="Arial" pitchFamily="34" charset="0"/>
                        </a:rPr>
                        <a:t>1011</a:t>
                      </a:r>
                      <a:endParaRPr lang="ru-RU" sz="2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latin typeface="Arial" pitchFamily="34" charset="0"/>
                          <a:cs typeface="Arial" pitchFamily="34" charset="0"/>
                        </a:rPr>
                        <a:t>1100</a:t>
                      </a:r>
                      <a:endParaRPr lang="ru-RU" sz="2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latin typeface="Arial" pitchFamily="34" charset="0"/>
                          <a:cs typeface="Arial" pitchFamily="34" charset="0"/>
                        </a:rPr>
                        <a:t>1101</a:t>
                      </a:r>
                      <a:endParaRPr lang="ru-RU" sz="2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latin typeface="Arial" pitchFamily="34" charset="0"/>
                          <a:cs typeface="Arial" pitchFamily="34" charset="0"/>
                        </a:rPr>
                        <a:t>1110</a:t>
                      </a:r>
                      <a:endParaRPr lang="ru-RU" sz="2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latin typeface="Arial" pitchFamily="34" charset="0"/>
                          <a:cs typeface="Arial" pitchFamily="34" charset="0"/>
                        </a:rPr>
                        <a:t>1111</a:t>
                      </a:r>
                      <a:endParaRPr lang="ru-RU" sz="2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298409" y="1296178"/>
          <a:ext cx="8113184" cy="1036320"/>
        </p:xfrm>
        <a:graphic>
          <a:graphicData uri="http://schemas.openxmlformats.org/drawingml/2006/table">
            <a:tbl>
              <a:tblPr firstRow="1" bandRow="1">
                <a:effectLst>
                  <a:innerShdw blurRad="63500" dist="50800" dir="16200000">
                    <a:prstClr val="black">
                      <a:alpha val="50000"/>
                    </a:prstClr>
                  </a:innerShdw>
                </a:effectLst>
                <a:tableStyleId>{5940675A-B579-460E-94D1-54222C63F5DA}</a:tableStyleId>
              </a:tblPr>
              <a:tblGrid>
                <a:gridCol w="1014148"/>
                <a:gridCol w="1014148"/>
                <a:gridCol w="1014148"/>
                <a:gridCol w="1014148"/>
                <a:gridCol w="1014148"/>
                <a:gridCol w="1014148"/>
                <a:gridCol w="1014148"/>
                <a:gridCol w="1014148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  <a:endParaRPr lang="ru-RU" sz="28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cell3D prstMaterial="dkEdge">
                      <a:bevel prst="cross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  <a:endParaRPr lang="ru-RU" sz="28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cell3D prstMaterial="dkEdge">
                      <a:bevel prst="cross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endParaRPr lang="ru-RU" sz="28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cell3D prstMaterial="dkEdge">
                      <a:bevel prst="cross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  <a:endParaRPr lang="ru-RU" sz="28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cell3D prstMaterial="dkEdge">
                      <a:bevel prst="cross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latin typeface="Arial" pitchFamily="34" charset="0"/>
                          <a:cs typeface="Arial" pitchFamily="34" charset="0"/>
                        </a:rPr>
                        <a:t>4</a:t>
                      </a:r>
                      <a:endParaRPr lang="ru-RU" sz="28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cell3D prstMaterial="dkEdge">
                      <a:bevel prst="cross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latin typeface="Arial" pitchFamily="34" charset="0"/>
                          <a:cs typeface="Arial" pitchFamily="34" charset="0"/>
                        </a:rPr>
                        <a:t>5</a:t>
                      </a:r>
                      <a:endParaRPr lang="ru-RU" sz="28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cell3D prstMaterial="dkEdge">
                      <a:bevel prst="cross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latin typeface="Arial" pitchFamily="34" charset="0"/>
                          <a:cs typeface="Arial" pitchFamily="34" charset="0"/>
                        </a:rPr>
                        <a:t>6</a:t>
                      </a:r>
                      <a:endParaRPr lang="ru-RU" sz="28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cell3D prstMaterial="dkEdge">
                      <a:bevel prst="cross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latin typeface="Arial" pitchFamily="34" charset="0"/>
                          <a:cs typeface="Arial" pitchFamily="34" charset="0"/>
                        </a:rPr>
                        <a:t>7</a:t>
                      </a:r>
                      <a:endParaRPr lang="ru-RU" sz="28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cell3D prstMaterial="dkEdge">
                      <a:bevel prst="cross"/>
                      <a:lightRig rig="flood" dir="t"/>
                    </a:cell3D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latin typeface="Arial" pitchFamily="34" charset="0"/>
                          <a:cs typeface="Arial" pitchFamily="34" charset="0"/>
                        </a:rPr>
                        <a:t>0000</a:t>
                      </a:r>
                      <a:endParaRPr lang="ru-RU" sz="2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latin typeface="Arial" pitchFamily="34" charset="0"/>
                          <a:cs typeface="Arial" pitchFamily="34" charset="0"/>
                        </a:rPr>
                        <a:t>0001</a:t>
                      </a:r>
                      <a:endParaRPr lang="ru-RU" sz="2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latin typeface="Arial" pitchFamily="34" charset="0"/>
                          <a:cs typeface="Arial" pitchFamily="34" charset="0"/>
                        </a:rPr>
                        <a:t>0010</a:t>
                      </a:r>
                      <a:endParaRPr lang="ru-RU" sz="2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latin typeface="Arial" pitchFamily="34" charset="0"/>
                          <a:cs typeface="Arial" pitchFamily="34" charset="0"/>
                        </a:rPr>
                        <a:t>0011</a:t>
                      </a:r>
                      <a:endParaRPr lang="ru-RU" sz="2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latin typeface="Arial" pitchFamily="34" charset="0"/>
                          <a:cs typeface="Arial" pitchFamily="34" charset="0"/>
                        </a:rPr>
                        <a:t>0100</a:t>
                      </a:r>
                      <a:endParaRPr lang="ru-RU" sz="2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latin typeface="Arial" pitchFamily="34" charset="0"/>
                          <a:cs typeface="Arial" pitchFamily="34" charset="0"/>
                        </a:rPr>
                        <a:t>0101</a:t>
                      </a:r>
                      <a:endParaRPr lang="ru-RU" sz="2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latin typeface="Arial" pitchFamily="34" charset="0"/>
                          <a:cs typeface="Arial" pitchFamily="34" charset="0"/>
                        </a:rPr>
                        <a:t>0110</a:t>
                      </a:r>
                      <a:endParaRPr lang="ru-RU" sz="2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smtClean="0">
                          <a:latin typeface="Arial" pitchFamily="34" charset="0"/>
                          <a:cs typeface="Arial" pitchFamily="34" charset="0"/>
                        </a:rPr>
                        <a:t>0111</a:t>
                      </a:r>
                      <a:endParaRPr lang="ru-RU" sz="2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/>
          <a:srcRect r="58451" b="48333"/>
          <a:stretch>
            <a:fillRect/>
          </a:stretch>
        </p:blipFill>
        <p:spPr bwMode="auto">
          <a:xfrm>
            <a:off x="8085151" y="3725070"/>
            <a:ext cx="3594945" cy="28575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aphicFrame>
        <p:nvGraphicFramePr>
          <p:cNvPr id="9" name="Таблица 8"/>
          <p:cNvGraphicFramePr>
            <a:graphicFrameLocks noGrp="1"/>
          </p:cNvGraphicFramePr>
          <p:nvPr/>
        </p:nvGraphicFramePr>
        <p:xfrm>
          <a:off x="2155797" y="3939384"/>
          <a:ext cx="5429289" cy="25908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809763"/>
                <a:gridCol w="1809763"/>
                <a:gridCol w="1809763"/>
              </a:tblGrid>
              <a:tr h="370840">
                <a:tc>
                  <a:txBody>
                    <a:bodyPr/>
                    <a:lstStyle/>
                    <a:p>
                      <a:r>
                        <a:rPr lang="ru-RU" sz="2800" b="1" dirty="0" smtClean="0"/>
                        <a:t>Символ</a:t>
                      </a:r>
                      <a:endParaRPr lang="ru-RU" sz="2800" b="1" dirty="0"/>
                    </a:p>
                  </a:txBody>
                  <a:tcPr>
                    <a:cell3D prstMaterial="dkEdge">
                      <a:bevel prst="cross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/>
                      <a:r>
                        <a:rPr lang="ru-RU" sz="2800" b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В 16-й с.с.</a:t>
                      </a:r>
                      <a:endParaRPr lang="ru-RU" sz="2800" b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b="1" dirty="0" smtClean="0"/>
                        <a:t>В 2-й с.с.</a:t>
                      </a:r>
                      <a:endParaRPr lang="ru-RU" sz="2800" b="1" dirty="0"/>
                    </a:p>
                  </a:txBody>
                  <a:tcPr>
                    <a:cell3D prstMaterial="dkEdge">
                      <a:bevel prst="cross"/>
                      <a:lightRig rig="flood" dir="t"/>
                    </a:cell3D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algn="ctr"/>
                      <a:r>
                        <a:rPr lang="ru-RU" sz="2800" b="1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lang="ru-RU" sz="2800" b="1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cell3D prstMaterial="dkEdge">
                      <a:bevel prst="cross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/>
                      <a:r>
                        <a:rPr lang="en-US" sz="2800" b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31</a:t>
                      </a:r>
                      <a:endParaRPr lang="ru-RU" sz="2800" b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/>
                      <a:r>
                        <a:rPr lang="en-US" sz="2800" b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0011 0001</a:t>
                      </a:r>
                      <a:endParaRPr lang="ru-RU" sz="2800" b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cell3D prstMaterial="dkEdge">
                      <a:bevel prst="cross"/>
                      <a:lightRig rig="flood" dir="t"/>
                    </a:cell3D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algn="ctr"/>
                      <a:r>
                        <a:rPr lang="en-US" sz="2800" b="1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#</a:t>
                      </a:r>
                      <a:endParaRPr lang="ru-RU" sz="2800" b="1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cell3D prstMaterial="dkEdge">
                      <a:bevel prst="cross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/>
                      <a:r>
                        <a:rPr lang="en-US" sz="2800" b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23</a:t>
                      </a:r>
                      <a:endParaRPr lang="ru-RU" sz="2800" b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/>
                      <a:r>
                        <a:rPr lang="en-US" sz="2800" b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0010 0011</a:t>
                      </a:r>
                      <a:endParaRPr lang="ru-RU" sz="2800" b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cell3D prstMaterial="dkEdge">
                      <a:bevel prst="cross"/>
                      <a:lightRig rig="flood" dir="t"/>
                    </a:cell3D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algn="ctr"/>
                      <a:r>
                        <a:rPr lang="en-US" sz="2800" b="1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</a:t>
                      </a:r>
                      <a:endParaRPr lang="ru-RU" sz="2800" b="1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cell3D prstMaterial="dkEdge">
                      <a:bevel prst="cross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/>
                      <a:r>
                        <a:rPr lang="en-US" sz="2800" b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41</a:t>
                      </a:r>
                      <a:endParaRPr lang="ru-RU" sz="2800" b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/>
                      <a:r>
                        <a:rPr lang="en-US" sz="2800" b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0100 0001</a:t>
                      </a:r>
                      <a:endParaRPr lang="ru-RU" sz="2800" b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cell3D prstMaterial="dkEdge">
                      <a:bevel prst="cross"/>
                      <a:lightRig rig="flood" dir="t"/>
                    </a:cell3D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algn="ctr"/>
                      <a:r>
                        <a:rPr lang="en-US" sz="2800" b="1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W</a:t>
                      </a:r>
                      <a:endParaRPr lang="ru-RU" sz="2800" b="1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cell3D prstMaterial="dkEdge">
                      <a:bevel prst="cross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/>
                      <a:r>
                        <a:rPr lang="en-US" sz="2800" b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57</a:t>
                      </a:r>
                      <a:endParaRPr lang="ru-RU" sz="2800" b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/>
                      <a:r>
                        <a:rPr lang="en-US" sz="2800" b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0101</a:t>
                      </a:r>
                      <a:r>
                        <a:rPr lang="en-US" sz="2800" b="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0111</a:t>
                      </a:r>
                      <a:endParaRPr lang="ru-RU" sz="2800" b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cell3D prstMaterial="dkEdge">
                      <a:bevel prst="cross"/>
                      <a:lightRig rig="flood" dir="t"/>
                    </a:cell3D>
                  </a:tcPr>
                </a:tc>
              </a:tr>
            </a:tbl>
          </a:graphicData>
        </a:graphic>
      </p:graphicFrame>
      <p:sp>
        <p:nvSpPr>
          <p:cNvPr id="10" name="object 2"/>
          <p:cNvSpPr txBox="1">
            <a:spLocks/>
          </p:cNvSpPr>
          <p:nvPr/>
        </p:nvSpPr>
        <p:spPr>
          <a:xfrm>
            <a:off x="-1" y="367484"/>
            <a:ext cx="12169775" cy="594890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algn="ctr">
              <a:lnSpc>
                <a:spcPct val="110000"/>
              </a:lnSpc>
            </a:pPr>
            <a:r>
              <a:rPr lang="ru-RU" sz="35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КОДИРОВАНИЕ ТЕКСТОВОЙ ИНФОРМАЦИИ</a:t>
            </a:r>
            <a:endParaRPr lang="ru-RU" sz="3500" b="1" dirty="0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298409" y="2510624"/>
          <a:ext cx="8113184" cy="10363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14148"/>
                <a:gridCol w="1014148"/>
                <a:gridCol w="1014148"/>
                <a:gridCol w="1014148"/>
                <a:gridCol w="1014148"/>
                <a:gridCol w="1014148"/>
                <a:gridCol w="1014148"/>
                <a:gridCol w="1014148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latin typeface="Arial" pitchFamily="34" charset="0"/>
                          <a:cs typeface="Arial" pitchFamily="34" charset="0"/>
                        </a:rPr>
                        <a:t>8</a:t>
                      </a:r>
                      <a:endParaRPr lang="ru-RU" sz="28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cell3D prstMaterial="dkEdge">
                      <a:bevel prst="slop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latin typeface="Arial" pitchFamily="34" charset="0"/>
                          <a:cs typeface="Arial" pitchFamily="34" charset="0"/>
                        </a:rPr>
                        <a:t>9</a:t>
                      </a:r>
                      <a:endParaRPr lang="ru-RU" sz="28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cell3D prstMaterial="dkEdge">
                      <a:bevel prst="slop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ru-RU" sz="28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cell3D prstMaterial="dkEdge">
                      <a:bevel prst="slop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latin typeface="Arial" pitchFamily="34" charset="0"/>
                          <a:cs typeface="Arial" pitchFamily="34" charset="0"/>
                        </a:rPr>
                        <a:t>B</a:t>
                      </a:r>
                      <a:endParaRPr lang="ru-RU" sz="28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cell3D prstMaterial="dkEdge">
                      <a:bevel prst="slop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endParaRPr lang="ru-RU" sz="28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cell3D prstMaterial="dkEdge">
                      <a:bevel prst="slop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latin typeface="Arial" pitchFamily="34" charset="0"/>
                          <a:cs typeface="Arial" pitchFamily="34" charset="0"/>
                        </a:rPr>
                        <a:t>D</a:t>
                      </a:r>
                      <a:endParaRPr lang="ru-RU" sz="28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cell3D prstMaterial="dkEdge">
                      <a:bevel prst="slop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latin typeface="Arial" pitchFamily="34" charset="0"/>
                          <a:cs typeface="Arial" pitchFamily="34" charset="0"/>
                        </a:rPr>
                        <a:t>E</a:t>
                      </a:r>
                      <a:endParaRPr lang="ru-RU" sz="28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cell3D prstMaterial="dkEdge">
                      <a:bevel prst="slop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latin typeface="Arial" pitchFamily="34" charset="0"/>
                          <a:cs typeface="Arial" pitchFamily="34" charset="0"/>
                        </a:rPr>
                        <a:t>F</a:t>
                      </a:r>
                      <a:endParaRPr lang="ru-RU" sz="28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cell3D prstMaterial="dkEdge">
                      <a:bevel prst="slope"/>
                      <a:lightRig rig="flood" dir="t"/>
                    </a:cell3D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latin typeface="Arial" pitchFamily="34" charset="0"/>
                          <a:cs typeface="Arial" pitchFamily="34" charset="0"/>
                        </a:rPr>
                        <a:t>1000</a:t>
                      </a:r>
                      <a:endParaRPr lang="ru-RU" sz="2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latin typeface="Arial" pitchFamily="34" charset="0"/>
                          <a:cs typeface="Arial" pitchFamily="34" charset="0"/>
                        </a:rPr>
                        <a:t>1001</a:t>
                      </a:r>
                      <a:endParaRPr lang="ru-RU" sz="2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latin typeface="Arial" pitchFamily="34" charset="0"/>
                          <a:cs typeface="Arial" pitchFamily="34" charset="0"/>
                        </a:rPr>
                        <a:t>1010</a:t>
                      </a:r>
                      <a:endParaRPr lang="ru-RU" sz="2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latin typeface="Arial" pitchFamily="34" charset="0"/>
                          <a:cs typeface="Arial" pitchFamily="34" charset="0"/>
                        </a:rPr>
                        <a:t>1011</a:t>
                      </a:r>
                      <a:endParaRPr lang="ru-RU" sz="2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latin typeface="Arial" pitchFamily="34" charset="0"/>
                          <a:cs typeface="Arial" pitchFamily="34" charset="0"/>
                        </a:rPr>
                        <a:t>1100</a:t>
                      </a:r>
                      <a:endParaRPr lang="ru-RU" sz="2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latin typeface="Arial" pitchFamily="34" charset="0"/>
                          <a:cs typeface="Arial" pitchFamily="34" charset="0"/>
                        </a:rPr>
                        <a:t>1101</a:t>
                      </a:r>
                      <a:endParaRPr lang="ru-RU" sz="2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latin typeface="Arial" pitchFamily="34" charset="0"/>
                          <a:cs typeface="Arial" pitchFamily="34" charset="0"/>
                        </a:rPr>
                        <a:t>1110</a:t>
                      </a:r>
                      <a:endParaRPr lang="ru-RU" sz="2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latin typeface="Arial" pitchFamily="34" charset="0"/>
                          <a:cs typeface="Arial" pitchFamily="34" charset="0"/>
                        </a:rPr>
                        <a:t>1111</a:t>
                      </a:r>
                      <a:endParaRPr lang="ru-RU" sz="2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298409" y="1296178"/>
          <a:ext cx="8113184" cy="1036320"/>
        </p:xfrm>
        <a:graphic>
          <a:graphicData uri="http://schemas.openxmlformats.org/drawingml/2006/table">
            <a:tbl>
              <a:tblPr firstRow="1" bandRow="1">
                <a:effectLst>
                  <a:innerShdw blurRad="63500" dist="50800" dir="16200000">
                    <a:prstClr val="black">
                      <a:alpha val="50000"/>
                    </a:prstClr>
                  </a:innerShdw>
                </a:effectLst>
                <a:tableStyleId>{5940675A-B579-460E-94D1-54222C63F5DA}</a:tableStyleId>
              </a:tblPr>
              <a:tblGrid>
                <a:gridCol w="1014148"/>
                <a:gridCol w="1014148"/>
                <a:gridCol w="1014148"/>
                <a:gridCol w="1014148"/>
                <a:gridCol w="1014148"/>
                <a:gridCol w="1014148"/>
                <a:gridCol w="1014148"/>
                <a:gridCol w="1014148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  <a:endParaRPr lang="ru-RU" sz="28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cell3D prstMaterial="dkEdge">
                      <a:bevel prst="cross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  <a:endParaRPr lang="ru-RU" sz="28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cell3D prstMaterial="dkEdge">
                      <a:bevel prst="cross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endParaRPr lang="ru-RU" sz="28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cell3D prstMaterial="dkEdge">
                      <a:bevel prst="cross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  <a:endParaRPr lang="ru-RU" sz="28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cell3D prstMaterial="dkEdge">
                      <a:bevel prst="cross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latin typeface="Arial" pitchFamily="34" charset="0"/>
                          <a:cs typeface="Arial" pitchFamily="34" charset="0"/>
                        </a:rPr>
                        <a:t>4</a:t>
                      </a:r>
                      <a:endParaRPr lang="ru-RU" sz="28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cell3D prstMaterial="dkEdge">
                      <a:bevel prst="cross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latin typeface="Arial" pitchFamily="34" charset="0"/>
                          <a:cs typeface="Arial" pitchFamily="34" charset="0"/>
                        </a:rPr>
                        <a:t>5</a:t>
                      </a:r>
                      <a:endParaRPr lang="ru-RU" sz="28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cell3D prstMaterial="dkEdge">
                      <a:bevel prst="cross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latin typeface="Arial" pitchFamily="34" charset="0"/>
                          <a:cs typeface="Arial" pitchFamily="34" charset="0"/>
                        </a:rPr>
                        <a:t>6</a:t>
                      </a:r>
                      <a:endParaRPr lang="ru-RU" sz="28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cell3D prstMaterial="dkEdge">
                      <a:bevel prst="cross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latin typeface="Arial" pitchFamily="34" charset="0"/>
                          <a:cs typeface="Arial" pitchFamily="34" charset="0"/>
                        </a:rPr>
                        <a:t>7</a:t>
                      </a:r>
                      <a:endParaRPr lang="ru-RU" sz="28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cell3D prstMaterial="dkEdge">
                      <a:bevel prst="cross"/>
                      <a:lightRig rig="flood" dir="t"/>
                    </a:cell3D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latin typeface="Arial" pitchFamily="34" charset="0"/>
                          <a:cs typeface="Arial" pitchFamily="34" charset="0"/>
                        </a:rPr>
                        <a:t>0000</a:t>
                      </a:r>
                      <a:endParaRPr lang="ru-RU" sz="2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latin typeface="Arial" pitchFamily="34" charset="0"/>
                          <a:cs typeface="Arial" pitchFamily="34" charset="0"/>
                        </a:rPr>
                        <a:t>0001</a:t>
                      </a:r>
                      <a:endParaRPr lang="ru-RU" sz="2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latin typeface="Arial" pitchFamily="34" charset="0"/>
                          <a:cs typeface="Arial" pitchFamily="34" charset="0"/>
                        </a:rPr>
                        <a:t>0010</a:t>
                      </a:r>
                      <a:endParaRPr lang="ru-RU" sz="2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latin typeface="Arial" pitchFamily="34" charset="0"/>
                          <a:cs typeface="Arial" pitchFamily="34" charset="0"/>
                        </a:rPr>
                        <a:t>0011</a:t>
                      </a:r>
                      <a:endParaRPr lang="ru-RU" sz="2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latin typeface="Arial" pitchFamily="34" charset="0"/>
                          <a:cs typeface="Arial" pitchFamily="34" charset="0"/>
                        </a:rPr>
                        <a:t>0100</a:t>
                      </a:r>
                      <a:endParaRPr lang="ru-RU" sz="2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latin typeface="Arial" pitchFamily="34" charset="0"/>
                          <a:cs typeface="Arial" pitchFamily="34" charset="0"/>
                        </a:rPr>
                        <a:t>0101</a:t>
                      </a:r>
                      <a:endParaRPr lang="ru-RU" sz="2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latin typeface="Arial" pitchFamily="34" charset="0"/>
                          <a:cs typeface="Arial" pitchFamily="34" charset="0"/>
                        </a:rPr>
                        <a:t>0110</a:t>
                      </a:r>
                      <a:endParaRPr lang="ru-RU" sz="2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smtClean="0">
                          <a:latin typeface="Arial" pitchFamily="34" charset="0"/>
                          <a:cs typeface="Arial" pitchFamily="34" charset="0"/>
                        </a:rPr>
                        <a:t>0111</a:t>
                      </a:r>
                      <a:endParaRPr lang="ru-RU" sz="2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/>
          <a:srcRect r="58451" b="48333"/>
          <a:stretch>
            <a:fillRect/>
          </a:stretch>
        </p:blipFill>
        <p:spPr bwMode="auto">
          <a:xfrm>
            <a:off x="8085151" y="3725070"/>
            <a:ext cx="3594945" cy="28575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aphicFrame>
        <p:nvGraphicFramePr>
          <p:cNvPr id="9" name="Таблица 8"/>
          <p:cNvGraphicFramePr>
            <a:graphicFrameLocks noGrp="1"/>
          </p:cNvGraphicFramePr>
          <p:nvPr/>
        </p:nvGraphicFramePr>
        <p:xfrm>
          <a:off x="2155797" y="3939384"/>
          <a:ext cx="5429289" cy="25908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809763"/>
                <a:gridCol w="1809763"/>
                <a:gridCol w="1809763"/>
              </a:tblGrid>
              <a:tr h="370840">
                <a:tc>
                  <a:txBody>
                    <a:bodyPr/>
                    <a:lstStyle/>
                    <a:p>
                      <a:r>
                        <a:rPr lang="ru-RU" sz="2800" b="1" dirty="0" smtClean="0"/>
                        <a:t>Символ</a:t>
                      </a:r>
                      <a:endParaRPr lang="ru-RU" sz="2800" b="1" dirty="0"/>
                    </a:p>
                  </a:txBody>
                  <a:tcPr>
                    <a:cell3D prstMaterial="dkEdge">
                      <a:bevel prst="cross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/>
                      <a:r>
                        <a:rPr lang="ru-RU" sz="2800" b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В 16-й с.с.</a:t>
                      </a:r>
                      <a:endParaRPr lang="ru-RU" sz="2800" b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b="1" dirty="0" smtClean="0"/>
                        <a:t>В 2-й с.с.</a:t>
                      </a:r>
                      <a:endParaRPr lang="ru-RU" sz="2800" b="1" dirty="0"/>
                    </a:p>
                  </a:txBody>
                  <a:tcPr>
                    <a:cell3D prstMaterial="dkEdge">
                      <a:bevel prst="cross"/>
                      <a:lightRig rig="flood" dir="t"/>
                    </a:cell3D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algn="ctr"/>
                      <a:r>
                        <a:rPr lang="en-US" sz="2800" b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!</a:t>
                      </a:r>
                      <a:endParaRPr lang="ru-RU" sz="2800" b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cell3D prstMaterial="dkEdge">
                      <a:bevel prst="cross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/>
                      <a:r>
                        <a:rPr lang="en-US" sz="2800" b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21</a:t>
                      </a:r>
                      <a:endParaRPr lang="ru-RU" sz="2800" b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/>
                      <a:r>
                        <a:rPr lang="en-US" sz="2800" b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0010 0001</a:t>
                      </a:r>
                      <a:endParaRPr lang="ru-RU" sz="2800" b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cell3D prstMaterial="dkEdge">
                      <a:bevel prst="cross"/>
                      <a:lightRig rig="flood" dir="t"/>
                    </a:cell3D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algn="ctr"/>
                      <a:r>
                        <a:rPr lang="en-US" sz="2800" b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5</a:t>
                      </a:r>
                      <a:endParaRPr lang="ru-RU" sz="2800" b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cell3D prstMaterial="dkEdge">
                      <a:bevel prst="cross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/>
                      <a:r>
                        <a:rPr lang="en-US" sz="2800" b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35</a:t>
                      </a:r>
                      <a:endParaRPr lang="ru-RU" sz="2800" b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/>
                      <a:r>
                        <a:rPr lang="en-US" sz="2800" b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0011 0101</a:t>
                      </a:r>
                      <a:endParaRPr lang="ru-RU" sz="2800" b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cell3D prstMaterial="dkEdge">
                      <a:bevel prst="cross"/>
                      <a:lightRig rig="flood" dir="t"/>
                    </a:cell3D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algn="ctr"/>
                      <a:r>
                        <a:rPr lang="en-US" sz="2800" b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B</a:t>
                      </a:r>
                      <a:endParaRPr lang="ru-RU" sz="2800" b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cell3D prstMaterial="dkEdge">
                      <a:bevel prst="cross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/>
                      <a:r>
                        <a:rPr lang="en-US" sz="2800" b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42</a:t>
                      </a:r>
                      <a:endParaRPr lang="ru-RU" sz="2800" b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/>
                      <a:r>
                        <a:rPr lang="en-US" sz="2800" b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0100 0010</a:t>
                      </a:r>
                      <a:endParaRPr lang="ru-RU" sz="2800" b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cell3D prstMaterial="dkEdge">
                      <a:bevel prst="cross"/>
                      <a:lightRig rig="flood" dir="t"/>
                    </a:cell3D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algn="ctr"/>
                      <a:r>
                        <a:rPr lang="en-US" sz="2800" b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</a:t>
                      </a:r>
                      <a:endParaRPr lang="ru-RU" sz="2800" b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cell3D prstMaterial="dkEdge">
                      <a:bevel prst="cross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/>
                      <a:r>
                        <a:rPr lang="en-US" sz="2800" b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53</a:t>
                      </a:r>
                      <a:endParaRPr lang="ru-RU" sz="2800" b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/>
                      <a:r>
                        <a:rPr lang="en-US" sz="2800" b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0101</a:t>
                      </a:r>
                      <a:r>
                        <a:rPr lang="en-US" sz="2800" b="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0011</a:t>
                      </a:r>
                      <a:endParaRPr lang="ru-RU" sz="2800" b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cell3D prstMaterial="dkEdge">
                      <a:bevel prst="cross"/>
                      <a:lightRig rig="flood" dir="t"/>
                    </a:cell3D>
                  </a:tcPr>
                </a:tc>
              </a:tr>
            </a:tbl>
          </a:graphicData>
        </a:graphic>
      </p:graphicFrame>
      <p:sp>
        <p:nvSpPr>
          <p:cNvPr id="7" name="object 2"/>
          <p:cNvSpPr txBox="1">
            <a:spLocks/>
          </p:cNvSpPr>
          <p:nvPr/>
        </p:nvSpPr>
        <p:spPr>
          <a:xfrm>
            <a:off x="-1" y="367484"/>
            <a:ext cx="12169775" cy="594890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algn="ctr">
              <a:lnSpc>
                <a:spcPct val="110000"/>
              </a:lnSpc>
            </a:pPr>
            <a:r>
              <a:rPr lang="ru-RU" sz="35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КОДИРОВАНИЕ ТЕКСТОВОЙ ИНФОРМАЦИИ</a:t>
            </a:r>
            <a:endParaRPr lang="ru-RU" sz="3500" b="1" dirty="0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оугольник 15"/>
          <p:cNvSpPr/>
          <p:nvPr/>
        </p:nvSpPr>
        <p:spPr>
          <a:xfrm>
            <a:off x="1084227" y="1653368"/>
            <a:ext cx="10215634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36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   Посредством двоичного кодирования вся информация состоит из двух знаков, то есть пишется в виде сведения на алфавитном языке, мощность которого равна</a:t>
            </a:r>
            <a:r>
              <a:rPr lang="en-US" sz="36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2</a:t>
            </a:r>
            <a:r>
              <a:rPr lang="ru-RU" sz="36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. Обычно в компьютере применяется ровный способ кодирования, то есть знаки информации выражаются в виде одинакового</a:t>
            </a:r>
            <a:r>
              <a:rPr lang="en-US" sz="36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ru-RU" sz="36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количества нулей и единиц.</a:t>
            </a:r>
          </a:p>
        </p:txBody>
      </p:sp>
      <p:sp>
        <p:nvSpPr>
          <p:cNvPr id="4" name="object 2"/>
          <p:cNvSpPr txBox="1">
            <a:spLocks/>
          </p:cNvSpPr>
          <p:nvPr/>
        </p:nvSpPr>
        <p:spPr>
          <a:xfrm>
            <a:off x="226971" y="224609"/>
            <a:ext cx="11715832" cy="897281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КОДИРОВАНИЕ ИНФОРМАЦИИ ПРИ </a:t>
            </a:r>
          </a:p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ПОМОЩИ ДВУХ ЗНАКОВ</a:t>
            </a:r>
            <a:endParaRPr lang="ru-RU" sz="2800" b="1" dirty="0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ject 2"/>
          <p:cNvSpPr txBox="1">
            <a:spLocks/>
          </p:cNvSpPr>
          <p:nvPr/>
        </p:nvSpPr>
        <p:spPr>
          <a:xfrm>
            <a:off x="-1" y="367484"/>
            <a:ext cx="12169775" cy="514933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algn="ctr">
              <a:lnSpc>
                <a:spcPct val="110000"/>
              </a:lnSpc>
            </a:pPr>
            <a:r>
              <a:rPr lang="ru-RU" sz="3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КОДИРОВАНИЕ ИНФОРМАЦИИ ПРИ ПОМОЩИ ДВУХ ЗНАКОВ</a:t>
            </a:r>
            <a:endParaRPr lang="ru-RU" sz="3000" b="1" dirty="0"/>
          </a:p>
        </p:txBody>
      </p:sp>
      <p:sp>
        <p:nvSpPr>
          <p:cNvPr id="16" name="Прямоугольник 15"/>
          <p:cNvSpPr/>
          <p:nvPr/>
        </p:nvSpPr>
        <p:spPr>
          <a:xfrm>
            <a:off x="941351" y="1439054"/>
            <a:ext cx="10215634" cy="49552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36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   Представление информации в компьютере количества цифр 0 и 1. Длина кода определяется количеством </a:t>
            </a:r>
            <a:r>
              <a:rPr lang="ru-RU" sz="3600" b="1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вариантов</a:t>
            </a:r>
            <a:r>
              <a:rPr lang="ru-RU" sz="36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, необходимого для кодирования. Так как в двоичном кодировании участвуют только 2 знака, вычисляются с помощью формулы Хартли</a:t>
            </a:r>
          </a:p>
          <a:p>
            <a:pPr algn="ctr"/>
            <a:endParaRPr lang="ru-RU" sz="2000" dirty="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algn="ctr"/>
            <a:r>
              <a:rPr lang="en-US" sz="4400" b="1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N</a:t>
            </a:r>
            <a:r>
              <a:rPr lang="ru-RU" sz="4400" b="1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sz="4400" b="1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=</a:t>
            </a:r>
            <a:r>
              <a:rPr lang="ru-RU" sz="4400" b="1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sz="4400" b="1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2</a:t>
            </a:r>
            <a:r>
              <a:rPr lang="en-US" sz="4400" b="1" baseline="300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m</a:t>
            </a:r>
            <a:endParaRPr lang="ru-RU" sz="4400" b="1" dirty="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ject 2"/>
          <p:cNvSpPr txBox="1">
            <a:spLocks/>
          </p:cNvSpPr>
          <p:nvPr/>
        </p:nvSpPr>
        <p:spPr>
          <a:xfrm>
            <a:off x="155533" y="367484"/>
            <a:ext cx="12014242" cy="514933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algn="ctr">
              <a:lnSpc>
                <a:spcPct val="110000"/>
              </a:lnSpc>
            </a:pPr>
            <a:r>
              <a:rPr lang="ru-RU" sz="3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КОДИРОВАНИЕ ИНФОРМАЦИИ ПРИ ПОМОЩИ ДВУХ ЗНАКОВ</a:t>
            </a:r>
            <a:endParaRPr lang="ru-RU" sz="3000" b="1" dirty="0"/>
          </a:p>
        </p:txBody>
      </p:sp>
      <p:sp>
        <p:nvSpPr>
          <p:cNvPr id="16" name="Прямоугольник 15"/>
          <p:cNvSpPr/>
          <p:nvPr/>
        </p:nvSpPr>
        <p:spPr>
          <a:xfrm>
            <a:off x="298409" y="1296178"/>
            <a:ext cx="7643866" cy="55707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dirty="0" smtClean="0">
                <a:latin typeface="Arial" pitchFamily="34" charset="0"/>
                <a:ea typeface="Arial Unicode MS" pitchFamily="34" charset="-128"/>
                <a:cs typeface="Arial" pitchFamily="34" charset="0"/>
              </a:rPr>
              <a:t> </a:t>
            </a:r>
            <a:r>
              <a:rPr lang="ru-RU" sz="3200" dirty="0" smtClean="0">
                <a:latin typeface="Arial" pitchFamily="34" charset="0"/>
                <a:ea typeface="Arial Unicode MS" pitchFamily="34" charset="-128"/>
                <a:cs typeface="Arial" pitchFamily="34" charset="0"/>
              </a:rPr>
              <a:t>Ральф </a:t>
            </a:r>
            <a:r>
              <a:rPr lang="ru-RU" sz="3200" dirty="0" err="1" smtClean="0">
                <a:latin typeface="Arial" pitchFamily="34" charset="0"/>
                <a:ea typeface="Arial Unicode MS" pitchFamily="34" charset="-128"/>
                <a:cs typeface="Arial" pitchFamily="34" charset="0"/>
              </a:rPr>
              <a:t>Винтон</a:t>
            </a:r>
            <a:r>
              <a:rPr lang="ru-RU" sz="3200" dirty="0" smtClean="0">
                <a:latin typeface="Arial" pitchFamily="34" charset="0"/>
                <a:ea typeface="Arial Unicode MS" pitchFamily="34" charset="-128"/>
                <a:cs typeface="Arial" pitchFamily="34" charset="0"/>
              </a:rPr>
              <a:t> </a:t>
            </a:r>
            <a:r>
              <a:rPr lang="ru-RU" sz="3200" dirty="0" err="1" smtClean="0">
                <a:latin typeface="Arial" pitchFamily="34" charset="0"/>
                <a:ea typeface="Arial Unicode MS" pitchFamily="34" charset="-128"/>
                <a:cs typeface="Arial" pitchFamily="34" charset="0"/>
              </a:rPr>
              <a:t>Лайон</a:t>
            </a:r>
            <a:r>
              <a:rPr lang="ru-RU" sz="3200" dirty="0" smtClean="0">
                <a:latin typeface="Arial" pitchFamily="34" charset="0"/>
                <a:ea typeface="Arial Unicode MS" pitchFamily="34" charset="-128"/>
                <a:cs typeface="Arial" pitchFamily="34" charset="0"/>
              </a:rPr>
              <a:t> Хартли (30 ноября 1888, </a:t>
            </a:r>
            <a:r>
              <a:rPr lang="ru-RU" sz="3200" dirty="0" err="1" smtClean="0">
                <a:latin typeface="Arial" pitchFamily="34" charset="0"/>
                <a:ea typeface="Arial Unicode MS" pitchFamily="34" charset="-128"/>
                <a:cs typeface="Arial" pitchFamily="34" charset="0"/>
              </a:rPr>
              <a:t>Спрус</a:t>
            </a:r>
            <a:r>
              <a:rPr lang="ru-RU" sz="3200" dirty="0" smtClean="0">
                <a:latin typeface="Arial" pitchFamily="34" charset="0"/>
                <a:ea typeface="Arial Unicode MS" pitchFamily="34" charset="-128"/>
                <a:cs typeface="Arial" pitchFamily="34" charset="0"/>
              </a:rPr>
              <a:t>, Невада - 1 мая 1970, Нью-Джерси) -  американский учёный-электронщик. Он предложил генератор Хартли, преобразование Хартли и сделал вклад в теорию информации, введя в 1928 году логарифмическую меру информации, которая называется </a:t>
            </a:r>
            <a:r>
              <a:rPr lang="ru-RU" sz="3200" dirty="0" err="1" smtClean="0">
                <a:latin typeface="Arial" pitchFamily="34" charset="0"/>
                <a:ea typeface="Arial Unicode MS" pitchFamily="34" charset="-128"/>
                <a:cs typeface="Arial" pitchFamily="34" charset="0"/>
              </a:rPr>
              <a:t>хартлиевским</a:t>
            </a:r>
            <a:r>
              <a:rPr lang="ru-RU" sz="3200" dirty="0" smtClean="0">
                <a:latin typeface="Arial" pitchFamily="34" charset="0"/>
                <a:ea typeface="Arial Unicode MS" pitchFamily="34" charset="-128"/>
                <a:cs typeface="Arial" pitchFamily="34" charset="0"/>
              </a:rPr>
              <a:t> количеством информации или просто </a:t>
            </a:r>
            <a:r>
              <a:rPr lang="ru-RU" sz="3200" b="1" dirty="0" smtClean="0">
                <a:latin typeface="Arial" pitchFamily="34" charset="0"/>
                <a:ea typeface="Arial Unicode MS" pitchFamily="34" charset="-128"/>
                <a:cs typeface="Arial" pitchFamily="34" charset="0"/>
              </a:rPr>
              <a:t>мерой Хартли</a:t>
            </a:r>
            <a:r>
              <a:rPr lang="ru-RU" sz="3200" dirty="0" smtClean="0">
                <a:latin typeface="Arial" pitchFamily="34" charset="0"/>
                <a:ea typeface="Arial Unicode MS" pitchFamily="34" charset="-128"/>
                <a:cs typeface="Arial" pitchFamily="34" charset="0"/>
              </a:rPr>
              <a:t>.</a:t>
            </a:r>
            <a:endParaRPr lang="ru-RU" sz="3200" b="1" dirty="0" smtClean="0">
              <a:latin typeface="Arial" pitchFamily="34" charset="0"/>
              <a:ea typeface="Arial Unicode MS" pitchFamily="34" charset="-128"/>
              <a:cs typeface="Arial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156589" y="1367616"/>
            <a:ext cx="3500462" cy="5148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ject 2"/>
          <p:cNvSpPr txBox="1">
            <a:spLocks/>
          </p:cNvSpPr>
          <p:nvPr/>
        </p:nvSpPr>
        <p:spPr>
          <a:xfrm>
            <a:off x="-1" y="367484"/>
            <a:ext cx="12169775" cy="674784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algn="ctr">
              <a:lnSpc>
                <a:spcPct val="110000"/>
              </a:lnSpc>
            </a:pPr>
            <a:r>
              <a:rPr lang="ru-RU" sz="4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ФОРМУЛА ХАРТЛИ</a:t>
            </a:r>
            <a:endParaRPr lang="ru-RU" sz="4000" b="1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512723" y="1653369"/>
            <a:ext cx="4214842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36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   256 = 2</a:t>
            </a:r>
            <a:r>
              <a:rPr lang="ru-RU" sz="3600" baseline="300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8</a:t>
            </a:r>
          </a:p>
          <a:p>
            <a:pPr algn="just"/>
            <a:r>
              <a:rPr lang="ru-RU" sz="36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Символ «л» –</a:t>
            </a:r>
          </a:p>
          <a:p>
            <a:pPr algn="just"/>
            <a:r>
              <a:rPr lang="ru-RU" sz="36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АВ = 1010 1011</a:t>
            </a:r>
          </a:p>
          <a:p>
            <a:pPr algn="just"/>
            <a:r>
              <a:rPr lang="ru-RU" sz="36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«0» и «1» - бит</a:t>
            </a:r>
          </a:p>
          <a:p>
            <a:pPr algn="just"/>
            <a:r>
              <a:rPr lang="ru-RU" sz="36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8 бит = 1 байт</a:t>
            </a:r>
          </a:p>
          <a:p>
            <a:pPr algn="just"/>
            <a:r>
              <a:rPr lang="ru-RU" sz="32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С английского</a:t>
            </a:r>
          </a:p>
          <a:p>
            <a:pPr algn="just"/>
            <a:r>
              <a:rPr lang="en-US" sz="32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«</a:t>
            </a:r>
            <a:r>
              <a:rPr lang="en-US" sz="3200" b="1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b</a:t>
            </a:r>
            <a:r>
              <a:rPr lang="en-US" sz="32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inary dig</a:t>
            </a:r>
            <a:r>
              <a:rPr lang="en-US" sz="3200" b="1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it</a:t>
            </a:r>
            <a:r>
              <a:rPr lang="en-US" sz="32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»</a:t>
            </a:r>
            <a:r>
              <a:rPr lang="ru-RU" sz="32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- </a:t>
            </a:r>
          </a:p>
          <a:p>
            <a:pPr algn="just"/>
            <a:r>
              <a:rPr lang="ru-RU" sz="32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«двоичная цифра» </a:t>
            </a:r>
          </a:p>
          <a:p>
            <a:pPr algn="just"/>
            <a:endParaRPr lang="ru-RU" sz="4400" dirty="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950993" y="1439054"/>
            <a:ext cx="6771604" cy="47149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512723" y="1653369"/>
            <a:ext cx="11287204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36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   Существует формула, которая связывает между собой количество всевозможных событий (количество вариантов) N и количество информации  </a:t>
            </a:r>
            <a:r>
              <a:rPr lang="en-US" sz="3600" b="1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N</a:t>
            </a:r>
            <a:r>
              <a:rPr lang="ru-RU" sz="3600" b="1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sz="3600" b="1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=</a:t>
            </a:r>
            <a:r>
              <a:rPr lang="ru-RU" sz="3600" b="1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sz="3600" b="1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2</a:t>
            </a:r>
            <a:r>
              <a:rPr lang="en-US" sz="3600" b="1" baseline="300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m</a:t>
            </a:r>
            <a:endParaRPr lang="ru-RU" sz="3600" b="1" dirty="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algn="just"/>
            <a:r>
              <a:rPr lang="ru-RU" sz="36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  Например, если мы получили 4 бита информации (</a:t>
            </a:r>
            <a:r>
              <a:rPr lang="en-US" sz="36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m)</a:t>
            </a:r>
            <a:r>
              <a:rPr lang="ru-RU" sz="36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, то количество возможных событий будет N = 2</a:t>
            </a:r>
            <a:r>
              <a:rPr lang="ru-RU" sz="3600" baseline="300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4</a:t>
            </a:r>
            <a:r>
              <a:rPr lang="ru-RU" sz="36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= 16.</a:t>
            </a:r>
            <a:endParaRPr lang="ru-RU" sz="4400" dirty="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6" name="object 2"/>
          <p:cNvSpPr txBox="1">
            <a:spLocks/>
          </p:cNvSpPr>
          <p:nvPr/>
        </p:nvSpPr>
        <p:spPr>
          <a:xfrm>
            <a:off x="-1" y="367484"/>
            <a:ext cx="12169775" cy="674784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algn="ctr">
              <a:lnSpc>
                <a:spcPct val="110000"/>
              </a:lnSpc>
            </a:pPr>
            <a:r>
              <a:rPr lang="ru-RU" sz="4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ФОРМУЛА ХАРТЛИ</a:t>
            </a:r>
            <a:endParaRPr lang="ru-RU" sz="4000" b="1" dirty="0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ject 2"/>
          <p:cNvSpPr txBox="1">
            <a:spLocks/>
          </p:cNvSpPr>
          <p:nvPr/>
        </p:nvSpPr>
        <p:spPr>
          <a:xfrm>
            <a:off x="-1" y="367484"/>
            <a:ext cx="12169775" cy="514933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algn="ctr">
              <a:lnSpc>
                <a:spcPct val="110000"/>
              </a:lnSpc>
            </a:pPr>
            <a:r>
              <a:rPr lang="ru-RU" sz="3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КОДИРОВАНИЕ ИНФОРМАЦИИ ПРИ ПОМОЩИ ДВУХ ЗНАКОВ</a:t>
            </a:r>
            <a:endParaRPr lang="ru-RU" sz="3000" b="1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512723" y="1439054"/>
            <a:ext cx="11287204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36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   Для кодирования в двоичном алфавите </a:t>
            </a:r>
            <a:r>
              <a:rPr lang="ru-RU" sz="3600" b="1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двух</a:t>
            </a:r>
            <a:r>
              <a:rPr lang="ru-RU" sz="36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состояний (0 и 1) достаточно одного бита.</a:t>
            </a:r>
          </a:p>
          <a:p>
            <a:pPr algn="just"/>
            <a:r>
              <a:rPr lang="ru-RU" sz="36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  Для кодирования </a:t>
            </a:r>
            <a:r>
              <a:rPr lang="ru-RU" sz="3600" b="1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трех</a:t>
            </a:r>
            <a:r>
              <a:rPr lang="ru-RU" sz="36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состояний, например, трех сигналов светофора требуется более 1 бита, например:</a:t>
            </a:r>
          </a:p>
          <a:p>
            <a:pPr algn="just"/>
            <a:r>
              <a:rPr lang="ru-RU" sz="36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00 - красный, 01 - желтый, 10 - зеленый, то есть 2 бита.</a:t>
            </a: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512723" y="1653369"/>
            <a:ext cx="11287204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32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   Для кодирования четырех сторон света (Север, Юг, Запад, Восток) уже требуется все 4 комбинации - 00, 01, 10, 11 из 0 и 1, то есть 2 бита.</a:t>
            </a:r>
          </a:p>
          <a:p>
            <a:pPr algn="just"/>
            <a:r>
              <a:rPr lang="ru-RU" sz="32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  Для кодирования от 5 до 8 состояний требуется уже трех битный код, варианты которого будут: 000, 001, 010, 011, 100, 101, 110, 111.</a:t>
            </a:r>
          </a:p>
          <a:p>
            <a:pPr algn="just"/>
            <a:r>
              <a:rPr lang="ru-RU" sz="32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  Можно сделать вывод: чем больше необходимо закодировать состояний (событий), тем больше требуется битов, или больше требуется количество информации. </a:t>
            </a:r>
          </a:p>
        </p:txBody>
      </p:sp>
      <p:sp>
        <p:nvSpPr>
          <p:cNvPr id="5" name="object 2"/>
          <p:cNvSpPr txBox="1">
            <a:spLocks/>
          </p:cNvSpPr>
          <p:nvPr/>
        </p:nvSpPr>
        <p:spPr>
          <a:xfrm>
            <a:off x="-1" y="367484"/>
            <a:ext cx="12169775" cy="674784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algn="ctr">
              <a:lnSpc>
                <a:spcPct val="110000"/>
              </a:lnSpc>
            </a:pPr>
            <a:r>
              <a:rPr lang="ru-RU" sz="4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ФОРМУЛА ХАРТЛИ</a:t>
            </a:r>
            <a:endParaRPr lang="ru-RU" sz="4000" b="1" dirty="0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/>
          <p:nvPr/>
        </p:nvSpPr>
        <p:spPr>
          <a:xfrm>
            <a:off x="954009" y="1653368"/>
            <a:ext cx="11215766" cy="4643961"/>
          </a:xfrm>
          <a:prstGeom prst="rect">
            <a:avLst/>
          </a:prstGeom>
        </p:spPr>
        <p:txBody>
          <a:bodyPr vert="horz" wrap="square" lIns="0" tIns="27048" rIns="0" bIns="0" rtlCol="0">
            <a:spAutoFit/>
          </a:bodyPr>
          <a:lstStyle/>
          <a:p>
            <a:pPr marL="27048" marR="254256">
              <a:lnSpc>
                <a:spcPts val="5000"/>
              </a:lnSpc>
              <a:spcBef>
                <a:spcPts val="600"/>
              </a:spcBef>
              <a:spcAft>
                <a:spcPts val="600"/>
              </a:spcAft>
              <a:buBlip>
                <a:blip r:embed="rId2"/>
              </a:buBlip>
            </a:pPr>
            <a:r>
              <a:rPr lang="ru-RU" dirty="0" smtClean="0">
                <a:solidFill>
                  <a:srgbClr val="231F20"/>
                </a:solidFill>
                <a:latin typeface="Arial"/>
                <a:cs typeface="Arial"/>
              </a:rPr>
              <a:t>  </a:t>
            </a:r>
            <a:r>
              <a:rPr lang="ru-RU" sz="4000" dirty="0" smtClean="0">
                <a:solidFill>
                  <a:srgbClr val="231F20"/>
                </a:solidFill>
                <a:latin typeface="Arial" pitchFamily="34" charset="0"/>
                <a:cs typeface="Arial" pitchFamily="34" charset="0"/>
              </a:rPr>
              <a:t>Проверка самостоятельной работы</a:t>
            </a:r>
            <a:endParaRPr lang="ru-RU" sz="4000" spc="-11" dirty="0">
              <a:solidFill>
                <a:srgbClr val="231F20"/>
              </a:solidFill>
              <a:latin typeface="Arial" pitchFamily="34" charset="0"/>
              <a:cs typeface="Arial" pitchFamily="34" charset="0"/>
            </a:endParaRPr>
          </a:p>
          <a:p>
            <a:pPr marL="27048" marR="10819">
              <a:lnSpc>
                <a:spcPts val="5000"/>
              </a:lnSpc>
              <a:spcBef>
                <a:spcPts val="600"/>
              </a:spcBef>
              <a:spcAft>
                <a:spcPts val="600"/>
              </a:spcAft>
              <a:buBlip>
                <a:blip r:embed="rId2"/>
              </a:buBlip>
            </a:pPr>
            <a:r>
              <a:rPr lang="ru-RU" sz="4000" dirty="0" smtClean="0">
                <a:solidFill>
                  <a:srgbClr val="231F20"/>
                </a:solidFill>
                <a:latin typeface="Arial" pitchFamily="34" charset="0"/>
                <a:cs typeface="Arial" pitchFamily="34" charset="0"/>
              </a:rPr>
              <a:t>  Представление информации в компьютере</a:t>
            </a:r>
          </a:p>
          <a:p>
            <a:pPr marL="27048" marR="10819">
              <a:lnSpc>
                <a:spcPts val="5000"/>
              </a:lnSpc>
              <a:spcBef>
                <a:spcPts val="600"/>
              </a:spcBef>
              <a:spcAft>
                <a:spcPts val="600"/>
              </a:spcAft>
              <a:buBlip>
                <a:blip r:embed="rId2"/>
              </a:buBlip>
            </a:pPr>
            <a:r>
              <a:rPr lang="ru-RU" sz="4000" dirty="0" smtClean="0">
                <a:solidFill>
                  <a:srgbClr val="231F20"/>
                </a:solidFill>
                <a:latin typeface="Arial" pitchFamily="34" charset="0"/>
                <a:cs typeface="Arial" pitchFamily="34" charset="0"/>
              </a:rPr>
              <a:t>  Кодирование информации при </a:t>
            </a:r>
          </a:p>
          <a:p>
            <a:pPr marL="27048" marR="10819">
              <a:lnSpc>
                <a:spcPts val="5000"/>
              </a:lnSpc>
              <a:spcBef>
                <a:spcPts val="600"/>
              </a:spcBef>
              <a:spcAft>
                <a:spcPts val="600"/>
              </a:spcAft>
            </a:pPr>
            <a:r>
              <a:rPr lang="ru-RU" sz="4000" dirty="0" smtClean="0">
                <a:solidFill>
                  <a:srgbClr val="231F20"/>
                </a:solidFill>
                <a:latin typeface="Arial" pitchFamily="34" charset="0"/>
                <a:cs typeface="Arial" pitchFamily="34" charset="0"/>
              </a:rPr>
              <a:t>     помощи двух знаков</a:t>
            </a:r>
          </a:p>
          <a:p>
            <a:pPr marL="27048" marR="10819">
              <a:lnSpc>
                <a:spcPts val="5000"/>
              </a:lnSpc>
              <a:spcBef>
                <a:spcPts val="600"/>
              </a:spcBef>
              <a:spcAft>
                <a:spcPts val="600"/>
              </a:spcAft>
              <a:buBlip>
                <a:blip r:embed="rId2"/>
              </a:buBlip>
            </a:pPr>
            <a:r>
              <a:rPr lang="ru-RU" sz="4000" dirty="0" smtClean="0">
                <a:solidFill>
                  <a:srgbClr val="231F20"/>
                </a:solidFill>
                <a:latin typeface="Arial" pitchFamily="34" charset="0"/>
                <a:cs typeface="Arial" pitchFamily="34" charset="0"/>
              </a:rPr>
              <a:t>  Формула Хартли</a:t>
            </a:r>
          </a:p>
          <a:p>
            <a:pPr marL="27048" marR="10819">
              <a:lnSpc>
                <a:spcPts val="5000"/>
              </a:lnSpc>
              <a:spcBef>
                <a:spcPts val="600"/>
              </a:spcBef>
              <a:spcAft>
                <a:spcPts val="600"/>
              </a:spcAft>
              <a:buBlip>
                <a:blip r:embed="rId2"/>
              </a:buBlip>
            </a:pPr>
            <a:endParaRPr lang="ru-RU" sz="4000" dirty="0" smtClean="0">
              <a:solidFill>
                <a:srgbClr val="231F2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298409" y="200220"/>
            <a:ext cx="11644394" cy="712615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marL="27048" algn="ctr">
              <a:spcBef>
                <a:spcPts val="277"/>
              </a:spcBef>
            </a:pPr>
            <a:r>
              <a:rPr lang="ru-RU" spc="53" dirty="0" smtClean="0"/>
              <a:t>ПЛАН УРОКА</a:t>
            </a:r>
            <a:endParaRPr lang="ru-RU" spc="11" dirty="0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000"/>
                            </p:stCondLst>
                            <p:childTnLst>
                              <p:par>
                                <p:cTn id="23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4000"/>
                            </p:stCondLst>
                            <p:childTnLst>
                              <p:par>
                                <p:cTn id="29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Заголовок 2"/>
          <p:cNvSpPr>
            <a:spLocks/>
          </p:cNvSpPr>
          <p:nvPr/>
        </p:nvSpPr>
        <p:spPr bwMode="auto">
          <a:xfrm>
            <a:off x="0" y="0"/>
            <a:ext cx="12169775" cy="11800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9664" tIns="54832" rIns="109664" bIns="54832" anchor="ctr"/>
          <a:lstStyle/>
          <a:p>
            <a:pPr algn="ctr"/>
            <a:r>
              <a:rPr lang="ru-RU" sz="4300" b="1" dirty="0" smtClean="0">
                <a:solidFill>
                  <a:schemeClr val="bg1"/>
                </a:solidFill>
                <a:latin typeface="Calibri" pitchFamily="34" charset="0"/>
              </a:rPr>
              <a:t>ЗАКРЕПЛЕНИЕ</a:t>
            </a:r>
            <a:endParaRPr lang="ru-RU" sz="4300" b="1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512723" y="1653368"/>
            <a:ext cx="11001452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>
              <a:buAutoNum type="arabicPeriod"/>
            </a:pPr>
            <a:r>
              <a:rPr lang="ru-RU" sz="3200" dirty="0" smtClean="0">
                <a:latin typeface="Arial" pitchFamily="34" charset="0"/>
                <a:cs typeface="Arial" pitchFamily="34" charset="0"/>
              </a:rPr>
              <a:t>Какое минимальное количество двоичных разрядов потребуется для того, чтобы закодировать алфавит языка племени </a:t>
            </a:r>
            <a:r>
              <a:rPr lang="ru-RU" sz="3200" dirty="0" err="1" smtClean="0">
                <a:latin typeface="Arial" pitchFamily="34" charset="0"/>
                <a:cs typeface="Arial" pitchFamily="34" charset="0"/>
              </a:rPr>
              <a:t>Мумба-Юмба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, состоящий из 16 символов?</a:t>
            </a:r>
          </a:p>
          <a:p>
            <a:pPr marL="514350" indent="-514350"/>
            <a:r>
              <a:rPr lang="en-US" sz="3200" dirty="0" smtClean="0">
                <a:latin typeface="Arial" pitchFamily="34" charset="0"/>
                <a:cs typeface="Arial" pitchFamily="34" charset="0"/>
              </a:rPr>
              <a:t>     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Решение: Пусть </a:t>
            </a:r>
            <a:r>
              <a:rPr lang="ru-RU" sz="3200" dirty="0" err="1" smtClean="0">
                <a:latin typeface="Arial" pitchFamily="34" charset="0"/>
                <a:cs typeface="Arial" pitchFamily="34" charset="0"/>
              </a:rPr>
              <a:t>х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- количество двоичных разрядов, тогда 2</a:t>
            </a:r>
            <a:r>
              <a:rPr lang="en-US" sz="3200" baseline="30000" dirty="0" smtClean="0">
                <a:latin typeface="Arial" pitchFamily="34" charset="0"/>
                <a:cs typeface="Arial" pitchFamily="34" charset="0"/>
              </a:rPr>
              <a:t>m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= 16 ; 2* = 2</a:t>
            </a:r>
            <a:r>
              <a:rPr lang="ru-RU" sz="3200" baseline="30000" dirty="0" smtClean="0">
                <a:latin typeface="Arial" pitchFamily="34" charset="0"/>
                <a:cs typeface="Arial" pitchFamily="34" charset="0"/>
              </a:rPr>
              <a:t>4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;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m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= 4 Ответ: 4 разряда</a:t>
            </a:r>
            <a:endParaRPr lang="ru-RU" sz="32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7" name="Picture 4" descr="белый человек разглядывает через лупу | Шаблоны презентаций | Шаблоны  презентаций PowerPoint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9871101" y="3653632"/>
            <a:ext cx="2098040" cy="3024175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Заголовок 2"/>
          <p:cNvSpPr>
            <a:spLocks/>
          </p:cNvSpPr>
          <p:nvPr/>
        </p:nvSpPr>
        <p:spPr bwMode="auto">
          <a:xfrm>
            <a:off x="0" y="0"/>
            <a:ext cx="12169775" cy="11800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9664" tIns="54832" rIns="109664" bIns="54832" anchor="ctr"/>
          <a:lstStyle/>
          <a:p>
            <a:pPr algn="ctr"/>
            <a:r>
              <a:rPr lang="ru-RU" sz="4300" b="1" dirty="0" smtClean="0">
                <a:solidFill>
                  <a:schemeClr val="bg1"/>
                </a:solidFill>
                <a:latin typeface="Calibri" pitchFamily="34" charset="0"/>
              </a:rPr>
              <a:t>ЗАКРЕПЛЕНИЕ</a:t>
            </a:r>
            <a:endParaRPr lang="ru-RU" sz="4300" b="1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512723" y="1653368"/>
            <a:ext cx="11001452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>
              <a:buAutoNum type="arabicPlain" startAt="2"/>
            </a:pPr>
            <a:r>
              <a:rPr lang="ru-RU" sz="3200" dirty="0" smtClean="0">
                <a:latin typeface="Arial" pitchFamily="34" charset="0"/>
                <a:cs typeface="Arial" pitchFamily="34" charset="0"/>
              </a:rPr>
              <a:t>Какое минимальное количество двоичных разрядов потребуется для того, чтобы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закодировать цифры десятичной системы счисления?</a:t>
            </a:r>
            <a:endParaRPr lang="en-US" sz="3200" dirty="0" smtClean="0">
              <a:latin typeface="Arial" pitchFamily="34" charset="0"/>
              <a:cs typeface="Arial" pitchFamily="34" charset="0"/>
            </a:endParaRPr>
          </a:p>
          <a:p>
            <a:pPr marL="514350" indent="-514350"/>
            <a:r>
              <a:rPr lang="en-US" sz="3200" dirty="0" smtClean="0">
                <a:latin typeface="Arial" pitchFamily="34" charset="0"/>
                <a:cs typeface="Arial" pitchFamily="34" charset="0"/>
              </a:rPr>
              <a:t>     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Решение: Пусть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m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- количество двоичных разрядов, тогда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en-US" sz="3200" baseline="30000" dirty="0" smtClean="0">
                <a:latin typeface="Arial" pitchFamily="34" charset="0"/>
                <a:cs typeface="Arial" pitchFamily="34" charset="0"/>
              </a:rPr>
              <a:t>m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= 10 ; 2* = 2</a:t>
            </a:r>
            <a:r>
              <a:rPr lang="ru-RU" sz="3200" baseline="30000" dirty="0" smtClean="0">
                <a:latin typeface="Arial" pitchFamily="34" charset="0"/>
                <a:cs typeface="Arial" pitchFamily="34" charset="0"/>
              </a:rPr>
              <a:t>3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= 8 (мало) ; 2* = 2</a:t>
            </a:r>
            <a:r>
              <a:rPr lang="ru-RU" sz="3200" baseline="30000" dirty="0" smtClean="0">
                <a:latin typeface="Arial" pitchFamily="34" charset="0"/>
                <a:cs typeface="Arial" pitchFamily="34" charset="0"/>
              </a:rPr>
              <a:t>4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=16 ; 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m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= 4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Ответ: 4 разряда</a:t>
            </a:r>
            <a:endParaRPr lang="ru-RU" sz="32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Picture 4" descr="белый человек разглядывает через лупу | Шаблоны презентаций | Шаблоны  презентаций PowerPoint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9228159" y="3582194"/>
            <a:ext cx="2098040" cy="3024175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Заголовок 2"/>
          <p:cNvSpPr>
            <a:spLocks/>
          </p:cNvSpPr>
          <p:nvPr/>
        </p:nvSpPr>
        <p:spPr bwMode="auto">
          <a:xfrm>
            <a:off x="0" y="0"/>
            <a:ext cx="12169775" cy="11800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9664" tIns="54832" rIns="109664" bIns="54832" anchor="ctr"/>
          <a:lstStyle/>
          <a:p>
            <a:pPr algn="ctr"/>
            <a:r>
              <a:rPr lang="ru-RU" sz="4300" b="1" dirty="0" smtClean="0">
                <a:solidFill>
                  <a:schemeClr val="bg1"/>
                </a:solidFill>
                <a:latin typeface="Calibri" pitchFamily="34" charset="0"/>
              </a:rPr>
              <a:t>ЗАДАНИЯ ДЛЯ САМОСТОЯТЕЛЬНОЙ РАБОТЫ</a:t>
            </a:r>
            <a:endParaRPr lang="ru-RU" sz="4300" b="1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512723" y="1510492"/>
            <a:ext cx="11358642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/>
            <a:r>
              <a:rPr lang="ru-RU" sz="3200" dirty="0" smtClean="0">
                <a:latin typeface="Arial" pitchFamily="34" charset="0"/>
                <a:cs typeface="Arial" pitchFamily="34" charset="0"/>
              </a:rPr>
              <a:t>1. Прочитайте страниц учебника 36-38.</a:t>
            </a:r>
          </a:p>
          <a:p>
            <a:pPr marL="514350" indent="-514350"/>
            <a:r>
              <a:rPr lang="ru-RU" sz="3200" dirty="0" smtClean="0">
                <a:latin typeface="Arial" pitchFamily="34" charset="0"/>
                <a:cs typeface="Arial" pitchFamily="34" charset="0"/>
              </a:rPr>
              <a:t>2. Выполните задания из учебника:</a:t>
            </a:r>
            <a:endParaRPr lang="ru-RU" sz="32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41351" y="2724938"/>
            <a:ext cx="10198638" cy="3643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Заголовок 2"/>
          <p:cNvSpPr>
            <a:spLocks/>
          </p:cNvSpPr>
          <p:nvPr/>
        </p:nvSpPr>
        <p:spPr bwMode="auto">
          <a:xfrm>
            <a:off x="0" y="0"/>
            <a:ext cx="12169775" cy="11800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9664" tIns="54832" rIns="109664" bIns="54832" anchor="ctr"/>
          <a:lstStyle/>
          <a:p>
            <a:pPr algn="ctr"/>
            <a:r>
              <a:rPr lang="ru-RU" sz="4300" b="1" dirty="0" smtClean="0">
                <a:solidFill>
                  <a:schemeClr val="bg1"/>
                </a:solidFill>
                <a:latin typeface="Calibri" pitchFamily="34" charset="0"/>
              </a:rPr>
              <a:t>ЗАДАНИЯ ДЛЯ САМОСТОЯТЕЛЬНОЙ РАБОТЫ</a:t>
            </a:r>
            <a:endParaRPr lang="ru-RU" sz="4300" b="1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941351" y="1724806"/>
            <a:ext cx="9501254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/>
            <a:r>
              <a:rPr lang="ru-RU" sz="3200" dirty="0" smtClean="0">
                <a:latin typeface="Arial" pitchFamily="34" charset="0"/>
                <a:cs typeface="Arial" pitchFamily="34" charset="0"/>
              </a:rPr>
              <a:t>3. Какое минимальное количество двоичных разрядов потребуется для того, чтобы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закодировать буквы кириллицы?</a:t>
            </a:r>
            <a:endParaRPr lang="en-US" sz="3200" dirty="0" smtClean="0">
              <a:latin typeface="Arial" pitchFamily="34" charset="0"/>
              <a:cs typeface="Arial" pitchFamily="34" charset="0"/>
            </a:endParaRPr>
          </a:p>
          <a:p>
            <a:pPr marL="514350" indent="-514350"/>
            <a:r>
              <a:rPr lang="en-US" sz="3200" dirty="0" smtClean="0">
                <a:latin typeface="Arial" pitchFamily="34" charset="0"/>
                <a:cs typeface="Arial" pitchFamily="34" charset="0"/>
              </a:rPr>
              <a:t>     </a:t>
            </a:r>
            <a:endParaRPr lang="ru-RU" sz="32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Picture 4" descr="ᐈ Человечек для презентации фото, рисунки 3d человечки | скачать на  Depositphotos®"/>
          <p:cNvPicPr>
            <a:picLocks noChangeAspect="1" noChangeArrowheads="1"/>
          </p:cNvPicPr>
          <p:nvPr/>
        </p:nvPicPr>
        <p:blipFill>
          <a:blip r:embed="rId3"/>
          <a:srcRect l="21276" r="24312"/>
          <a:stretch>
            <a:fillRect/>
          </a:stretch>
        </p:blipFill>
        <p:spPr bwMode="auto">
          <a:xfrm>
            <a:off x="9623169" y="2439186"/>
            <a:ext cx="2176757" cy="4000527"/>
          </a:xfrm>
          <a:prstGeom prst="rect">
            <a:avLst/>
          </a:prstGeom>
          <a:noFill/>
        </p:spPr>
      </p:pic>
      <p:pic>
        <p:nvPicPr>
          <p:cNvPr id="7" name="Picture 6" descr="3D человечек с большой лупой в руках — Картинки для аватарки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584293" y="4082260"/>
            <a:ext cx="2454311" cy="2500330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Текст 4"/>
          <p:cNvSpPr>
            <a:spLocks noGrp="1"/>
          </p:cNvSpPr>
          <p:nvPr>
            <p:ph type="body" idx="1"/>
          </p:nvPr>
        </p:nvSpPr>
        <p:spPr>
          <a:xfrm>
            <a:off x="655599" y="1296178"/>
            <a:ext cx="10328814" cy="1169551"/>
          </a:xfrm>
        </p:spPr>
        <p:txBody>
          <a:bodyPr/>
          <a:lstStyle/>
          <a:p>
            <a:pPr algn="ctr"/>
            <a:r>
              <a:rPr lang="ru-RU" sz="4000" i="0" dirty="0" smtClean="0"/>
              <a:t>1. Выполните перевод:</a:t>
            </a:r>
          </a:p>
          <a:p>
            <a:r>
              <a:rPr lang="ru-RU" sz="3600" i="0" dirty="0" smtClean="0"/>
              <a:t>   </a:t>
            </a:r>
            <a:endParaRPr lang="ru-RU" sz="3600" i="0" dirty="0"/>
          </a:p>
        </p:txBody>
      </p:sp>
      <p:pic>
        <p:nvPicPr>
          <p:cNvPr id="55297" name="Picture 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942143" y="2867814"/>
            <a:ext cx="5000024" cy="27860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8" name="Text Box 12"/>
          <p:cNvSpPr txBox="1">
            <a:spLocks noChangeArrowheads="1"/>
          </p:cNvSpPr>
          <p:nvPr/>
        </p:nvSpPr>
        <p:spPr bwMode="auto">
          <a:xfrm>
            <a:off x="512723" y="2010558"/>
            <a:ext cx="11501518" cy="726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109664" tIns="54832" rIns="109664" bIns="54832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4000" dirty="0" smtClean="0">
                <a:latin typeface="Arial" pitchFamily="34" charset="0"/>
                <a:cs typeface="Arial" pitchFamily="34" charset="0"/>
              </a:rPr>
              <a:t>б) 1110000</a:t>
            </a:r>
            <a:r>
              <a:rPr lang="ru-RU" sz="4000" baseline="-25000" dirty="0" smtClean="0">
                <a:latin typeface="Arial" pitchFamily="34" charset="0"/>
                <a:cs typeface="Arial" pitchFamily="34" charset="0"/>
              </a:rPr>
              <a:t>3</a:t>
            </a:r>
            <a:r>
              <a:rPr lang="ru-RU" sz="4000" dirty="0" smtClean="0">
                <a:latin typeface="Arial" pitchFamily="34" charset="0"/>
                <a:cs typeface="Arial" pitchFamily="34" charset="0"/>
              </a:rPr>
              <a:t>  =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4000" dirty="0" smtClean="0">
                <a:latin typeface="Arial" pitchFamily="34" charset="0"/>
                <a:cs typeface="Arial" pitchFamily="34" charset="0"/>
              </a:rPr>
              <a:t>1 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·</a:t>
            </a:r>
            <a:r>
              <a:rPr lang="ru-RU" sz="40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4000" dirty="0" smtClean="0">
                <a:latin typeface="Arial" pitchFamily="34" charset="0"/>
                <a:cs typeface="Arial" pitchFamily="34" charset="0"/>
              </a:rPr>
              <a:t>3</a:t>
            </a:r>
            <a:r>
              <a:rPr lang="ru-RU" sz="4000" baseline="30000" dirty="0" smtClean="0">
                <a:latin typeface="Arial" pitchFamily="34" charset="0"/>
                <a:cs typeface="Arial" pitchFamily="34" charset="0"/>
              </a:rPr>
              <a:t>6</a:t>
            </a:r>
            <a:r>
              <a:rPr lang="ru-RU" sz="4000" dirty="0" smtClean="0">
                <a:latin typeface="Arial" pitchFamily="34" charset="0"/>
                <a:cs typeface="Arial" pitchFamily="34" charset="0"/>
              </a:rPr>
              <a:t> + 1 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·</a:t>
            </a:r>
            <a:r>
              <a:rPr lang="ru-RU" sz="4000" dirty="0" smtClean="0">
                <a:latin typeface="Arial" pitchFamily="34" charset="0"/>
                <a:cs typeface="Arial" pitchFamily="34" charset="0"/>
              </a:rPr>
              <a:t> 3</a:t>
            </a:r>
            <a:r>
              <a:rPr lang="ru-RU" sz="4000" baseline="30000" dirty="0" smtClean="0">
                <a:latin typeface="Arial" pitchFamily="34" charset="0"/>
                <a:cs typeface="Arial" pitchFamily="34" charset="0"/>
              </a:rPr>
              <a:t>5</a:t>
            </a:r>
            <a:r>
              <a:rPr lang="ru-RU" sz="4000" dirty="0" smtClean="0">
                <a:latin typeface="Arial" pitchFamily="34" charset="0"/>
                <a:cs typeface="Arial" pitchFamily="34" charset="0"/>
              </a:rPr>
              <a:t> + 1 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·</a:t>
            </a:r>
            <a:r>
              <a:rPr lang="ru-RU" sz="4000" dirty="0" smtClean="0">
                <a:latin typeface="Arial" pitchFamily="34" charset="0"/>
                <a:cs typeface="Arial" pitchFamily="34" charset="0"/>
              </a:rPr>
              <a:t> 3</a:t>
            </a:r>
            <a:r>
              <a:rPr lang="ru-RU" sz="4000" baseline="30000" dirty="0" smtClean="0">
                <a:latin typeface="Arial" pitchFamily="34" charset="0"/>
                <a:cs typeface="Arial" pitchFamily="34" charset="0"/>
              </a:rPr>
              <a:t>4</a:t>
            </a:r>
            <a:r>
              <a:rPr lang="ru-RU" sz="40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= </a:t>
            </a:r>
            <a:r>
              <a:rPr lang="ru-RU" sz="4000" dirty="0" smtClean="0">
                <a:latin typeface="Arial" pitchFamily="34" charset="0"/>
                <a:cs typeface="Arial" pitchFamily="34" charset="0"/>
              </a:rPr>
              <a:t> 1053</a:t>
            </a:r>
            <a:r>
              <a:rPr lang="ru-RU" sz="4000" baseline="-25000" dirty="0" smtClean="0">
                <a:latin typeface="Arial" pitchFamily="34" charset="0"/>
                <a:cs typeface="Arial" pitchFamily="34" charset="0"/>
              </a:rPr>
              <a:t>10</a:t>
            </a:r>
            <a:endParaRPr lang="ru-RU" sz="4000" baseline="30000" dirty="0"/>
          </a:p>
        </p:txBody>
      </p:sp>
      <p:sp>
        <p:nvSpPr>
          <p:cNvPr id="9" name="Text Box 12"/>
          <p:cNvSpPr txBox="1">
            <a:spLocks noChangeArrowheads="1"/>
          </p:cNvSpPr>
          <p:nvPr/>
        </p:nvSpPr>
        <p:spPr bwMode="auto">
          <a:xfrm>
            <a:off x="441285" y="2939252"/>
            <a:ext cx="11501518" cy="726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109664" tIns="54832" rIns="109664" bIns="54832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4000" dirty="0" smtClean="0">
                <a:latin typeface="Arial" pitchFamily="34" charset="0"/>
                <a:cs typeface="Arial" pitchFamily="34" charset="0"/>
              </a:rPr>
              <a:t>д) 909</a:t>
            </a:r>
            <a:r>
              <a:rPr lang="ru-RU" sz="4000" baseline="-25000" dirty="0" smtClean="0">
                <a:latin typeface="Arial" pitchFamily="34" charset="0"/>
                <a:cs typeface="Arial" pitchFamily="34" charset="0"/>
              </a:rPr>
              <a:t>10</a:t>
            </a:r>
            <a:r>
              <a:rPr lang="ru-RU" sz="4000" dirty="0" smtClean="0">
                <a:latin typeface="Arial" pitchFamily="34" charset="0"/>
                <a:cs typeface="Arial" pitchFamily="34" charset="0"/>
              </a:rPr>
              <a:t>  =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4000" dirty="0" smtClean="0">
                <a:latin typeface="Arial" pitchFamily="34" charset="0"/>
                <a:cs typeface="Arial" pitchFamily="34" charset="0"/>
              </a:rPr>
              <a:t>1220</a:t>
            </a:r>
            <a:r>
              <a:rPr lang="ru-RU" sz="4000" baseline="-25000" dirty="0" smtClean="0">
                <a:latin typeface="Arial" pitchFamily="34" charset="0"/>
                <a:cs typeface="Arial" pitchFamily="34" charset="0"/>
              </a:rPr>
              <a:t>9</a:t>
            </a:r>
            <a:endParaRPr lang="ru-RU" sz="4000" baseline="30000" dirty="0"/>
          </a:p>
        </p:txBody>
      </p:sp>
      <p:sp>
        <p:nvSpPr>
          <p:cNvPr id="11" name="Text Box 12"/>
          <p:cNvSpPr txBox="1">
            <a:spLocks noChangeArrowheads="1"/>
          </p:cNvSpPr>
          <p:nvPr/>
        </p:nvSpPr>
        <p:spPr bwMode="auto">
          <a:xfrm>
            <a:off x="441285" y="3867946"/>
            <a:ext cx="11501518" cy="16496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109664" tIns="54832" rIns="109664" bIns="54832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4000" dirty="0" smtClean="0">
                <a:latin typeface="Arial" pitchFamily="34" charset="0"/>
                <a:cs typeface="Arial" pitchFamily="34" charset="0"/>
              </a:rPr>
              <a:t>з) 13021</a:t>
            </a:r>
            <a:r>
              <a:rPr lang="ru-RU" sz="4000" baseline="-25000" dirty="0" smtClean="0">
                <a:latin typeface="Arial" pitchFamily="34" charset="0"/>
                <a:cs typeface="Arial" pitchFamily="34" charset="0"/>
              </a:rPr>
              <a:t>4</a:t>
            </a:r>
            <a:r>
              <a:rPr lang="ru-RU" sz="4000" dirty="0" smtClean="0">
                <a:latin typeface="Arial" pitchFamily="34" charset="0"/>
                <a:cs typeface="Arial" pitchFamily="34" charset="0"/>
              </a:rPr>
              <a:t>  =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4000" dirty="0" smtClean="0">
                <a:latin typeface="Arial" pitchFamily="34" charset="0"/>
                <a:cs typeface="Arial" pitchFamily="34" charset="0"/>
              </a:rPr>
              <a:t>1 11 00 10 01 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= </a:t>
            </a:r>
            <a:r>
              <a:rPr lang="ru-RU" sz="4000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>
              <a:spcBef>
                <a:spcPct val="50000"/>
              </a:spcBef>
            </a:pPr>
            <a:r>
              <a:rPr lang="ru-RU" sz="4000" dirty="0" smtClean="0">
                <a:latin typeface="Arial" pitchFamily="34" charset="0"/>
                <a:cs typeface="Arial" pitchFamily="34" charset="0"/>
              </a:rPr>
              <a:t>= 11 1100 1001 = 3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C9</a:t>
            </a:r>
            <a:r>
              <a:rPr lang="ru-RU" sz="4000" baseline="-25000" dirty="0" smtClean="0">
                <a:latin typeface="Arial" pitchFamily="34" charset="0"/>
                <a:cs typeface="Arial" pitchFamily="34" charset="0"/>
              </a:rPr>
              <a:t>16</a:t>
            </a:r>
            <a:endParaRPr lang="ru-RU" sz="4000" baseline="30000" dirty="0"/>
          </a:p>
        </p:txBody>
      </p:sp>
      <p:sp>
        <p:nvSpPr>
          <p:cNvPr id="13" name="object 2"/>
          <p:cNvSpPr txBox="1">
            <a:spLocks/>
          </p:cNvSpPr>
          <p:nvPr/>
        </p:nvSpPr>
        <p:spPr>
          <a:xfrm>
            <a:off x="0" y="310356"/>
            <a:ext cx="12169775" cy="681837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marL="27048" marR="0" lvl="0" indent="0" algn="ctr" defTabSz="914400" eaLnBrk="1" fontAlgn="auto" latinLnBrk="0" hangingPunct="1">
              <a:lnSpc>
                <a:spcPct val="100000"/>
              </a:lnSpc>
              <a:spcBef>
                <a:spcPts val="277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200" b="1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ПРОВЕРКА САМОСТОЯТЕЛЬНОЙ РАБОТЫ</a:t>
            </a:r>
            <a:endParaRPr kumimoji="0" lang="ru-RU" sz="4400" b="1" i="0" u="none" strike="noStrike" kern="0" cap="none" spc="-21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Текст 4"/>
          <p:cNvSpPr>
            <a:spLocks noGrp="1"/>
          </p:cNvSpPr>
          <p:nvPr>
            <p:ph type="body" idx="1"/>
          </p:nvPr>
        </p:nvSpPr>
        <p:spPr>
          <a:xfrm>
            <a:off x="869913" y="1439054"/>
            <a:ext cx="10543128" cy="1169551"/>
          </a:xfrm>
        </p:spPr>
        <p:txBody>
          <a:bodyPr/>
          <a:lstStyle/>
          <a:p>
            <a:pPr algn="ctr"/>
            <a:r>
              <a:rPr lang="ru-RU" sz="3600" i="0" dirty="0" smtClean="0"/>
              <a:t>2. </a:t>
            </a:r>
            <a:r>
              <a:rPr lang="ru-RU" sz="4000" i="0" dirty="0" smtClean="0"/>
              <a:t>Выполните перевод:</a:t>
            </a:r>
          </a:p>
          <a:p>
            <a:r>
              <a:rPr lang="ru-RU" sz="3600" i="0" dirty="0" smtClean="0"/>
              <a:t>   </a:t>
            </a:r>
            <a:endParaRPr lang="ru-RU" sz="3600" i="0" dirty="0"/>
          </a:p>
        </p:txBody>
      </p:sp>
      <p:pic>
        <p:nvPicPr>
          <p:cNvPr id="5529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798739" y="4296574"/>
            <a:ext cx="6037014" cy="21431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8" name="Text Box 12"/>
          <p:cNvSpPr txBox="1">
            <a:spLocks noChangeArrowheads="1"/>
          </p:cNvSpPr>
          <p:nvPr/>
        </p:nvSpPr>
        <p:spPr bwMode="auto">
          <a:xfrm>
            <a:off x="298409" y="2510624"/>
            <a:ext cx="11501518" cy="726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109664" tIns="54832" rIns="109664" bIns="54832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4000" dirty="0" smtClean="0">
                <a:latin typeface="Arial" pitchFamily="34" charset="0"/>
                <a:cs typeface="Arial" pitchFamily="34" charset="0"/>
              </a:rPr>
              <a:t>б) 1110000</a:t>
            </a:r>
            <a:r>
              <a:rPr lang="ru-RU" sz="4000" baseline="-25000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ru-RU" sz="4000" dirty="0" smtClean="0">
                <a:latin typeface="Arial" pitchFamily="34" charset="0"/>
                <a:cs typeface="Arial" pitchFamily="34" charset="0"/>
              </a:rPr>
              <a:t>  =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4000" dirty="0" smtClean="0">
                <a:latin typeface="Arial" pitchFamily="34" charset="0"/>
                <a:cs typeface="Arial" pitchFamily="34" charset="0"/>
              </a:rPr>
              <a:t>1 110 000 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= </a:t>
            </a:r>
            <a:r>
              <a:rPr lang="ru-RU" sz="4000" dirty="0" smtClean="0">
                <a:latin typeface="Arial" pitchFamily="34" charset="0"/>
                <a:cs typeface="Arial" pitchFamily="34" charset="0"/>
              </a:rPr>
              <a:t> 160</a:t>
            </a:r>
            <a:r>
              <a:rPr lang="ru-RU" sz="4000" baseline="-25000" dirty="0" smtClean="0">
                <a:latin typeface="Arial" pitchFamily="34" charset="0"/>
                <a:cs typeface="Arial" pitchFamily="34" charset="0"/>
              </a:rPr>
              <a:t>8</a:t>
            </a:r>
            <a:endParaRPr lang="ru-RU" sz="4000" baseline="30000" dirty="0"/>
          </a:p>
        </p:txBody>
      </p:sp>
      <p:sp>
        <p:nvSpPr>
          <p:cNvPr id="9" name="Text Box 12"/>
          <p:cNvSpPr txBox="1">
            <a:spLocks noChangeArrowheads="1"/>
          </p:cNvSpPr>
          <p:nvPr/>
        </p:nvSpPr>
        <p:spPr bwMode="auto">
          <a:xfrm>
            <a:off x="441285" y="3296442"/>
            <a:ext cx="11358642" cy="726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109664" tIns="54832" rIns="109664" bIns="54832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4000" dirty="0" smtClean="0">
                <a:latin typeface="Arial" pitchFamily="34" charset="0"/>
                <a:cs typeface="Arial" pitchFamily="34" charset="0"/>
              </a:rPr>
              <a:t>д) 707</a:t>
            </a:r>
            <a:r>
              <a:rPr lang="ru-RU" sz="4000" baseline="-25000" dirty="0" smtClean="0">
                <a:latin typeface="Arial" pitchFamily="34" charset="0"/>
                <a:cs typeface="Arial" pitchFamily="34" charset="0"/>
              </a:rPr>
              <a:t>8</a:t>
            </a:r>
            <a:r>
              <a:rPr lang="ru-RU" sz="4000" dirty="0" smtClean="0">
                <a:latin typeface="Arial" pitchFamily="34" charset="0"/>
                <a:cs typeface="Arial" pitchFamily="34" charset="0"/>
              </a:rPr>
              <a:t>  =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4000" dirty="0" smtClean="0">
                <a:latin typeface="Arial" pitchFamily="34" charset="0"/>
                <a:cs typeface="Arial" pitchFamily="34" charset="0"/>
              </a:rPr>
              <a:t>111 000 111</a:t>
            </a:r>
            <a:r>
              <a:rPr lang="ru-RU" sz="4000" baseline="-25000" dirty="0" smtClean="0">
                <a:latin typeface="Arial" pitchFamily="34" charset="0"/>
                <a:cs typeface="Arial" pitchFamily="34" charset="0"/>
              </a:rPr>
              <a:t>2</a:t>
            </a:r>
            <a:endParaRPr lang="ru-RU" sz="4000" baseline="30000" dirty="0"/>
          </a:p>
        </p:txBody>
      </p:sp>
      <p:sp>
        <p:nvSpPr>
          <p:cNvPr id="13" name="object 2"/>
          <p:cNvSpPr txBox="1">
            <a:spLocks/>
          </p:cNvSpPr>
          <p:nvPr/>
        </p:nvSpPr>
        <p:spPr>
          <a:xfrm>
            <a:off x="0" y="310356"/>
            <a:ext cx="12169775" cy="681837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marL="27048" marR="0" lvl="0" indent="0" algn="ctr" defTabSz="914400" eaLnBrk="1" fontAlgn="auto" latinLnBrk="0" hangingPunct="1">
              <a:lnSpc>
                <a:spcPct val="100000"/>
              </a:lnSpc>
              <a:spcBef>
                <a:spcPts val="277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200" b="1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ПРОВЕРКА САМОСТОЯТЕЛЬНОЙ РАБОТЫ</a:t>
            </a:r>
            <a:endParaRPr kumimoji="0" lang="ru-RU" sz="4400" b="1" i="0" u="none" strike="noStrike" kern="0" cap="none" spc="-21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Текст 4"/>
          <p:cNvSpPr>
            <a:spLocks noGrp="1"/>
          </p:cNvSpPr>
          <p:nvPr>
            <p:ph type="body" idx="1"/>
          </p:nvPr>
        </p:nvSpPr>
        <p:spPr>
          <a:xfrm>
            <a:off x="655599" y="1224740"/>
            <a:ext cx="10858576" cy="1169551"/>
          </a:xfrm>
        </p:spPr>
        <p:txBody>
          <a:bodyPr/>
          <a:lstStyle/>
          <a:p>
            <a:pPr algn="ctr"/>
            <a:r>
              <a:rPr lang="ru-RU" sz="4000" i="0" dirty="0" smtClean="0"/>
              <a:t>3. Выполните перевод:</a:t>
            </a:r>
          </a:p>
          <a:p>
            <a:r>
              <a:rPr lang="ru-RU" sz="3600" i="0" dirty="0" smtClean="0"/>
              <a:t>   </a:t>
            </a:r>
            <a:endParaRPr lang="ru-RU" sz="3600" i="0" dirty="0"/>
          </a:p>
        </p:txBody>
      </p:sp>
      <p:sp>
        <p:nvSpPr>
          <p:cNvPr id="8" name="Text Box 12"/>
          <p:cNvSpPr txBox="1">
            <a:spLocks noChangeArrowheads="1"/>
          </p:cNvSpPr>
          <p:nvPr/>
        </p:nvSpPr>
        <p:spPr bwMode="auto">
          <a:xfrm>
            <a:off x="369847" y="2367748"/>
            <a:ext cx="11501518" cy="726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109664" tIns="54832" rIns="109664" bIns="54832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4000" dirty="0" smtClean="0">
                <a:latin typeface="Arial" pitchFamily="34" charset="0"/>
                <a:cs typeface="Arial" pitchFamily="34" charset="0"/>
              </a:rPr>
              <a:t>б) 1110001110</a:t>
            </a:r>
            <a:r>
              <a:rPr lang="ru-RU" sz="4000" baseline="-25000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ru-RU" sz="4000" dirty="0" smtClean="0">
                <a:latin typeface="Arial" pitchFamily="34" charset="0"/>
                <a:cs typeface="Arial" pitchFamily="34" charset="0"/>
              </a:rPr>
              <a:t>  =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4000" dirty="0" smtClean="0">
                <a:latin typeface="Arial" pitchFamily="34" charset="0"/>
                <a:cs typeface="Arial" pitchFamily="34" charset="0"/>
              </a:rPr>
              <a:t>11 1000 1110 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= </a:t>
            </a:r>
            <a:r>
              <a:rPr lang="ru-RU" sz="4000" dirty="0" smtClean="0">
                <a:latin typeface="Arial" pitchFamily="34" charset="0"/>
                <a:cs typeface="Arial" pitchFamily="34" charset="0"/>
              </a:rPr>
              <a:t> 38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D</a:t>
            </a:r>
            <a:r>
              <a:rPr lang="en-US" sz="4000" baseline="-25000" dirty="0" smtClean="0">
                <a:latin typeface="Arial" pitchFamily="34" charset="0"/>
                <a:cs typeface="Arial" pitchFamily="34" charset="0"/>
              </a:rPr>
              <a:t>16</a:t>
            </a:r>
            <a:endParaRPr lang="ru-RU" sz="4000" baseline="30000" dirty="0"/>
          </a:p>
        </p:txBody>
      </p:sp>
      <p:sp>
        <p:nvSpPr>
          <p:cNvPr id="9" name="Text Box 12"/>
          <p:cNvSpPr txBox="1">
            <a:spLocks noChangeArrowheads="1"/>
          </p:cNvSpPr>
          <p:nvPr/>
        </p:nvSpPr>
        <p:spPr bwMode="auto">
          <a:xfrm>
            <a:off x="369847" y="3296442"/>
            <a:ext cx="11501518" cy="726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109664" tIns="54832" rIns="109664" bIns="54832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4000" dirty="0" smtClean="0">
                <a:latin typeface="Arial" pitchFamily="34" charset="0"/>
                <a:cs typeface="Arial" pitchFamily="34" charset="0"/>
              </a:rPr>
              <a:t>д) 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90DED</a:t>
            </a:r>
            <a:r>
              <a:rPr lang="ru-RU" sz="4000" baseline="-25000" dirty="0" smtClean="0">
                <a:latin typeface="Arial" pitchFamily="34" charset="0"/>
                <a:cs typeface="Arial" pitchFamily="34" charset="0"/>
              </a:rPr>
              <a:t>8</a:t>
            </a:r>
            <a:r>
              <a:rPr lang="ru-RU" sz="4000" dirty="0" smtClean="0">
                <a:latin typeface="Arial" pitchFamily="34" charset="0"/>
                <a:cs typeface="Arial" pitchFamily="34" charset="0"/>
              </a:rPr>
              <a:t>  =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4000" dirty="0" smtClean="0">
                <a:latin typeface="Arial" pitchFamily="34" charset="0"/>
                <a:cs typeface="Arial" pitchFamily="34" charset="0"/>
              </a:rPr>
              <a:t>1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00</a:t>
            </a:r>
            <a:r>
              <a:rPr lang="ru-RU" sz="4000" dirty="0" smtClean="0">
                <a:latin typeface="Arial" pitchFamily="34" charset="0"/>
                <a:cs typeface="Arial" pitchFamily="34" charset="0"/>
              </a:rPr>
              <a:t>1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0000 1101 </a:t>
            </a:r>
            <a:r>
              <a:rPr lang="ru-RU" sz="4000" dirty="0" smtClean="0">
                <a:latin typeface="Arial" pitchFamily="34" charset="0"/>
                <a:cs typeface="Arial" pitchFamily="34" charset="0"/>
              </a:rPr>
              <a:t>1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110 </a:t>
            </a:r>
            <a:r>
              <a:rPr lang="ru-RU" sz="4000" dirty="0" smtClean="0">
                <a:latin typeface="Arial" pitchFamily="34" charset="0"/>
                <a:cs typeface="Arial" pitchFamily="34" charset="0"/>
              </a:rPr>
              <a:t>11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0</a:t>
            </a:r>
            <a:r>
              <a:rPr lang="ru-RU" sz="4000" dirty="0" smtClean="0">
                <a:latin typeface="Arial" pitchFamily="34" charset="0"/>
                <a:cs typeface="Arial" pitchFamily="34" charset="0"/>
              </a:rPr>
              <a:t>1</a:t>
            </a:r>
            <a:r>
              <a:rPr lang="ru-RU" sz="4000" baseline="-25000" dirty="0" smtClean="0">
                <a:latin typeface="Arial" pitchFamily="34" charset="0"/>
                <a:cs typeface="Arial" pitchFamily="34" charset="0"/>
              </a:rPr>
              <a:t>2</a:t>
            </a:r>
            <a:endParaRPr lang="ru-RU" sz="4000" baseline="30000" dirty="0"/>
          </a:p>
        </p:txBody>
      </p:sp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227367" y="4368012"/>
            <a:ext cx="6000792" cy="21821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1" name="object 2"/>
          <p:cNvSpPr txBox="1">
            <a:spLocks/>
          </p:cNvSpPr>
          <p:nvPr/>
        </p:nvSpPr>
        <p:spPr>
          <a:xfrm>
            <a:off x="0" y="310356"/>
            <a:ext cx="12169775" cy="681837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marL="27048" marR="0" lvl="0" indent="0" algn="ctr" defTabSz="914400" eaLnBrk="1" fontAlgn="auto" latinLnBrk="0" hangingPunct="1">
              <a:lnSpc>
                <a:spcPct val="100000"/>
              </a:lnSpc>
              <a:spcBef>
                <a:spcPts val="277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200" b="1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ПРОВЕРКА САМОСТОЯТЕЛЬНОЙ РАБОТЫ</a:t>
            </a:r>
            <a:endParaRPr kumimoji="0" lang="ru-RU" sz="4400" b="1" i="0" u="none" strike="noStrike" kern="0" cap="none" spc="-21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ject 2"/>
          <p:cNvSpPr txBox="1">
            <a:spLocks/>
          </p:cNvSpPr>
          <p:nvPr/>
        </p:nvSpPr>
        <p:spPr>
          <a:xfrm>
            <a:off x="226971" y="367484"/>
            <a:ext cx="11715832" cy="644904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algn="ctr">
              <a:lnSpc>
                <a:spcPct val="110000"/>
              </a:lnSpc>
            </a:pPr>
            <a:r>
              <a:rPr lang="ru-RU" sz="3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ПРЕДСТАВЛЕНИЕ ИНФОРМАЦИИ В КОМПЬЮТЕРЕ</a:t>
            </a:r>
            <a:endParaRPr lang="ru-RU" sz="3600" b="1" dirty="0"/>
          </a:p>
        </p:txBody>
      </p:sp>
      <p:sp>
        <p:nvSpPr>
          <p:cNvPr id="16" name="Прямоугольник 15"/>
          <p:cNvSpPr/>
          <p:nvPr/>
        </p:nvSpPr>
        <p:spPr>
          <a:xfrm>
            <a:off x="869913" y="1389202"/>
            <a:ext cx="10501386" cy="51398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40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ru-RU" sz="36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  Известно, что компьютер работает от электрического тока. И в специальном компьютерном устройстве принимается информация о том, есть ток или нет тока. </a:t>
            </a:r>
          </a:p>
          <a:p>
            <a:pPr algn="just"/>
            <a:r>
              <a:rPr lang="ru-RU" sz="36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   С другой стороны, для кодирования: информации достаточно в системе кодирования использовать 2 знака. Теперь рассмотрим как используются два знака для кодирования информации.</a:t>
            </a: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оугольник 15"/>
          <p:cNvSpPr/>
          <p:nvPr/>
        </p:nvSpPr>
        <p:spPr>
          <a:xfrm>
            <a:off x="1155665" y="1581930"/>
            <a:ext cx="10215634" cy="45858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36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   Компьютер различает не сами цифры, а только сигналы, определяющие эти цифры. При этом цифры представляются двумя значениями сигналов (намагниченные или не</a:t>
            </a:r>
            <a:r>
              <a:rPr lang="en-US" sz="36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ru-RU" sz="36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намагниченные; подключенные или неподключенные и т.д.). </a:t>
            </a:r>
          </a:p>
          <a:p>
            <a:pPr algn="just"/>
            <a:r>
              <a:rPr lang="ru-RU" sz="36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Первое состояние принято обозначать цифрой </a:t>
            </a:r>
            <a:r>
              <a:rPr lang="ru-RU" sz="3600" b="1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1</a:t>
            </a:r>
            <a:r>
              <a:rPr lang="ru-RU" sz="36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, а второе цифрой </a:t>
            </a:r>
            <a:r>
              <a:rPr lang="ru-RU" sz="3600" b="1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0</a:t>
            </a:r>
            <a:r>
              <a:rPr lang="ru-RU" sz="36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.</a:t>
            </a:r>
          </a:p>
        </p:txBody>
      </p:sp>
      <p:sp>
        <p:nvSpPr>
          <p:cNvPr id="5" name="object 2"/>
          <p:cNvSpPr txBox="1">
            <a:spLocks/>
          </p:cNvSpPr>
          <p:nvPr/>
        </p:nvSpPr>
        <p:spPr>
          <a:xfrm>
            <a:off x="226971" y="367484"/>
            <a:ext cx="11715832" cy="644904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algn="ctr">
              <a:lnSpc>
                <a:spcPct val="110000"/>
              </a:lnSpc>
            </a:pPr>
            <a:r>
              <a:rPr lang="ru-RU" sz="3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ПРЕДСТАВЛЕНИЕ ИНФОРМАЦИИ В КОМПЬЮТЕРЕ</a:t>
            </a:r>
            <a:endParaRPr lang="ru-RU" sz="3600" b="1" dirty="0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ject 2"/>
          <p:cNvSpPr txBox="1">
            <a:spLocks/>
          </p:cNvSpPr>
          <p:nvPr/>
        </p:nvSpPr>
        <p:spPr>
          <a:xfrm>
            <a:off x="0" y="296046"/>
            <a:ext cx="12169775" cy="530963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algn="ctr">
              <a:lnSpc>
                <a:spcPct val="110000"/>
              </a:lnSpc>
            </a:pPr>
            <a:r>
              <a:rPr lang="ru-RU" sz="3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КОДИРОВАНИЕ ИНФОРМАЦИИ ПРИ ПОМОЩИ ДВУХ ЗНАКОВ</a:t>
            </a:r>
            <a:endParaRPr lang="ru-RU" sz="3000" b="1" dirty="0"/>
          </a:p>
        </p:txBody>
      </p:sp>
      <p:sp>
        <p:nvSpPr>
          <p:cNvPr id="16" name="Прямоугольник 15"/>
          <p:cNvSpPr/>
          <p:nvPr/>
        </p:nvSpPr>
        <p:spPr>
          <a:xfrm>
            <a:off x="1155665" y="1389202"/>
            <a:ext cx="10215634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36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   Такой способ кодирования получил название: </a:t>
            </a:r>
          </a:p>
          <a:p>
            <a:pPr algn="just"/>
            <a:r>
              <a:rPr lang="ru-RU" sz="3600" b="1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  кодирование информации при помощи двух знаков </a:t>
            </a:r>
            <a:r>
              <a:rPr lang="ru-RU" sz="36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(коротко, </a:t>
            </a:r>
            <a:r>
              <a:rPr lang="ru-RU" sz="3600" b="1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двоичное кодирование</a:t>
            </a:r>
            <a:r>
              <a:rPr lang="ru-RU" sz="36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).</a:t>
            </a:r>
            <a:endParaRPr lang="en-US" sz="3600" dirty="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algn="just"/>
            <a:r>
              <a:rPr lang="en-US" sz="36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    </a:t>
            </a:r>
            <a:r>
              <a:rPr lang="ru-RU" sz="36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Поэтому сохраняемая, обрабатываемая и передаваемая информация(число, текст, рисунок, звук) должны быть закодированы в виде последовательности 0 и 1. </a:t>
            </a: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ject 2"/>
          <p:cNvSpPr txBox="1">
            <a:spLocks/>
          </p:cNvSpPr>
          <p:nvPr/>
        </p:nvSpPr>
        <p:spPr>
          <a:xfrm>
            <a:off x="-1" y="367484"/>
            <a:ext cx="12169775" cy="594890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algn="ctr">
              <a:lnSpc>
                <a:spcPct val="110000"/>
              </a:lnSpc>
            </a:pPr>
            <a:r>
              <a:rPr lang="ru-RU" sz="35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КОДИРОВАНИЕ ТЕКСТОВОЙ ИНФОРМАЦИИ</a:t>
            </a:r>
            <a:endParaRPr lang="ru-RU" sz="3500" b="1" dirty="0"/>
          </a:p>
        </p:txBody>
      </p:sp>
      <p:sp>
        <p:nvSpPr>
          <p:cNvPr id="16" name="Прямоугольник 15"/>
          <p:cNvSpPr/>
          <p:nvPr/>
        </p:nvSpPr>
        <p:spPr>
          <a:xfrm>
            <a:off x="727037" y="1224740"/>
            <a:ext cx="10215634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36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   B компьютере для кодирования латинских букв и букв на кириллице, цифр в десятичной системе счисления, скобок, знаков препинания, знаков арифметических операций и других знаков, достаточно 8-разрядных двоичных кодов. На основе двоичных кодов этой длины по мировому стандарту принята таблица кодирования ASCII (</a:t>
            </a:r>
            <a:r>
              <a:rPr lang="ru-RU" sz="3600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American</a:t>
            </a:r>
            <a:r>
              <a:rPr lang="ru-RU" sz="36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ru-RU" sz="3600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Standard</a:t>
            </a:r>
            <a:r>
              <a:rPr lang="ru-RU" sz="36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ru-RU" sz="3600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Code</a:t>
            </a:r>
            <a:r>
              <a:rPr lang="ru-RU" sz="36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ru-RU" sz="3600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for</a:t>
            </a:r>
            <a:r>
              <a:rPr lang="ru-RU" sz="36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ru-RU" sz="3600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Information</a:t>
            </a:r>
            <a:r>
              <a:rPr lang="ru-RU" sz="36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ru-RU" sz="3600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Interchange</a:t>
            </a:r>
            <a:r>
              <a:rPr lang="ru-RU" sz="36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).</a:t>
            </a:r>
            <a:endParaRPr lang="ru-RU" sz="4400" b="1" dirty="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36cad63a0b89a489755c340b4454fec4e2dcd12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4806</TotalTime>
  <Words>1041</Words>
  <Application>Microsoft Office PowerPoint</Application>
  <PresentationFormat>Произвольный</PresentationFormat>
  <Paragraphs>178</Paragraphs>
  <Slides>23</Slides>
  <Notes>4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23</vt:i4>
      </vt:variant>
    </vt:vector>
  </HeadingPairs>
  <TitlesOfParts>
    <vt:vector size="24" baseType="lpstr">
      <vt:lpstr>Office Theme</vt:lpstr>
      <vt:lpstr>Информатика и ИТ</vt:lpstr>
      <vt:lpstr>ПЛАН УРОКА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  <vt:lpstr>Слайд 22</vt:lpstr>
      <vt:lpstr>Слайд 23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Информатика и ИТ</dc:title>
  <dc:creator>Lenovo</dc:creator>
  <cp:lastModifiedBy>Пользователь Windows</cp:lastModifiedBy>
  <cp:revision>459</cp:revision>
  <dcterms:created xsi:type="dcterms:W3CDTF">2020-04-13T08:05:16Z</dcterms:created>
  <dcterms:modified xsi:type="dcterms:W3CDTF">2020-10-05T08:50:25Z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LastSaved">
    <vt:filetime>2020-04-13T00:00:00Z</vt:filetime>
  </property>
</Properties>
</file>