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337" r:id="rId4"/>
    <p:sldId id="396" r:id="rId5"/>
    <p:sldId id="393" r:id="rId6"/>
    <p:sldId id="402" r:id="rId7"/>
    <p:sldId id="397" r:id="rId8"/>
    <p:sldId id="398" r:id="rId9"/>
    <p:sldId id="403" r:id="rId10"/>
    <p:sldId id="399" r:id="rId11"/>
    <p:sldId id="400" r:id="rId12"/>
    <p:sldId id="401" r:id="rId13"/>
    <p:sldId id="405" r:id="rId14"/>
    <p:sldId id="406" r:id="rId15"/>
    <p:sldId id="407" r:id="rId16"/>
    <p:sldId id="408" r:id="rId17"/>
    <p:sldId id="409" r:id="rId18"/>
    <p:sldId id="404" r:id="rId19"/>
  </p:sldIdLst>
  <p:sldSz cx="12169775" cy="7021513"/>
  <p:notesSz cx="5765800" cy="3244850"/>
  <p:custDataLst>
    <p:tags r:id="rId2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24" autoAdjust="0"/>
    <p:restoredTop sz="96057" autoAdjust="0"/>
  </p:normalViewPr>
  <p:slideViewPr>
    <p:cSldViewPr>
      <p:cViewPr>
        <p:scale>
          <a:sx n="75" d="100"/>
          <a:sy n="75" d="100"/>
        </p:scale>
        <p:origin x="-204" y="13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0EF6-6AD4-422F-AB26-32C1229698C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0EF6-6AD4-422F-AB26-32C1229698C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27213" y="246063"/>
            <a:ext cx="2111375" cy="1217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2BAE4-821F-4C25-B9CA-625355D9A2DE}" type="datetimeFigureOut">
              <a:rPr lang="ru-RU"/>
              <a:pPr>
                <a:defRPr/>
              </a:pPr>
              <a:t>24.09.2020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3A9B-D679-4E7C-B09E-3E2D167D3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6977" y="284437"/>
            <a:ext cx="10344309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16977" y="1638353"/>
            <a:ext cx="10344309" cy="215444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216977" y="6400629"/>
            <a:ext cx="2636785" cy="5847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462251" y="6397378"/>
            <a:ext cx="3955177" cy="5847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025916" y="6397378"/>
            <a:ext cx="2535370" cy="584775"/>
          </a:xfrm>
        </p:spPr>
        <p:txBody>
          <a:bodyPr/>
          <a:lstStyle>
            <a:lvl1pPr>
              <a:defRPr/>
            </a:lvl1pPr>
          </a:lstStyle>
          <a:p>
            <a:fld id="{B0AA4D50-BE27-4E15-8F46-0A77E4054D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7828" y="482398"/>
            <a:ext cx="8612662" cy="118307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7200" spc="-11" dirty="0"/>
              <a:t>Информатика </a:t>
            </a:r>
            <a:r>
              <a:rPr sz="7200" spc="21" dirty="0"/>
              <a:t>и</a:t>
            </a:r>
            <a:r>
              <a:rPr sz="7200" spc="-85" dirty="0"/>
              <a:t> </a:t>
            </a:r>
            <a:r>
              <a:rPr sz="7200" spc="21" dirty="0"/>
              <a:t>ИТ</a:t>
            </a:r>
            <a:endParaRPr sz="7200"/>
          </a:p>
        </p:txBody>
      </p:sp>
      <p:sp>
        <p:nvSpPr>
          <p:cNvPr id="4" name="object 4"/>
          <p:cNvSpPr txBox="1"/>
          <p:nvPr/>
        </p:nvSpPr>
        <p:spPr>
          <a:xfrm>
            <a:off x="1798607" y="2939252"/>
            <a:ext cx="5826768" cy="2801297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Перевод чисел из одной системы счисления в другую систему счисления.</a:t>
            </a:r>
            <a:r>
              <a:rPr lang="ru-RU" sz="4400" spc="-21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168572" y="1740751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23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317939" y="1740751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2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168572" y="2478660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22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455914" y="3143427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1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125673" y="2478660"/>
            <a:ext cx="864139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11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82077" y="2478660"/>
            <a:ext cx="764837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2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222862" y="3216569"/>
            <a:ext cx="764837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10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25673" y="3731804"/>
            <a:ext cx="766950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algn="r"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1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277154" y="3216569"/>
            <a:ext cx="669760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5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7331445" y="3216569"/>
            <a:ext cx="47749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2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236369" y="3954478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2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277154" y="3954478"/>
            <a:ext cx="669760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4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6277154" y="4542854"/>
            <a:ext cx="669760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1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8193471" y="3954478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2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7236369" y="4469713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2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7236369" y="4986574"/>
            <a:ext cx="669760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0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8193470" y="4617620"/>
            <a:ext cx="574684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3200" b="1" dirty="0">
                <a:latin typeface="Arial" charset="0"/>
              </a:rPr>
              <a:t>1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127786" y="1665985"/>
            <a:ext cx="954989" cy="736283"/>
            <a:chOff x="2427" y="1025"/>
            <a:chExt cx="452" cy="453"/>
          </a:xfrm>
        </p:grpSpPr>
        <p:sp>
          <p:nvSpPr>
            <p:cNvPr id="42005" name="Line 20"/>
            <p:cNvSpPr>
              <a:spLocks noChangeShapeType="1"/>
            </p:cNvSpPr>
            <p:nvPr/>
          </p:nvSpPr>
          <p:spPr bwMode="auto">
            <a:xfrm>
              <a:off x="2427" y="1025"/>
              <a:ext cx="1" cy="45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2006" name="Line 21"/>
            <p:cNvSpPr>
              <a:spLocks noChangeShapeType="1"/>
            </p:cNvSpPr>
            <p:nvPr/>
          </p:nvSpPr>
          <p:spPr bwMode="auto">
            <a:xfrm flipH="1">
              <a:off x="2426" y="1479"/>
              <a:ext cx="455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6084888" y="2405518"/>
            <a:ext cx="954989" cy="736284"/>
            <a:chOff x="2880" y="1480"/>
            <a:chExt cx="452" cy="453"/>
          </a:xfrm>
        </p:grpSpPr>
        <p:sp>
          <p:nvSpPr>
            <p:cNvPr id="42008" name="Line 23"/>
            <p:cNvSpPr>
              <a:spLocks noChangeShapeType="1"/>
            </p:cNvSpPr>
            <p:nvPr/>
          </p:nvSpPr>
          <p:spPr bwMode="auto">
            <a:xfrm>
              <a:off x="2880" y="1480"/>
              <a:ext cx="1" cy="45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2009" name="Line 24"/>
            <p:cNvSpPr>
              <a:spLocks noChangeShapeType="1"/>
            </p:cNvSpPr>
            <p:nvPr/>
          </p:nvSpPr>
          <p:spPr bwMode="auto">
            <a:xfrm flipH="1">
              <a:off x="2879" y="1934"/>
              <a:ext cx="455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7044103" y="3143427"/>
            <a:ext cx="954989" cy="736284"/>
            <a:chOff x="3334" y="1934"/>
            <a:chExt cx="452" cy="453"/>
          </a:xfrm>
        </p:grpSpPr>
        <p:sp>
          <p:nvSpPr>
            <p:cNvPr id="42011" name="Line 26"/>
            <p:cNvSpPr>
              <a:spLocks noChangeShapeType="1"/>
            </p:cNvSpPr>
            <p:nvPr/>
          </p:nvSpPr>
          <p:spPr bwMode="auto">
            <a:xfrm>
              <a:off x="3334" y="1934"/>
              <a:ext cx="1" cy="45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2012" name="Line 27"/>
            <p:cNvSpPr>
              <a:spLocks noChangeShapeType="1"/>
            </p:cNvSpPr>
            <p:nvPr/>
          </p:nvSpPr>
          <p:spPr bwMode="auto">
            <a:xfrm flipH="1">
              <a:off x="3333" y="2388"/>
              <a:ext cx="455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8001205" y="3879712"/>
            <a:ext cx="954989" cy="736283"/>
            <a:chOff x="3787" y="2387"/>
            <a:chExt cx="452" cy="453"/>
          </a:xfrm>
        </p:grpSpPr>
        <p:sp>
          <p:nvSpPr>
            <p:cNvPr id="42014" name="Line 29"/>
            <p:cNvSpPr>
              <a:spLocks noChangeShapeType="1"/>
            </p:cNvSpPr>
            <p:nvPr/>
          </p:nvSpPr>
          <p:spPr bwMode="auto">
            <a:xfrm>
              <a:off x="3787" y="2387"/>
              <a:ext cx="1" cy="45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42015" name="Line 30"/>
            <p:cNvSpPr>
              <a:spLocks noChangeShapeType="1"/>
            </p:cNvSpPr>
            <p:nvPr/>
          </p:nvSpPr>
          <p:spPr bwMode="auto">
            <a:xfrm flipH="1">
              <a:off x="3786" y="2841"/>
              <a:ext cx="455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</p:grp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3976305" y="2257612"/>
            <a:ext cx="287342" cy="1625"/>
          </a:xfrm>
          <a:prstGeom prst="line">
            <a:avLst/>
          </a:prstGeom>
          <a:noFill/>
          <a:ln w="28440">
            <a:solidFill>
              <a:schemeClr val="hlink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>
            <a:off x="5125673" y="3068661"/>
            <a:ext cx="287342" cy="1626"/>
          </a:xfrm>
          <a:prstGeom prst="line">
            <a:avLst/>
          </a:prstGeom>
          <a:noFill/>
          <a:ln w="28440">
            <a:solidFill>
              <a:schemeClr val="hlink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6084887" y="3803319"/>
            <a:ext cx="287342" cy="1626"/>
          </a:xfrm>
          <a:prstGeom prst="line">
            <a:avLst/>
          </a:prstGeom>
          <a:noFill/>
          <a:ln w="28440">
            <a:solidFill>
              <a:schemeClr val="hlink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>
            <a:off x="7044102" y="4469713"/>
            <a:ext cx="287342" cy="1626"/>
          </a:xfrm>
          <a:prstGeom prst="line">
            <a:avLst/>
          </a:prstGeom>
          <a:noFill/>
          <a:ln w="28440">
            <a:solidFill>
              <a:schemeClr val="hlink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3976305" y="2995521"/>
            <a:ext cx="862026" cy="16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5030597" y="3658664"/>
            <a:ext cx="862026" cy="16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6084887" y="4394947"/>
            <a:ext cx="669761" cy="1626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>
            <a:off x="7044102" y="4911808"/>
            <a:ext cx="862026" cy="1626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2441549" y="5368144"/>
            <a:ext cx="5271456" cy="7289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4000" dirty="0" smtClean="0">
                <a:latin typeface="Arial" charset="0"/>
              </a:rPr>
              <a:t> </a:t>
            </a:r>
            <a:r>
              <a:rPr lang="en-GB" sz="4000" dirty="0">
                <a:latin typeface="Arial" charset="0"/>
              </a:rPr>
              <a:t>10</a:t>
            </a:r>
            <a:r>
              <a:rPr lang="ru-RU" sz="4000" dirty="0">
                <a:latin typeface="Arial" charset="0"/>
              </a:rPr>
              <a:t>1</a:t>
            </a:r>
            <a:r>
              <a:rPr lang="en-GB" sz="4000" dirty="0">
                <a:latin typeface="Arial" charset="0"/>
              </a:rPr>
              <a:t>11</a:t>
            </a:r>
            <a:r>
              <a:rPr lang="en-GB" sz="4000" baseline="-25000" dirty="0">
                <a:latin typeface="Arial" charset="0"/>
              </a:rPr>
              <a:t>2</a:t>
            </a:r>
          </a:p>
        </p:txBody>
      </p:sp>
      <p:sp>
        <p:nvSpPr>
          <p:cNvPr id="3115" name="Oval 43"/>
          <p:cNvSpPr>
            <a:spLocks noChangeArrowheads="1"/>
          </p:cNvSpPr>
          <p:nvPr/>
        </p:nvSpPr>
        <p:spPr bwMode="auto">
          <a:xfrm>
            <a:off x="8098395" y="4617621"/>
            <a:ext cx="669760" cy="515236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16" name="Oval 44"/>
          <p:cNvSpPr>
            <a:spLocks noChangeArrowheads="1"/>
          </p:cNvSpPr>
          <p:nvPr/>
        </p:nvSpPr>
        <p:spPr bwMode="auto">
          <a:xfrm>
            <a:off x="7139180" y="4986574"/>
            <a:ext cx="669760" cy="515237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17" name="Oval 45"/>
          <p:cNvSpPr>
            <a:spLocks noChangeArrowheads="1"/>
          </p:cNvSpPr>
          <p:nvPr/>
        </p:nvSpPr>
        <p:spPr bwMode="auto">
          <a:xfrm>
            <a:off x="6179965" y="4542855"/>
            <a:ext cx="669760" cy="515236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18" name="Oval 46"/>
          <p:cNvSpPr>
            <a:spLocks noChangeArrowheads="1"/>
          </p:cNvSpPr>
          <p:nvPr/>
        </p:nvSpPr>
        <p:spPr bwMode="auto">
          <a:xfrm>
            <a:off x="5320051" y="3731804"/>
            <a:ext cx="669761" cy="515237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19" name="Oval 47"/>
          <p:cNvSpPr>
            <a:spLocks noChangeArrowheads="1"/>
          </p:cNvSpPr>
          <p:nvPr/>
        </p:nvSpPr>
        <p:spPr bwMode="auto">
          <a:xfrm>
            <a:off x="4360836" y="3143427"/>
            <a:ext cx="669761" cy="515237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auto">
          <a:xfrm flipH="1" flipV="1">
            <a:off x="4455914" y="3879711"/>
            <a:ext cx="2300847" cy="1695240"/>
          </a:xfrm>
          <a:prstGeom prst="line">
            <a:avLst/>
          </a:prstGeom>
          <a:noFill/>
          <a:ln w="4752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auto">
          <a:xfrm flipH="1">
            <a:off x="7618787" y="5353904"/>
            <a:ext cx="866251" cy="368955"/>
          </a:xfrm>
          <a:prstGeom prst="line">
            <a:avLst/>
          </a:prstGeom>
          <a:noFill/>
          <a:ln w="5724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2036" name="Rectangle 52"/>
          <p:cNvSpPr>
            <a:spLocks noChangeArrowheads="1"/>
          </p:cNvSpPr>
          <p:nvPr/>
        </p:nvSpPr>
        <p:spPr bwMode="auto">
          <a:xfrm>
            <a:off x="369847" y="5296706"/>
            <a:ext cx="3000396" cy="1249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r>
              <a:rPr lang="ru-RU" sz="4000" dirty="0" smtClean="0">
                <a:solidFill>
                  <a:schemeClr val="tx2"/>
                </a:solidFill>
                <a:latin typeface="Arial" charset="0"/>
              </a:rPr>
              <a:t>2) </a:t>
            </a:r>
            <a:r>
              <a:rPr lang="ru-RU" sz="4000" dirty="0" smtClean="0"/>
              <a:t> </a:t>
            </a:r>
            <a:r>
              <a:rPr lang="ru-RU" sz="4000" dirty="0"/>
              <a:t>23</a:t>
            </a:r>
            <a:r>
              <a:rPr lang="ru-RU" sz="4000" baseline="-25000" dirty="0"/>
              <a:t>10</a:t>
            </a:r>
            <a:r>
              <a:rPr lang="ru-RU" sz="4000" dirty="0"/>
              <a:t> </a:t>
            </a:r>
            <a:r>
              <a:rPr lang="ru-RU" sz="4000" dirty="0" smtClean="0">
                <a:sym typeface="Symbol" pitchFamily="18" charset="2"/>
              </a:rPr>
              <a:t>= </a:t>
            </a:r>
            <a:endParaRPr lang="ru-RU" sz="4000" baseline="-25000" dirty="0"/>
          </a:p>
          <a:p>
            <a:endParaRPr lang="ru-RU" sz="3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8" name="Заголовок 2"/>
          <p:cNvSpPr>
            <a:spLocks/>
          </p:cNvSpPr>
          <p:nvPr/>
        </p:nvSpPr>
        <p:spPr bwMode="auto">
          <a:xfrm>
            <a:off x="226972" y="0"/>
            <a:ext cx="11942803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Calibri" pitchFamily="34" charset="0"/>
              </a:rPr>
              <a:t>ПЕРЕВОД ИЗ ДЕСЯТИЧНОЙ С.С.</a:t>
            </a:r>
            <a:endParaRPr lang="ru-RU" sz="48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1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0"/>
                            </p:stCondLst>
                            <p:childTnLst>
                              <p:par>
                                <p:cTn id="3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5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3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000"/>
                            </p:stCondLst>
                            <p:childTnLst>
                              <p:par>
                                <p:cTn id="4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49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1" dur="1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9000"/>
                            </p:stCondLst>
                            <p:childTnLst>
                              <p:par>
                                <p:cTn id="5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5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0"/>
                            </p:stCondLst>
                            <p:childTnLst>
                              <p:par>
                                <p:cTn id="57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9" dur="1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0"/>
                            </p:stCondLst>
                            <p:childTnLst>
                              <p:par>
                                <p:cTn id="61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3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000"/>
                            </p:stCondLst>
                            <p:childTnLst>
                              <p:par>
                                <p:cTn id="6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3000"/>
                            </p:stCondLst>
                            <p:childTnLst>
                              <p:par>
                                <p:cTn id="6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1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4000"/>
                            </p:stCondLst>
                            <p:childTnLst>
                              <p:par>
                                <p:cTn id="7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5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0"/>
                            </p:stCondLst>
                            <p:childTnLst>
                              <p:par>
                                <p:cTn id="77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9" dur="1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6000"/>
                            </p:stCondLst>
                            <p:childTnLst>
                              <p:par>
                                <p:cTn id="81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3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7000"/>
                            </p:stCondLst>
                            <p:childTnLst>
                              <p:par>
                                <p:cTn id="85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7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1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9000"/>
                            </p:stCondLst>
                            <p:childTnLst>
                              <p:par>
                                <p:cTn id="9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0"/>
                            </p:stCondLst>
                            <p:childTnLst>
                              <p:par>
                                <p:cTn id="97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9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3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5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7" dur="1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1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3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5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7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9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6000"/>
                            </p:stCondLst>
                            <p:childTnLst>
                              <p:par>
                                <p:cTn id="121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3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7000"/>
                            </p:stCondLst>
                            <p:childTnLst>
                              <p:par>
                                <p:cTn id="125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7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29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1" dur="1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9000"/>
                            </p:stCondLst>
                            <p:childTnLst>
                              <p:par>
                                <p:cTn id="133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5" dur="1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0000"/>
                            </p:stCondLst>
                            <p:childTnLst>
                              <p:par>
                                <p:cTn id="137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9" dur="1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1000"/>
                            </p:stCondLst>
                            <p:childTnLst>
                              <p:par>
                                <p:cTn id="141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3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45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7" dur="1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3000"/>
                            </p:stCondLst>
                            <p:childTnLst>
                              <p:par>
                                <p:cTn id="14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1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" grpId="0" animBg="1"/>
      <p:bldP spid="3104" grpId="0" animBg="1"/>
      <p:bldP spid="3105" grpId="0" animBg="1"/>
      <p:bldP spid="3106" grpId="0" animBg="1"/>
      <p:bldP spid="3110" grpId="0" animBg="1"/>
      <p:bldP spid="3111" grpId="0" animBg="1"/>
      <p:bldP spid="3112" grpId="0" animBg="1"/>
      <p:bldP spid="3113" grpId="0" animBg="1"/>
      <p:bldP spid="3115" grpId="0" animBg="1"/>
      <p:bldP spid="3116" grpId="0" animBg="1"/>
      <p:bldP spid="3117" grpId="0" animBg="1"/>
      <p:bldP spid="3118" grpId="0" animBg="1"/>
      <p:bldP spid="3119" grpId="0" animBg="1"/>
      <p:bldP spid="3120" grpId="0" animBg="1"/>
      <p:bldP spid="31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168572" y="1740751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98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317939" y="1740751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8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168572" y="2478660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96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455914" y="3143427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2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125673" y="2478660"/>
            <a:ext cx="864139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12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82077" y="2478660"/>
            <a:ext cx="764837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8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320051" y="3216569"/>
            <a:ext cx="764837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8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25673" y="3731804"/>
            <a:ext cx="766950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algn="r"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4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277154" y="3216569"/>
            <a:ext cx="669760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1</a:t>
            </a:r>
            <a:endParaRPr lang="en-GB" sz="3200" b="1" dirty="0">
              <a:latin typeface="Arial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127786" y="1665985"/>
            <a:ext cx="954989" cy="736283"/>
            <a:chOff x="2427" y="1025"/>
            <a:chExt cx="452" cy="453"/>
          </a:xfrm>
        </p:grpSpPr>
        <p:sp>
          <p:nvSpPr>
            <p:cNvPr id="44052" name="Line 20"/>
            <p:cNvSpPr>
              <a:spLocks noChangeShapeType="1"/>
            </p:cNvSpPr>
            <p:nvPr/>
          </p:nvSpPr>
          <p:spPr bwMode="auto">
            <a:xfrm>
              <a:off x="2427" y="1025"/>
              <a:ext cx="1" cy="45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 dirty="0"/>
            </a:p>
          </p:txBody>
        </p:sp>
        <p:sp>
          <p:nvSpPr>
            <p:cNvPr id="44053" name="Line 21"/>
            <p:cNvSpPr>
              <a:spLocks noChangeShapeType="1"/>
            </p:cNvSpPr>
            <p:nvPr/>
          </p:nvSpPr>
          <p:spPr bwMode="auto">
            <a:xfrm flipH="1">
              <a:off x="2426" y="1479"/>
              <a:ext cx="455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 dirty="0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6084888" y="2405518"/>
            <a:ext cx="954989" cy="736284"/>
            <a:chOff x="2880" y="1480"/>
            <a:chExt cx="452" cy="453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2880" y="1480"/>
              <a:ext cx="1" cy="45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 dirty="0"/>
            </a:p>
          </p:txBody>
        </p:sp>
        <p:sp>
          <p:nvSpPr>
            <p:cNvPr id="44056" name="Line 24"/>
            <p:cNvSpPr>
              <a:spLocks noChangeShapeType="1"/>
            </p:cNvSpPr>
            <p:nvPr/>
          </p:nvSpPr>
          <p:spPr bwMode="auto">
            <a:xfrm flipH="1">
              <a:off x="2879" y="1934"/>
              <a:ext cx="455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 dirty="0"/>
            </a:p>
          </p:txBody>
        </p:sp>
      </p:grp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3976305" y="2257612"/>
            <a:ext cx="287342" cy="1625"/>
          </a:xfrm>
          <a:prstGeom prst="line">
            <a:avLst/>
          </a:prstGeom>
          <a:noFill/>
          <a:ln w="28440">
            <a:solidFill>
              <a:schemeClr val="hlink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 dirty="0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>
            <a:off x="5125673" y="3068661"/>
            <a:ext cx="287342" cy="1626"/>
          </a:xfrm>
          <a:prstGeom prst="line">
            <a:avLst/>
          </a:prstGeom>
          <a:noFill/>
          <a:ln w="28440">
            <a:solidFill>
              <a:schemeClr val="hlink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 dirty="0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3976305" y="2995521"/>
            <a:ext cx="862026" cy="16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 dirty="0"/>
          </a:p>
        </p:txBody>
      </p:sp>
      <p:sp>
        <p:nvSpPr>
          <p:cNvPr id="3111" name="Line 39"/>
          <p:cNvSpPr>
            <a:spLocks noChangeShapeType="1"/>
          </p:cNvSpPr>
          <p:nvPr/>
        </p:nvSpPr>
        <p:spPr bwMode="auto">
          <a:xfrm>
            <a:off x="5030597" y="3658664"/>
            <a:ext cx="862026" cy="16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 dirty="0"/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2584425" y="4725202"/>
            <a:ext cx="5271456" cy="7289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4000" dirty="0" smtClean="0">
                <a:latin typeface="Arial" charset="0"/>
              </a:rPr>
              <a:t>1</a:t>
            </a:r>
            <a:r>
              <a:rPr lang="ru-RU" sz="4000" dirty="0">
                <a:latin typeface="Arial" charset="0"/>
              </a:rPr>
              <a:t>42</a:t>
            </a:r>
            <a:r>
              <a:rPr lang="ru-RU" sz="4000" baseline="-25000" dirty="0">
                <a:latin typeface="Arial" charset="0"/>
              </a:rPr>
              <a:t>8</a:t>
            </a:r>
            <a:endParaRPr lang="en-GB" sz="4000" baseline="-25000" dirty="0">
              <a:latin typeface="Arial" charset="0"/>
            </a:endParaRPr>
          </a:p>
        </p:txBody>
      </p:sp>
      <p:sp>
        <p:nvSpPr>
          <p:cNvPr id="3115" name="Oval 43"/>
          <p:cNvSpPr>
            <a:spLocks noChangeArrowheads="1"/>
          </p:cNvSpPr>
          <p:nvPr/>
        </p:nvSpPr>
        <p:spPr bwMode="auto">
          <a:xfrm>
            <a:off x="6179965" y="3216569"/>
            <a:ext cx="669760" cy="515236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18" name="Oval 46"/>
          <p:cNvSpPr>
            <a:spLocks noChangeArrowheads="1"/>
          </p:cNvSpPr>
          <p:nvPr/>
        </p:nvSpPr>
        <p:spPr bwMode="auto">
          <a:xfrm>
            <a:off x="5320051" y="3731804"/>
            <a:ext cx="669761" cy="515237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19" name="Oval 47"/>
          <p:cNvSpPr>
            <a:spLocks noChangeArrowheads="1"/>
          </p:cNvSpPr>
          <p:nvPr/>
        </p:nvSpPr>
        <p:spPr bwMode="auto">
          <a:xfrm>
            <a:off x="4360836" y="3143427"/>
            <a:ext cx="669761" cy="515237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auto">
          <a:xfrm flipH="1" flipV="1">
            <a:off x="4360837" y="3731805"/>
            <a:ext cx="1341634" cy="737909"/>
          </a:xfrm>
          <a:prstGeom prst="line">
            <a:avLst/>
          </a:prstGeom>
          <a:noFill/>
          <a:ln w="4752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 dirty="0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auto">
          <a:xfrm flipH="1">
            <a:off x="6084888" y="4027618"/>
            <a:ext cx="866251" cy="368955"/>
          </a:xfrm>
          <a:prstGeom prst="line">
            <a:avLst/>
          </a:prstGeom>
          <a:noFill/>
          <a:ln w="5724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 sz="3200" dirty="0"/>
          </a:p>
        </p:txBody>
      </p:sp>
      <p:sp>
        <p:nvSpPr>
          <p:cNvPr id="44079" name="Rectangle 47"/>
          <p:cNvSpPr>
            <a:spLocks noChangeArrowheads="1"/>
          </p:cNvSpPr>
          <p:nvPr/>
        </p:nvSpPr>
        <p:spPr bwMode="auto">
          <a:xfrm>
            <a:off x="226971" y="4725202"/>
            <a:ext cx="2358273" cy="1249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9664" tIns="54832" rIns="109664" bIns="54832">
            <a:spAutoFit/>
          </a:bodyPr>
          <a:lstStyle/>
          <a:p>
            <a:r>
              <a:rPr lang="ru-RU" sz="4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98</a:t>
            </a:r>
            <a:r>
              <a:rPr lang="ru-RU" sz="4000" baseline="-25000" dirty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=</a:t>
            </a:r>
            <a:endParaRPr lang="ru-RU" sz="4000" baseline="-25000" dirty="0">
              <a:latin typeface="Arial" pitchFamily="34" charset="0"/>
              <a:cs typeface="Arial" pitchFamily="34" charset="0"/>
            </a:endParaRPr>
          </a:p>
          <a:p>
            <a:endParaRPr lang="ru-RU" sz="3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8" name="Заголовок 2"/>
          <p:cNvSpPr>
            <a:spLocks/>
          </p:cNvSpPr>
          <p:nvPr/>
        </p:nvSpPr>
        <p:spPr bwMode="auto">
          <a:xfrm>
            <a:off x="226972" y="0"/>
            <a:ext cx="11942803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Calibri" pitchFamily="34" charset="0"/>
              </a:rPr>
              <a:t>ПЕРЕВОД ИЗ ДВЕСЯТИЧНОЙ С.С.</a:t>
            </a:r>
            <a:endParaRPr lang="ru-RU" sz="4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818" name="AutoShape 2" descr="белый человек разглядывает через лупу | Шаблоны презентаций | Шаблоны  презентаций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34820" name="Picture 4" descr="белый человек разглядывает через лупу | Шаблоны презентаций | Шаблоны  презентаций PowerPoin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70771" y="1439054"/>
            <a:ext cx="3571875" cy="476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1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0"/>
                            </p:stCondLst>
                            <p:childTnLst>
                              <p:par>
                                <p:cTn id="3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5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3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000"/>
                            </p:stCondLst>
                            <p:childTnLst>
                              <p:par>
                                <p:cTn id="4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49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1" dur="10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9000"/>
                            </p:stCondLst>
                            <p:childTnLst>
                              <p:par>
                                <p:cTn id="5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5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0"/>
                            </p:stCondLst>
                            <p:childTnLst>
                              <p:par>
                                <p:cTn id="57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9" dur="1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0"/>
                            </p:stCondLst>
                            <p:childTnLst>
                              <p:par>
                                <p:cTn id="61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3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000"/>
                            </p:stCondLst>
                            <p:childTnLst>
                              <p:par>
                                <p:cTn id="65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3000"/>
                            </p:stCondLst>
                            <p:childTnLst>
                              <p:par>
                                <p:cTn id="69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1" dur="1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4000"/>
                            </p:stCondLst>
                            <p:childTnLst>
                              <p:par>
                                <p:cTn id="73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5" dur="1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0"/>
                            </p:stCondLst>
                            <p:childTnLst>
                              <p:par>
                                <p:cTn id="77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9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6000"/>
                            </p:stCondLst>
                            <p:childTnLst>
                              <p:par>
                                <p:cTn id="81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3" dur="1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7000"/>
                            </p:stCondLst>
                            <p:childTnLst>
                              <p:par>
                                <p:cTn id="8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7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" grpId="0" animBg="1"/>
      <p:bldP spid="3104" grpId="0" animBg="1"/>
      <p:bldP spid="3110" grpId="0" animBg="1"/>
      <p:bldP spid="3111" grpId="0" animBg="1"/>
      <p:bldP spid="3115" grpId="0" animBg="1"/>
      <p:bldP spid="3118" grpId="0" animBg="1"/>
      <p:bldP spid="3119" grpId="0" animBg="1"/>
      <p:bldP spid="3120" grpId="0" animBg="1"/>
      <p:bldP spid="31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413670" y="2487095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180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563037" y="2487095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16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413670" y="3225004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176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91164" y="3889771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4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370771" y="3225004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>
                <a:latin typeface="Arial" charset="0"/>
              </a:rPr>
              <a:t>11</a:t>
            </a:r>
            <a:r>
              <a:rPr lang="en-US" sz="3200" b="1" dirty="0">
                <a:latin typeface="Arial" charset="0"/>
              </a:rPr>
              <a:t> </a:t>
            </a:r>
            <a:endParaRPr lang="en-GB" sz="3200" dirty="0">
              <a:latin typeface="Arial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7372884" y="2412329"/>
            <a:ext cx="954989" cy="736283"/>
            <a:chOff x="2427" y="1025"/>
            <a:chExt cx="452" cy="453"/>
          </a:xfrm>
        </p:grpSpPr>
        <p:sp>
          <p:nvSpPr>
            <p:cNvPr id="46092" name="Line 20"/>
            <p:cNvSpPr>
              <a:spLocks noChangeShapeType="1"/>
            </p:cNvSpPr>
            <p:nvPr/>
          </p:nvSpPr>
          <p:spPr bwMode="auto">
            <a:xfrm>
              <a:off x="2427" y="1025"/>
              <a:ext cx="1" cy="45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 dirty="0"/>
            </a:p>
          </p:txBody>
        </p:sp>
        <p:sp>
          <p:nvSpPr>
            <p:cNvPr id="46093" name="Line 21"/>
            <p:cNvSpPr>
              <a:spLocks noChangeShapeType="1"/>
            </p:cNvSpPr>
            <p:nvPr/>
          </p:nvSpPr>
          <p:spPr bwMode="auto">
            <a:xfrm flipH="1">
              <a:off x="2426" y="1479"/>
              <a:ext cx="455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 dirty="0"/>
            </a:p>
          </p:txBody>
        </p:sp>
      </p:grp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6221403" y="3003956"/>
            <a:ext cx="287342" cy="1625"/>
          </a:xfrm>
          <a:prstGeom prst="line">
            <a:avLst/>
          </a:prstGeom>
          <a:noFill/>
          <a:ln w="28440">
            <a:solidFill>
              <a:schemeClr val="hlink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 dirty="0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>
            <a:off x="6316480" y="3740239"/>
            <a:ext cx="1054291" cy="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 dirty="0"/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3084491" y="1867682"/>
            <a:ext cx="1857388" cy="7289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GB" sz="4000" dirty="0" smtClean="0">
                <a:latin typeface="Arial" charset="0"/>
              </a:rPr>
              <a:t> </a:t>
            </a:r>
            <a:r>
              <a:rPr lang="en-US" sz="4000" dirty="0">
                <a:latin typeface="Arial" charset="0"/>
              </a:rPr>
              <a:t>B4</a:t>
            </a:r>
            <a:r>
              <a:rPr lang="en-US" sz="4000" baseline="-25000" dirty="0">
                <a:latin typeface="Arial" charset="0"/>
              </a:rPr>
              <a:t>16</a:t>
            </a:r>
            <a:endParaRPr lang="en-GB" sz="4000" baseline="-25000" dirty="0">
              <a:latin typeface="Arial" charset="0"/>
            </a:endParaRPr>
          </a:p>
        </p:txBody>
      </p:sp>
      <p:sp>
        <p:nvSpPr>
          <p:cNvPr id="3115" name="Oval 43"/>
          <p:cNvSpPr>
            <a:spLocks noChangeArrowheads="1"/>
          </p:cNvSpPr>
          <p:nvPr/>
        </p:nvSpPr>
        <p:spPr bwMode="auto">
          <a:xfrm>
            <a:off x="7370771" y="3225004"/>
            <a:ext cx="669761" cy="515236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19" name="Oval 47"/>
          <p:cNvSpPr>
            <a:spLocks noChangeArrowheads="1"/>
          </p:cNvSpPr>
          <p:nvPr/>
        </p:nvSpPr>
        <p:spPr bwMode="auto">
          <a:xfrm>
            <a:off x="6798201" y="3888147"/>
            <a:ext cx="669760" cy="515236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auto">
          <a:xfrm flipH="1" flipV="1">
            <a:off x="6893276" y="4551289"/>
            <a:ext cx="477495" cy="0"/>
          </a:xfrm>
          <a:prstGeom prst="line">
            <a:avLst/>
          </a:prstGeom>
          <a:noFill/>
          <a:ln w="4752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 sz="3200" dirty="0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auto">
          <a:xfrm flipH="1">
            <a:off x="7467960" y="3740240"/>
            <a:ext cx="766950" cy="737909"/>
          </a:xfrm>
          <a:prstGeom prst="line">
            <a:avLst/>
          </a:prstGeom>
          <a:noFill/>
          <a:ln w="5724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 sz="3200" dirty="0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441285" y="1867682"/>
            <a:ext cx="2643608" cy="1249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9664" tIns="54832" rIns="109664" bIns="54832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180</a:t>
            </a:r>
            <a:r>
              <a:rPr lang="ru-RU" sz="4000" baseline="-25000" dirty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</a:t>
            </a:r>
            <a:endParaRPr lang="ru-RU" sz="4000" baseline="-25000" dirty="0">
              <a:latin typeface="Arial" pitchFamily="34" charset="0"/>
              <a:cs typeface="Arial" pitchFamily="34" charset="0"/>
            </a:endParaRPr>
          </a:p>
          <a:p>
            <a:endParaRPr lang="ru-RU" sz="3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8" name="Заголовок 2"/>
          <p:cNvSpPr>
            <a:spLocks/>
          </p:cNvSpPr>
          <p:nvPr/>
        </p:nvSpPr>
        <p:spPr bwMode="auto">
          <a:xfrm>
            <a:off x="226972" y="0"/>
            <a:ext cx="11942803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Calibri" pitchFamily="34" charset="0"/>
              </a:rPr>
              <a:t>ПЕРЕВОД </a:t>
            </a:r>
            <a:r>
              <a:rPr lang="ru-RU" sz="4800" b="1" smtClean="0">
                <a:solidFill>
                  <a:schemeClr val="bg1"/>
                </a:solidFill>
                <a:latin typeface="Calibri" pitchFamily="34" charset="0"/>
              </a:rPr>
              <a:t>ИЗ ДЕСЯТОИЧНОЙ </a:t>
            </a:r>
            <a:r>
              <a:rPr lang="ru-RU" sz="4800" b="1" dirty="0" smtClean="0">
                <a:solidFill>
                  <a:schemeClr val="bg1"/>
                </a:solidFill>
                <a:latin typeface="Calibri" pitchFamily="34" charset="0"/>
              </a:rPr>
              <a:t>С.С.</a:t>
            </a:r>
            <a:endParaRPr lang="ru-RU" sz="4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9" name="Picture 4" descr="белый человек разглядывает через лупу | Шаблоны презентаций | Шаблоны  презентаций PowerPoin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27169" y="1653368"/>
            <a:ext cx="3571875" cy="4762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1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0"/>
                            </p:stCondLst>
                            <p:childTnLst>
                              <p:par>
                                <p:cTn id="3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5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3" dur="1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000"/>
                            </p:stCondLst>
                            <p:childTnLst>
                              <p:par>
                                <p:cTn id="45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49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1" dur="1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9000"/>
                            </p:stCondLst>
                            <p:childTnLst>
                              <p:par>
                                <p:cTn id="5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5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" grpId="0" animBg="1"/>
      <p:bldP spid="3110" grpId="0" animBg="1"/>
      <p:bldP spid="3115" grpId="0" animBg="1"/>
      <p:bldP spid="3119" grpId="0" animBg="1"/>
      <p:bldP spid="3120" grpId="0" animBg="1"/>
      <p:bldP spid="31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2"/>
          <p:cNvSpPr>
            <a:spLocks/>
          </p:cNvSpPr>
          <p:nvPr/>
        </p:nvSpPr>
        <p:spPr bwMode="auto">
          <a:xfrm>
            <a:off x="226972" y="0"/>
            <a:ext cx="11942803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Calibri" pitchFamily="34" charset="0"/>
              </a:rPr>
              <a:t>ПЕРЕВОД ИЗ СИСТЕМЫ СЧИСЛЕНИЯ В С.С.</a:t>
            </a:r>
            <a:endParaRPr lang="ru-RU" sz="4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584161" y="1796244"/>
            <a:ext cx="10930014" cy="4419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Для того чтобы перевести числа из системы счисления с основанием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в систему счисления с основанием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число переводится из системы с основанием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в десятичную систему счисления, затем из десятичной системы переводится в систему с основанием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следующем методом: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2870177" y="1439054"/>
            <a:ext cx="1857388" cy="7289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US" sz="4000" dirty="0" smtClean="0">
                <a:solidFill>
                  <a:schemeClr val="bg1"/>
                </a:solidFill>
                <a:latin typeface="Arial" charset="0"/>
              </a:rPr>
              <a:t>A0</a:t>
            </a:r>
            <a:r>
              <a:rPr lang="ru-RU" sz="4000" baseline="-25000" dirty="0" smtClean="0">
                <a:latin typeface="Arial" charset="0"/>
              </a:rPr>
              <a:t>15</a:t>
            </a:r>
            <a:endParaRPr lang="en-GB" sz="4000" baseline="-25000" dirty="0">
              <a:latin typeface="Arial" charset="0"/>
            </a:endParaRPr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369847" y="1439054"/>
            <a:ext cx="2643608" cy="1249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9664" tIns="54832" rIns="109664" bIns="54832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106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</a:t>
            </a:r>
            <a:endParaRPr lang="ru-RU" sz="4000" baseline="-25000" dirty="0">
              <a:latin typeface="Arial" pitchFamily="34" charset="0"/>
              <a:cs typeface="Arial" pitchFamily="34" charset="0"/>
            </a:endParaRPr>
          </a:p>
          <a:p>
            <a:endParaRPr lang="ru-RU" sz="3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7942275" y="3010690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 smtClean="0">
                <a:latin typeface="Arial" charset="0"/>
              </a:rPr>
              <a:t>150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9091642" y="3010690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 smtClean="0">
                <a:latin typeface="Arial" charset="0"/>
              </a:rPr>
              <a:t>15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7942275" y="3748599"/>
            <a:ext cx="959215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 smtClean="0">
                <a:latin typeface="Arial" charset="0"/>
              </a:rPr>
              <a:t>15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8229617" y="4413366"/>
            <a:ext cx="6718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 smtClean="0">
                <a:latin typeface="Arial" charset="0"/>
              </a:rPr>
              <a:t>0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8899376" y="3748599"/>
            <a:ext cx="864139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b="1" dirty="0" smtClean="0">
                <a:latin typeface="Arial" charset="0"/>
              </a:rPr>
              <a:t>10</a:t>
            </a:r>
            <a:endParaRPr lang="en-GB" sz="3200" b="1" dirty="0">
              <a:latin typeface="Arial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8899376" y="5001743"/>
            <a:ext cx="766950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7937" tIns="56127" rIns="107937" bIns="56127">
            <a:spAutoFit/>
          </a:bodyPr>
          <a:lstStyle/>
          <a:p>
            <a:pPr algn="r" defTabSz="538801">
              <a:spcBef>
                <a:spcPts val="1799"/>
              </a:spcBef>
              <a:buClr>
                <a:srgbClr val="CC0000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US" sz="3200" b="1" dirty="0" smtClean="0">
                <a:latin typeface="Arial" charset="0"/>
              </a:rPr>
              <a:t>A</a:t>
            </a:r>
            <a:endParaRPr lang="en-GB" sz="3200" b="1" dirty="0">
              <a:latin typeface="Arial" charset="0"/>
            </a:endParaRPr>
          </a:p>
        </p:txBody>
      </p:sp>
      <p:grpSp>
        <p:nvGrpSpPr>
          <p:cNvPr id="29" name="Group 19"/>
          <p:cNvGrpSpPr>
            <a:grpSpLocks/>
          </p:cNvGrpSpPr>
          <p:nvPr/>
        </p:nvGrpSpPr>
        <p:grpSpPr bwMode="auto">
          <a:xfrm>
            <a:off x="8901489" y="2935924"/>
            <a:ext cx="954989" cy="736283"/>
            <a:chOff x="2427" y="1025"/>
            <a:chExt cx="452" cy="453"/>
          </a:xfrm>
        </p:grpSpPr>
        <p:sp>
          <p:nvSpPr>
            <p:cNvPr id="30" name="Line 20"/>
            <p:cNvSpPr>
              <a:spLocks noChangeShapeType="1"/>
            </p:cNvSpPr>
            <p:nvPr/>
          </p:nvSpPr>
          <p:spPr bwMode="auto">
            <a:xfrm>
              <a:off x="2427" y="1025"/>
              <a:ext cx="1" cy="45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  <p:sp>
          <p:nvSpPr>
            <p:cNvPr id="31" name="Line 21"/>
            <p:cNvSpPr>
              <a:spLocks noChangeShapeType="1"/>
            </p:cNvSpPr>
            <p:nvPr/>
          </p:nvSpPr>
          <p:spPr bwMode="auto">
            <a:xfrm flipH="1">
              <a:off x="2426" y="1479"/>
              <a:ext cx="455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3200"/>
            </a:p>
          </p:txBody>
        </p:sp>
      </p:grpSp>
      <p:sp>
        <p:nvSpPr>
          <p:cNvPr id="35" name="Line 31"/>
          <p:cNvSpPr>
            <a:spLocks noChangeShapeType="1"/>
          </p:cNvSpPr>
          <p:nvPr/>
        </p:nvSpPr>
        <p:spPr bwMode="auto">
          <a:xfrm>
            <a:off x="7750008" y="3527551"/>
            <a:ext cx="287342" cy="1625"/>
          </a:xfrm>
          <a:prstGeom prst="line">
            <a:avLst/>
          </a:prstGeom>
          <a:noFill/>
          <a:ln w="28440">
            <a:solidFill>
              <a:schemeClr val="hlink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8899376" y="4338600"/>
            <a:ext cx="287342" cy="1626"/>
          </a:xfrm>
          <a:prstGeom prst="line">
            <a:avLst/>
          </a:prstGeom>
          <a:noFill/>
          <a:ln w="28440">
            <a:solidFill>
              <a:schemeClr val="hlink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7750008" y="4265460"/>
            <a:ext cx="862026" cy="16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38" name="Line 39"/>
          <p:cNvSpPr>
            <a:spLocks noChangeShapeType="1"/>
          </p:cNvSpPr>
          <p:nvPr/>
        </p:nvSpPr>
        <p:spPr bwMode="auto">
          <a:xfrm>
            <a:off x="8804300" y="4928603"/>
            <a:ext cx="862026" cy="16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40" name="Oval 46"/>
          <p:cNvSpPr>
            <a:spLocks noChangeArrowheads="1"/>
          </p:cNvSpPr>
          <p:nvPr/>
        </p:nvSpPr>
        <p:spPr bwMode="auto">
          <a:xfrm>
            <a:off x="9093754" y="5001743"/>
            <a:ext cx="669761" cy="515237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41" name="Oval 47"/>
          <p:cNvSpPr>
            <a:spLocks noChangeArrowheads="1"/>
          </p:cNvSpPr>
          <p:nvPr/>
        </p:nvSpPr>
        <p:spPr bwMode="auto">
          <a:xfrm>
            <a:off x="8134539" y="4413366"/>
            <a:ext cx="669761" cy="515237"/>
          </a:xfrm>
          <a:prstGeom prst="ellipse">
            <a:avLst/>
          </a:prstGeom>
          <a:noFill/>
          <a:ln w="9360">
            <a:solidFill>
              <a:srgbClr val="0080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pPr defTabSz="538801">
              <a:buClr>
                <a:srgbClr val="000000"/>
              </a:buClr>
              <a:buSzPct val="100000"/>
            </a:pPr>
            <a:endParaRPr lang="ru-RU" sz="3200" dirty="0">
              <a:latin typeface="Arial" charset="0"/>
            </a:endParaRPr>
          </a:p>
        </p:txBody>
      </p:sp>
      <p:sp>
        <p:nvSpPr>
          <p:cNvPr id="42" name="Line 49"/>
          <p:cNvSpPr>
            <a:spLocks noChangeShapeType="1"/>
          </p:cNvSpPr>
          <p:nvPr/>
        </p:nvSpPr>
        <p:spPr bwMode="auto">
          <a:xfrm flipH="1" flipV="1">
            <a:off x="7727960" y="5153831"/>
            <a:ext cx="1652069" cy="642942"/>
          </a:xfrm>
          <a:prstGeom prst="line">
            <a:avLst/>
          </a:prstGeom>
          <a:noFill/>
          <a:ln w="5724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 sz="3200"/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0" y="2796376"/>
            <a:ext cx="7299333" cy="3188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106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+ 6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= 144 + 6 = 150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2870177" y="1439054"/>
            <a:ext cx="1857388" cy="7289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07937" tIns="56127" rIns="107937" bIns="56127">
            <a:spAutoFit/>
          </a:bodyPr>
          <a:lstStyle/>
          <a:p>
            <a:pPr defTabSz="538801">
              <a:spcBef>
                <a:spcPts val="1799"/>
              </a:spcBef>
              <a:buClr>
                <a:srgbClr val="333399"/>
              </a:buClr>
              <a:buSzPct val="100000"/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US" sz="4000" dirty="0" smtClean="0">
                <a:latin typeface="Arial" charset="0"/>
              </a:rPr>
              <a:t>A0</a:t>
            </a:r>
            <a:r>
              <a:rPr lang="ru-RU" sz="4000" baseline="-25000" dirty="0" smtClean="0">
                <a:latin typeface="Arial" charset="0"/>
              </a:rPr>
              <a:t>15</a:t>
            </a:r>
            <a:endParaRPr lang="en-GB" sz="4000" baseline="-25000" dirty="0">
              <a:latin typeface="Arial" charset="0"/>
            </a:endParaRPr>
          </a:p>
        </p:txBody>
      </p:sp>
      <p:sp>
        <p:nvSpPr>
          <p:cNvPr id="45" name="Заголовок 2"/>
          <p:cNvSpPr>
            <a:spLocks/>
          </p:cNvSpPr>
          <p:nvPr/>
        </p:nvSpPr>
        <p:spPr bwMode="auto">
          <a:xfrm>
            <a:off x="226972" y="0"/>
            <a:ext cx="11942803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Calibri" pitchFamily="34" charset="0"/>
              </a:rPr>
              <a:t>ПЕРЕВОД ИЗ СИСТЕМЫ СЧИСЛЕНИЯ В С.С.</a:t>
            </a:r>
            <a:endParaRPr lang="ru-RU" sz="48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500"/>
                            </p:stCondLst>
                            <p:childTnLst>
                              <p:par>
                                <p:cTn id="33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500"/>
                            </p:stCondLst>
                            <p:childTnLst>
                              <p:par>
                                <p:cTn id="37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500"/>
                            </p:stCondLst>
                            <p:childTnLst>
                              <p:par>
                                <p:cTn id="41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500"/>
                            </p:stCondLst>
                            <p:childTnLst>
                              <p:par>
                                <p:cTn id="45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7500"/>
                            </p:stCondLst>
                            <p:childTnLst>
                              <p:par>
                                <p:cTn id="4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500"/>
                            </p:stCondLst>
                            <p:childTnLst>
                              <p:par>
                                <p:cTn id="53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500"/>
                            </p:stCondLst>
                            <p:childTnLst>
                              <p:par>
                                <p:cTn id="57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500"/>
                            </p:stCondLst>
                            <p:childTnLst>
                              <p:par>
                                <p:cTn id="61" presetID="10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ПЕРЕВОД МЕТОДАМИ ТЕТРАДА, ТРИАДА, ДИАДА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12723" y="1581930"/>
            <a:ext cx="1135864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 При переводе чисел в 2, 4, 8, 16-чных системах в отличие от вышеуказанных методов удобнее пользоваться методами диада, триада 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тетрада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методах диада, триада 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тетрада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задачу "моста" выполняет двоичная система счисления. С помощью нижеследующих примеров можно понять сущность перевода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ПЕРЕВОД МЕТОДАМИ ТЕТРАДА, ТРИАДА, ДИАДА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69847" y="2081996"/>
          <a:ext cx="2540000" cy="1181100"/>
        </p:xfrm>
        <a:graphic>
          <a:graphicData uri="http://schemas.openxmlformats.org/drawingml/2006/table">
            <a:tbl>
              <a:tblPr/>
              <a:tblGrid>
                <a:gridCol w="713483"/>
                <a:gridCol w="608839"/>
                <a:gridCol w="608839"/>
                <a:gridCol w="608839"/>
              </a:tblGrid>
              <a:tr h="590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98937" y="2010558"/>
          <a:ext cx="6357984" cy="1181100"/>
        </p:xfrm>
        <a:graphic>
          <a:graphicData uri="http://schemas.openxmlformats.org/drawingml/2006/table">
            <a:tbl>
              <a:tblPr/>
              <a:tblGrid>
                <a:gridCol w="794748"/>
                <a:gridCol w="794748"/>
                <a:gridCol w="794748"/>
                <a:gridCol w="794748"/>
                <a:gridCol w="794748"/>
                <a:gridCol w="794748"/>
                <a:gridCol w="794748"/>
                <a:gridCol w="794748"/>
              </a:tblGrid>
              <a:tr h="590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655863" y="4368012"/>
          <a:ext cx="8858313" cy="1113378"/>
        </p:xfrm>
        <a:graphic>
          <a:graphicData uri="http://schemas.openxmlformats.org/drawingml/2006/table">
            <a:tbl>
              <a:tblPr/>
              <a:tblGrid>
                <a:gridCol w="984257"/>
                <a:gridCol w="984257"/>
                <a:gridCol w="984257"/>
                <a:gridCol w="984257"/>
                <a:gridCol w="984257"/>
                <a:gridCol w="984257"/>
                <a:gridCol w="984257"/>
                <a:gridCol w="984257"/>
                <a:gridCol w="984257"/>
              </a:tblGrid>
              <a:tr h="499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0000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0001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0010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0011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0100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0101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0110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0111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8049" marR="8049" marT="80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441681" y="5439582"/>
          <a:ext cx="7467600" cy="1181100"/>
        </p:xfrm>
        <a:graphic>
          <a:graphicData uri="http://schemas.openxmlformats.org/drawingml/2006/table">
            <a:tbl>
              <a:tblPr/>
              <a:tblGrid>
                <a:gridCol w="1066800"/>
                <a:gridCol w="1066800"/>
                <a:gridCol w="1066800"/>
                <a:gridCol w="1066800"/>
                <a:gridCol w="1066800"/>
                <a:gridCol w="1066800"/>
                <a:gridCol w="1066800"/>
              </a:tblGrid>
              <a:tr h="590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084227" y="1224740"/>
            <a:ext cx="16417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диада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99201" y="1224740"/>
            <a:ext cx="18630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триада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084887" y="3582194"/>
            <a:ext cx="20742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тетрада</a:t>
            </a:r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ПЕРЕВОД МЕТОДАМИ ТЕТРАДА, ТРИАДА, ДИАДА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>
            <a:lum bright="-20000" contrast="30000"/>
          </a:blip>
          <a:srcRect/>
          <a:stretch>
            <a:fillRect/>
          </a:stretch>
        </p:blipFill>
        <p:spPr bwMode="auto">
          <a:xfrm>
            <a:off x="369847" y="1296178"/>
            <a:ext cx="1150151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4">
            <a:lum bright="-20000" contrast="40000"/>
          </a:blip>
          <a:srcRect/>
          <a:stretch>
            <a:fillRect/>
          </a:stretch>
        </p:blipFill>
        <p:spPr bwMode="auto">
          <a:xfrm>
            <a:off x="369846" y="4439450"/>
            <a:ext cx="11458927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4765" y="221635"/>
            <a:ext cx="11241322" cy="1354217"/>
          </a:xfrm>
        </p:spPr>
        <p:txBody>
          <a:bodyPr/>
          <a:lstStyle/>
          <a:p>
            <a:pPr algn="ctr"/>
            <a:r>
              <a:rPr lang="ru-RU" dirty="0" smtClean="0"/>
              <a:t>Задания для самостоятельной работы: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224740"/>
            <a:ext cx="10328814" cy="1661993"/>
          </a:xfrm>
        </p:spPr>
        <p:txBody>
          <a:bodyPr/>
          <a:lstStyle/>
          <a:p>
            <a:r>
              <a:rPr lang="ru-RU" sz="3600" b="1" i="0" dirty="0" smtClean="0"/>
              <a:t>     </a:t>
            </a:r>
            <a:r>
              <a:rPr lang="ru-RU" sz="3600" i="0" dirty="0" smtClean="0"/>
              <a:t>1. Прочитайте </a:t>
            </a:r>
            <a:r>
              <a:rPr lang="ru-RU" sz="3600" i="0" dirty="0" smtClean="0"/>
              <a:t>страницы  </a:t>
            </a:r>
            <a:r>
              <a:rPr lang="ru-RU" sz="3600" i="0" dirty="0" smtClean="0"/>
              <a:t>учебника </a:t>
            </a:r>
            <a:r>
              <a:rPr lang="en-US" sz="3600" i="0" dirty="0" smtClean="0"/>
              <a:t>32</a:t>
            </a:r>
            <a:r>
              <a:rPr lang="ru-RU" sz="3600" i="0" dirty="0" smtClean="0"/>
              <a:t>-3</a:t>
            </a:r>
            <a:r>
              <a:rPr lang="en-US" sz="3600" i="0" dirty="0" smtClean="0"/>
              <a:t>5</a:t>
            </a:r>
            <a:r>
              <a:rPr lang="ru-RU" sz="3600" i="0" dirty="0" smtClean="0"/>
              <a:t>.</a:t>
            </a:r>
          </a:p>
          <a:p>
            <a:r>
              <a:rPr lang="ru-RU" sz="3600" i="0" dirty="0" smtClean="0"/>
              <a:t>2. Выполните перевод:</a:t>
            </a:r>
          </a:p>
          <a:p>
            <a:r>
              <a:rPr lang="ru-RU" sz="3600" i="0" dirty="0" smtClean="0"/>
              <a:t>   </a:t>
            </a:r>
            <a:endParaRPr lang="ru-RU" sz="3600" i="0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47" y="2939252"/>
            <a:ext cx="5000024" cy="278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4821" y="2367748"/>
            <a:ext cx="603701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4821" y="4510888"/>
            <a:ext cx="6000792" cy="2182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69847" y="1653368"/>
            <a:ext cx="11215766" cy="4490072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Проверка самостоятельной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работы</a:t>
            </a:r>
            <a:endParaRPr lang="ru-RU" sz="4000" spc="-11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Перевод в десятичную систему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счисления</a:t>
            </a:r>
            <a:endParaRPr lang="ru-RU" sz="4000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Перевод из двоичной системы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счисления</a:t>
            </a: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6988" marR="10819" indent="601663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Перевод из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одной системы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счисления в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другую систему счисления</a:t>
            </a: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Перевод методом диада, триада, </a:t>
            </a:r>
            <a:r>
              <a:rPr lang="ru-RU" sz="4000" dirty="0" err="1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тетрада</a:t>
            </a: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8409" y="200220"/>
            <a:ext cx="11644394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0" y="310356"/>
            <a:ext cx="12169775" cy="681837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marR="0" lvl="0" indent="0" algn="ctr" defTabSz="91440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22287" y="1939120"/>
            <a:ext cx="720567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3600" dirty="0" smtClean="0">
                <a:latin typeface="Arial" pitchFamily="34" charset="0"/>
                <a:cs typeface="Arial" pitchFamily="34" charset="0"/>
              </a:rPr>
              <a:t>в)  1111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+1011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11010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marL="742950" indent="-742950"/>
            <a:r>
              <a:rPr lang="ru-RU" sz="3600" dirty="0" smtClean="0">
                <a:latin typeface="Arial" pitchFamily="34" charset="0"/>
                <a:cs typeface="Arial" pitchFamily="34" charset="0"/>
              </a:rPr>
              <a:t>е) 11,011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+101,01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1000,101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98409" y="1296178"/>
            <a:ext cx="115015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2. Выполните действия с двоичными числами: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512723" y="3439318"/>
            <a:ext cx="692948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3600" dirty="0" smtClean="0">
                <a:latin typeface="Arial" pitchFamily="34" charset="0"/>
                <a:cs typeface="Arial" pitchFamily="34" charset="0"/>
              </a:rPr>
              <a:t>в)  1011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-101,11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101,01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marL="742950" indent="-742950"/>
            <a:r>
              <a:rPr lang="ru-RU" sz="3600" dirty="0" smtClean="0">
                <a:latin typeface="Arial" pitchFamily="34" charset="0"/>
                <a:cs typeface="Arial" pitchFamily="34" charset="0"/>
              </a:rPr>
              <a:t>е) 1101,101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-1001,01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100,011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512723" y="5010954"/>
            <a:ext cx="692948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indent="-742950"/>
            <a:r>
              <a:rPr lang="ru-RU" sz="3600" dirty="0" smtClean="0">
                <a:latin typeface="Arial" pitchFamily="34" charset="0"/>
                <a:cs typeface="Arial" pitchFamily="34" charset="0"/>
              </a:rPr>
              <a:t>в)  111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∙11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10101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marL="742950" indent="-742950"/>
            <a:r>
              <a:rPr lang="ru-RU" sz="3600" dirty="0" smtClean="0">
                <a:latin typeface="Arial" pitchFamily="34" charset="0"/>
                <a:cs typeface="Arial" pitchFamily="34" charset="0"/>
              </a:rPr>
              <a:t>е) 101,11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∙ 1,101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1001,01011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367484"/>
            <a:ext cx="11572956" cy="152514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СПОСОБЫ ПЕРЕВОДА ЦЕЛЫХ ЧИСЕЛ</a:t>
            </a:r>
          </a:p>
          <a:p>
            <a:pPr algn="ctr">
              <a:lnSpc>
                <a:spcPct val="110000"/>
              </a:lnSpc>
            </a:pPr>
            <a:r>
              <a:rPr lang="ru-RU" sz="4400" b="1" dirty="0" smtClean="0"/>
              <a:t> В ДЕСЯТИЧНУЮ СИСТЕМУ СЧИСЛЕНИЯ</a:t>
            </a:r>
            <a:endParaRPr lang="ru-RU" sz="44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41285" y="2224872"/>
            <a:ext cx="115015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Для того чтобы целое неотрицательное число перевести из </a:t>
            </a:r>
            <a:r>
              <a:rPr lang="ru-RU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недесятичной </a:t>
            </a:r>
            <a:r>
              <a:rPr lang="ru-RU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позиционной системы счисления в десятичную, надо перевести его из краткого вида в развернутый вид и вычислить </a:t>
            </a:r>
            <a:r>
              <a:rPr lang="ru-RU" sz="4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результат.  </a:t>
            </a:r>
            <a:endParaRPr lang="ru-RU" sz="4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84161" y="367484"/>
            <a:ext cx="10344309" cy="677108"/>
          </a:xfrm>
        </p:spPr>
        <p:txBody>
          <a:bodyPr/>
          <a:lstStyle/>
          <a:p>
            <a:pPr algn="r"/>
            <a:r>
              <a:rPr lang="ru-RU" sz="4400" dirty="0" smtClean="0"/>
              <a:t>ПЕРЕВОД В ДЕСЯТИЧНУЮ С.С.</a:t>
            </a:r>
            <a:endParaRPr lang="ru-RU" sz="4400" dirty="0"/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655599" y="1653368"/>
            <a:ext cx="11215766" cy="1649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1)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=7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+ 7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8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+ 6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8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+ 4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8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8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-1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=3 584 + 448  + 48 + 4 + 0,125 = 4084,125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aseline="30000" dirty="0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12723" y="4082260"/>
            <a:ext cx="10144196" cy="3188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2)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3А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= 768 + 160 + 15 = 943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endParaRPr lang="ru-RU" sz="4000" baseline="30000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6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41285" y="296046"/>
            <a:ext cx="10344309" cy="677108"/>
          </a:xfrm>
        </p:spPr>
        <p:txBody>
          <a:bodyPr/>
          <a:lstStyle/>
          <a:p>
            <a:pPr algn="r"/>
            <a:r>
              <a:rPr lang="ru-RU" sz="4400" dirty="0" smtClean="0"/>
              <a:t>ПЕРЕВОД В ДЕСЯТИЧНУЮ С.С.</a:t>
            </a:r>
            <a:endParaRPr lang="ru-RU" sz="4400" dirty="0"/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512723" y="2867814"/>
            <a:ext cx="11215766" cy="1649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101101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=1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32 + 8 + 4 + 1 = 45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aseline="30000" dirty="0"/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441285" y="1581930"/>
            <a:ext cx="1150151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1101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=1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+ 1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8 + 4 + 1 = 13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aseline="30000" dirty="0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84161" y="4725202"/>
            <a:ext cx="11215766" cy="1649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12202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=1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+ 2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+2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+ 2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3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= 81 + 54 + 18 + 2 = 155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6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41285" y="296046"/>
            <a:ext cx="10344309" cy="677108"/>
          </a:xfrm>
        </p:spPr>
        <p:txBody>
          <a:bodyPr/>
          <a:lstStyle/>
          <a:p>
            <a:pPr algn="r"/>
            <a:r>
              <a:rPr lang="ru-RU" sz="4400" dirty="0" smtClean="0"/>
              <a:t>ПЕРЕВОД В ДЕСЯТИЧНУЮ С.С.</a:t>
            </a:r>
            <a:endParaRPr lang="ru-RU" sz="4400" dirty="0"/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441285" y="2939252"/>
            <a:ext cx="11215766" cy="1649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9DA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9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1764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+ 1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1956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aseline="30000" dirty="0"/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441285" y="1581930"/>
            <a:ext cx="1150151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20B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+ 1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288 + 11 =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299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aseline="30000" dirty="0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12723" y="5010954"/>
            <a:ext cx="11215766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10A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=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256 + 10 = 266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6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Заголовок 2"/>
          <p:cNvSpPr>
            <a:spLocks/>
          </p:cNvSpPr>
          <p:nvPr/>
        </p:nvSpPr>
        <p:spPr bwMode="auto">
          <a:xfrm>
            <a:off x="-1" y="0"/>
            <a:ext cx="11942803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Calibri" pitchFamily="34" charset="0"/>
              </a:rPr>
              <a:t>ПЕРЕВОД ИЗ ДЕСЯТИЧНОЙ С.С.</a:t>
            </a:r>
            <a:endParaRPr lang="ru-RU" sz="4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369847" y="1510492"/>
            <a:ext cx="11287204" cy="4419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   Для того чтобы перевести неотрицательное целое число в десятичной системе счисления в систему счисления с основанием </a:t>
            </a:r>
            <a:r>
              <a:rPr lang="ru-RU" sz="4000" b="1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заданное число делится на </a:t>
            </a:r>
            <a:r>
              <a:rPr lang="ru-RU" sz="4000" b="1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последовательно до тех пор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пока делимое не будет меньше </a:t>
            </a:r>
            <a:r>
              <a:rPr lang="ru-RU" sz="4000" b="1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затем остатки записываются справа налево.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Заголовок 2"/>
          <p:cNvSpPr>
            <a:spLocks/>
          </p:cNvSpPr>
          <p:nvPr/>
        </p:nvSpPr>
        <p:spPr bwMode="auto">
          <a:xfrm>
            <a:off x="226972" y="0"/>
            <a:ext cx="11942803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Calibri" pitchFamily="34" charset="0"/>
              </a:rPr>
              <a:t>ПЕРЕВОД ИЗ ДЕСЯТИЧНОЙ С.С.</a:t>
            </a:r>
            <a:endParaRPr lang="ru-RU" sz="4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4875151" y="3245205"/>
            <a:ext cx="76483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3820860" y="3909973"/>
            <a:ext cx="1054291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 rot="5400000" flipH="1">
            <a:off x="4212008" y="3393111"/>
            <a:ext cx="1326286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rot="-5400000">
            <a:off x="5147175" y="3835208"/>
            <a:ext cx="1180004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4395544" y="4646257"/>
            <a:ext cx="1149368" cy="66476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870177" y="1724806"/>
            <a:ext cx="4312242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latin typeface="Arial" pitchFamily="34" charset="0"/>
                <a:cs typeface="Arial" pitchFamily="34" charset="0"/>
              </a:rPr>
              <a:t>9А</a:t>
            </a:r>
            <a:r>
              <a:rPr lang="ru-RU" sz="4000" baseline="-25000" dirty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>
            <a:off x="4875151" y="3909973"/>
            <a:ext cx="862026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3818747" y="2582062"/>
            <a:ext cx="1151481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11240" indent="-411240">
              <a:spcBef>
                <a:spcPct val="50000"/>
              </a:spcBef>
            </a:pPr>
            <a:r>
              <a:rPr lang="ru-RU" sz="4000" dirty="0"/>
              <a:t>154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5065304" y="2582062"/>
            <a:ext cx="862026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11240" indent="-411240">
              <a:spcBef>
                <a:spcPct val="50000"/>
              </a:spcBef>
            </a:pPr>
            <a:r>
              <a:rPr lang="ru-RU" sz="4000" dirty="0"/>
              <a:t>16</a:t>
            </a: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5065304" y="3245205"/>
            <a:ext cx="862026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11240" indent="-411240">
              <a:spcBef>
                <a:spcPct val="50000"/>
              </a:spcBef>
            </a:pPr>
            <a:r>
              <a:rPr lang="ru-RU" sz="3400" dirty="0"/>
              <a:t> </a:t>
            </a:r>
            <a:r>
              <a:rPr lang="ru-RU" sz="4000" dirty="0"/>
              <a:t>9</a:t>
            </a:r>
            <a:endParaRPr lang="ru-RU" sz="3400" dirty="0"/>
          </a:p>
        </p:txBody>
      </p: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3584557" y="3296442"/>
            <a:ext cx="1533899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11240" indent="-411240">
              <a:spcBef>
                <a:spcPct val="50000"/>
              </a:spcBef>
            </a:pPr>
            <a:r>
              <a:rPr lang="ru-RU" sz="4000" dirty="0"/>
              <a:t> -144</a:t>
            </a:r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4084623" y="3867946"/>
            <a:ext cx="862026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11240" indent="-411240">
              <a:spcBef>
                <a:spcPct val="50000"/>
              </a:spcBef>
            </a:pPr>
            <a:r>
              <a:rPr lang="ru-RU" sz="4000" dirty="0"/>
              <a:t>10</a:t>
            </a:r>
          </a:p>
        </p:txBody>
      </p: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4084623" y="4510888"/>
            <a:ext cx="957103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11240" indent="-411240">
              <a:spcBef>
                <a:spcPct val="50000"/>
              </a:spcBef>
            </a:pPr>
            <a:r>
              <a:rPr lang="ru-RU" sz="4000" dirty="0"/>
              <a:t>(А)</a:t>
            </a:r>
          </a:p>
        </p:txBody>
      </p: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5065304" y="3908348"/>
            <a:ext cx="862026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11240" indent="-411240">
              <a:spcBef>
                <a:spcPct val="50000"/>
              </a:spcBef>
            </a:pPr>
            <a:r>
              <a:rPr lang="ru-RU" sz="3400" dirty="0"/>
              <a:t> </a:t>
            </a:r>
            <a:r>
              <a:rPr lang="ru-RU" sz="4000" dirty="0"/>
              <a:t>9</a:t>
            </a:r>
            <a:endParaRPr lang="ru-RU" sz="3400" dirty="0"/>
          </a:p>
        </p:txBody>
      </p:sp>
      <p:sp>
        <p:nvSpPr>
          <p:cNvPr id="55" name="Text Box 12"/>
          <p:cNvSpPr txBox="1">
            <a:spLocks noChangeArrowheads="1"/>
          </p:cNvSpPr>
          <p:nvPr/>
        </p:nvSpPr>
        <p:spPr bwMode="auto">
          <a:xfrm>
            <a:off x="369847" y="1724806"/>
            <a:ext cx="2571768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1) 154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= </a:t>
            </a:r>
            <a:endParaRPr lang="ru-RU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AutoShape 2" descr="ᐈ Человечек для презентации фото, рисунки 3d человечки | скачать на  Depositphotos®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676" name="Picture 4" descr="ᐈ Человечек для презентации фото, рисунки 3d человечки | скачать на  Depositphotos®"/>
          <p:cNvPicPr>
            <a:picLocks noChangeAspect="1" noChangeArrowheads="1"/>
          </p:cNvPicPr>
          <p:nvPr/>
        </p:nvPicPr>
        <p:blipFill>
          <a:blip r:embed="rId2"/>
          <a:srcRect l="21276" r="24312"/>
          <a:stretch>
            <a:fillRect/>
          </a:stretch>
        </p:blipFill>
        <p:spPr bwMode="auto">
          <a:xfrm>
            <a:off x="8013713" y="1581930"/>
            <a:ext cx="2643206" cy="4857784"/>
          </a:xfrm>
          <a:prstGeom prst="rect">
            <a:avLst/>
          </a:prstGeom>
          <a:noFill/>
        </p:spPr>
      </p:pic>
      <p:pic>
        <p:nvPicPr>
          <p:cNvPr id="28678" name="Picture 6" descr="3D человечек с большой лупой в руках — Картинки для аватарк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285" y="4082260"/>
            <a:ext cx="2454311" cy="250033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 animBg="1"/>
      <p:bldP spid="33" grpId="0"/>
      <p:bldP spid="34" grpId="0"/>
      <p:bldP spid="35" grpId="0"/>
      <p:bldP spid="36" grpId="0"/>
      <p:bldP spid="37" grpId="0"/>
      <p:bldP spid="38" grpId="0"/>
      <p:bldP spid="39" grpId="0"/>
      <p:bldP spid="5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e638af70c88a24c646e0855ad1e16ab4615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4056</TotalTime>
  <Words>758</Words>
  <Application>Microsoft Office PowerPoint</Application>
  <PresentationFormat>Произвольный</PresentationFormat>
  <Paragraphs>174</Paragraphs>
  <Slides>18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Информатика и ИТ</vt:lpstr>
      <vt:lpstr>ПЛАН УРОКА</vt:lpstr>
      <vt:lpstr>Слайд 3</vt:lpstr>
      <vt:lpstr>Слайд 4</vt:lpstr>
      <vt:lpstr>ПЕРЕВОД В ДЕСЯТИЧНУЮ С.С.</vt:lpstr>
      <vt:lpstr>ПЕРЕВОД В ДЕСЯТИЧНУЮ С.С.</vt:lpstr>
      <vt:lpstr>ПЕРЕВОД В ДЕСЯТИЧНУЮ С.С.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Задания для самостоятельной работы: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371</cp:revision>
  <dcterms:created xsi:type="dcterms:W3CDTF">2020-04-13T08:05:16Z</dcterms:created>
  <dcterms:modified xsi:type="dcterms:W3CDTF">2020-09-24T10:29:28Z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