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337" r:id="rId4"/>
    <p:sldId id="377" r:id="rId5"/>
    <p:sldId id="378" r:id="rId6"/>
    <p:sldId id="379" r:id="rId7"/>
    <p:sldId id="381" r:id="rId8"/>
    <p:sldId id="384" r:id="rId9"/>
    <p:sldId id="376" r:id="rId10"/>
    <p:sldId id="393" r:id="rId11"/>
    <p:sldId id="385" r:id="rId12"/>
    <p:sldId id="386" r:id="rId13"/>
    <p:sldId id="388" r:id="rId14"/>
    <p:sldId id="389" r:id="rId15"/>
    <p:sldId id="391" r:id="rId16"/>
    <p:sldId id="394" r:id="rId17"/>
    <p:sldId id="397" r:id="rId18"/>
    <p:sldId id="396" r:id="rId19"/>
    <p:sldId id="392" r:id="rId20"/>
  </p:sldIdLst>
  <p:sldSz cx="12169775" cy="7021513"/>
  <p:notesSz cx="5765800" cy="3244850"/>
  <p:custDataLst>
    <p:tags r:id="rId2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24" autoAdjust="0"/>
    <p:restoredTop sz="96057" autoAdjust="0"/>
  </p:normalViewPr>
  <p:slideViewPr>
    <p:cSldViewPr>
      <p:cViewPr>
        <p:scale>
          <a:sx n="66" d="100"/>
          <a:sy n="66" d="100"/>
        </p:scale>
        <p:origin x="-564" y="-7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0015F-BCF0-4AF6-8ED1-59D2875190C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557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0015F-BCF0-4AF6-8ED1-59D2875190C1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5575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Необходимо обратить внимание, что при </a:t>
            </a:r>
            <a:r>
              <a:rPr lang="ru-RU" dirty="0" err="1" smtClean="0"/>
              <a:t>заёме</a:t>
            </a:r>
            <a:r>
              <a:rPr lang="ru-RU" dirty="0" smtClean="0"/>
              <a:t> из старшего разряда мы переносим в младший </a:t>
            </a:r>
            <a:r>
              <a:rPr lang="ru-RU" smtClean="0"/>
              <a:t>разряд двойку, </a:t>
            </a:r>
            <a:r>
              <a:rPr lang="ru-RU" dirty="0" smtClean="0"/>
              <a:t>т.к. система счисления – двоичная (в десятичной системе мы занимаем десятку)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0015F-BCF0-4AF6-8ED1-59D2875190C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2061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0EF6-6AD4-422F-AB26-32C1229698C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2BAE4-821F-4C25-B9CA-625355D9A2DE}" type="datetimeFigureOut">
              <a:rPr lang="ru-RU"/>
              <a:pPr>
                <a:defRPr/>
              </a:pPr>
              <a:t>18.09.2020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3A9B-D679-4E7C-B09E-3E2D167D3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4"/>
            <a:ext cx="5374984" cy="235449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4"/>
            <a:ext cx="5374984" cy="235449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6B939-06FB-4071-8701-22555E7DDE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5576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8489" y="1638354"/>
            <a:ext cx="5374984" cy="13234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4"/>
            <a:ext cx="5374984" cy="13234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30526-A6AF-44BB-8403-049C16E9F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2333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7828" y="482398"/>
            <a:ext cx="8612662" cy="118307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7200" spc="-11" dirty="0"/>
              <a:t>Информатика </a:t>
            </a:r>
            <a:r>
              <a:rPr sz="7200" spc="21" dirty="0"/>
              <a:t>и</a:t>
            </a:r>
            <a:r>
              <a:rPr sz="7200" spc="-85" dirty="0"/>
              <a:t> </a:t>
            </a:r>
            <a:r>
              <a:rPr sz="7200" spc="21" dirty="0"/>
              <a:t>ИТ</a:t>
            </a:r>
            <a:endParaRPr sz="7200"/>
          </a:p>
        </p:txBody>
      </p:sp>
      <p:sp>
        <p:nvSpPr>
          <p:cNvPr id="4" name="object 4"/>
          <p:cNvSpPr txBox="1"/>
          <p:nvPr/>
        </p:nvSpPr>
        <p:spPr>
          <a:xfrm>
            <a:off x="1655731" y="3367880"/>
            <a:ext cx="5826768" cy="2124188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Действия в двоичной системе счисления.</a:t>
            </a:r>
            <a:r>
              <a:rPr lang="ru-RU" sz="4400" spc="-21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</a:p>
        </p:txBody>
      </p:sp>
      <p:sp>
        <p:nvSpPr>
          <p:cNvPr id="5" name="object 5"/>
          <p:cNvSpPr/>
          <p:nvPr/>
        </p:nvSpPr>
        <p:spPr>
          <a:xfrm>
            <a:off x="903287" y="3434556"/>
            <a:ext cx="726434" cy="1933588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36601" y="1193297"/>
            <a:ext cx="927476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>
              <a:spcBef>
                <a:spcPts val="202"/>
              </a:spcBef>
            </a:pPr>
            <a:r>
              <a:rPr sz="2800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796262" y="4681009"/>
            <a:ext cx="855688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10</a:t>
            </a:r>
          </a:p>
        </p:txBody>
      </p:sp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Пример сложения в десятичной системе счисления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134124" y="2779349"/>
            <a:ext cx="1711375" cy="77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4300" dirty="0"/>
              <a:t>1239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4848896" y="3071912"/>
            <a:ext cx="64651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+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419354" y="3218194"/>
            <a:ext cx="1426145" cy="77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4300" dirty="0"/>
              <a:t>985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134124" y="3803319"/>
            <a:ext cx="1616299" cy="1626"/>
          </a:xfrm>
          <a:prstGeom prst="lin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4"/>
          <p:cNvGrpSpPr>
            <a:grpSpLocks/>
          </p:cNvGrpSpPr>
          <p:nvPr/>
        </p:nvGrpSpPr>
        <p:grpSpPr bwMode="auto">
          <a:xfrm>
            <a:off x="6370118" y="4388446"/>
            <a:ext cx="382418" cy="586752"/>
            <a:chOff x="4785520" y="4072736"/>
            <a:chExt cx="286546" cy="357984"/>
          </a:xfrm>
        </p:grpSpPr>
        <p:cxnSp>
          <p:nvCxnSpPr>
            <p:cNvPr id="10" name="Прямая соединительная линия 9"/>
            <p:cNvCxnSpPr>
              <a:cxnSpLocks noChangeShapeType="1"/>
            </p:cNvCxnSpPr>
            <p:nvPr/>
          </p:nvCxnSpPr>
          <p:spPr bwMode="auto">
            <a:xfrm rot="5400000">
              <a:off x="4607719" y="4250537"/>
              <a:ext cx="35719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" name="Прямая со стрелкой 11"/>
            <p:cNvCxnSpPr>
              <a:cxnSpLocks noChangeShapeType="1"/>
            </p:cNvCxnSpPr>
            <p:nvPr/>
          </p:nvCxnSpPr>
          <p:spPr bwMode="auto">
            <a:xfrm>
              <a:off x="4786314" y="4429132"/>
              <a:ext cx="285752" cy="158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750423" y="4681009"/>
            <a:ext cx="855687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14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415957" y="4681009"/>
            <a:ext cx="570458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=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796263" y="4681009"/>
            <a:ext cx="570458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1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461797" y="4681009"/>
            <a:ext cx="66553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+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842103" y="4681009"/>
            <a:ext cx="760611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4</a:t>
            </a:r>
          </a:p>
        </p:txBody>
      </p:sp>
      <p:cxnSp>
        <p:nvCxnSpPr>
          <p:cNvPr id="29" name="Shape 28"/>
          <p:cNvCxnSpPr>
            <a:cxnSpLocks noChangeShapeType="1"/>
            <a:stCxn id="21" idx="0"/>
          </p:cNvCxnSpPr>
          <p:nvPr/>
        </p:nvCxnSpPr>
        <p:spPr bwMode="auto">
          <a:xfrm rot="16200000" flipV="1">
            <a:off x="7682886" y="3141486"/>
            <a:ext cx="511984" cy="2567062"/>
          </a:xfrm>
          <a:prstGeom prst="bentConnector2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942011" y="3725070"/>
            <a:ext cx="760611" cy="77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4300" dirty="0"/>
              <a:t>4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 rot="5400000" flipH="1" flipV="1">
            <a:off x="7792596" y="5291738"/>
            <a:ext cx="292563" cy="9507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845499" y="5412417"/>
            <a:ext cx="4525800" cy="128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r>
              <a:rPr lang="ru-RU" dirty="0"/>
              <a:t>Основание системы счисления</a:t>
            </a:r>
          </a:p>
        </p:txBody>
      </p:sp>
      <p:sp>
        <p:nvSpPr>
          <p:cNvPr id="39" name="Овал 38"/>
          <p:cNvSpPr/>
          <p:nvPr/>
        </p:nvSpPr>
        <p:spPr>
          <a:xfrm>
            <a:off x="7891339" y="4681009"/>
            <a:ext cx="665534" cy="511986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" name="Группа 43"/>
          <p:cNvGrpSpPr>
            <a:grpSpLocks/>
          </p:cNvGrpSpPr>
          <p:nvPr/>
        </p:nvGrpSpPr>
        <p:grpSpPr bwMode="auto">
          <a:xfrm>
            <a:off x="5989812" y="4388446"/>
            <a:ext cx="382418" cy="1023971"/>
            <a:chOff x="4785520" y="4072736"/>
            <a:chExt cx="286546" cy="357984"/>
          </a:xfrm>
        </p:grpSpPr>
        <p:cxnSp>
          <p:nvCxnSpPr>
            <p:cNvPr id="45" name="Прямая соединительная линия 44"/>
            <p:cNvCxnSpPr>
              <a:cxnSpLocks noChangeShapeType="1"/>
            </p:cNvCxnSpPr>
            <p:nvPr/>
          </p:nvCxnSpPr>
          <p:spPr bwMode="auto">
            <a:xfrm rot="5400000">
              <a:off x="4607719" y="4250537"/>
              <a:ext cx="35719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6" name="Прямая со стрелкой 45"/>
            <p:cNvCxnSpPr>
              <a:cxnSpLocks noChangeShapeType="1"/>
            </p:cNvCxnSpPr>
            <p:nvPr/>
          </p:nvCxnSpPr>
          <p:spPr bwMode="auto">
            <a:xfrm>
              <a:off x="4786314" y="4429132"/>
              <a:ext cx="285752" cy="158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6370118" y="5119854"/>
            <a:ext cx="855687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12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940576" y="5119854"/>
            <a:ext cx="570458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=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320881" y="5119854"/>
            <a:ext cx="663899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10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986416" y="5119854"/>
            <a:ext cx="665535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3400" dirty="0"/>
              <a:t>+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8366721" y="5119854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2</a:t>
            </a:r>
          </a:p>
        </p:txBody>
      </p:sp>
      <p:cxnSp>
        <p:nvCxnSpPr>
          <p:cNvPr id="54" name="Shape 53"/>
          <p:cNvCxnSpPr>
            <a:cxnSpLocks noChangeShapeType="1"/>
            <a:stCxn id="52" idx="0"/>
          </p:cNvCxnSpPr>
          <p:nvPr/>
        </p:nvCxnSpPr>
        <p:spPr bwMode="auto">
          <a:xfrm rot="16200000" flipV="1">
            <a:off x="6787921" y="3319712"/>
            <a:ext cx="1097111" cy="2503174"/>
          </a:xfrm>
          <a:prstGeom prst="bentConnector2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656259" y="3725070"/>
            <a:ext cx="500392" cy="77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4300" dirty="0"/>
              <a:t>2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7796263" y="4681009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1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7320881" y="5119854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1</a:t>
            </a:r>
          </a:p>
        </p:txBody>
      </p:sp>
      <p:grpSp>
        <p:nvGrpSpPr>
          <p:cNvPr id="7" name="Группа 59"/>
          <p:cNvGrpSpPr>
            <a:grpSpLocks/>
          </p:cNvGrpSpPr>
          <p:nvPr/>
        </p:nvGrpSpPr>
        <p:grpSpPr bwMode="auto">
          <a:xfrm>
            <a:off x="5609507" y="4388446"/>
            <a:ext cx="380305" cy="1389675"/>
            <a:chOff x="4785520" y="4072736"/>
            <a:chExt cx="286546" cy="357984"/>
          </a:xfrm>
        </p:grpSpPr>
        <p:cxnSp>
          <p:nvCxnSpPr>
            <p:cNvPr id="61" name="Прямая соединительная линия 60"/>
            <p:cNvCxnSpPr>
              <a:cxnSpLocks noChangeShapeType="1"/>
            </p:cNvCxnSpPr>
            <p:nvPr/>
          </p:nvCxnSpPr>
          <p:spPr bwMode="auto">
            <a:xfrm rot="5400000">
              <a:off x="4607719" y="4250537"/>
              <a:ext cx="35719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2" name="Прямая со стрелкой 61"/>
            <p:cNvCxnSpPr>
              <a:cxnSpLocks noChangeShapeType="1"/>
            </p:cNvCxnSpPr>
            <p:nvPr/>
          </p:nvCxnSpPr>
          <p:spPr bwMode="auto">
            <a:xfrm>
              <a:off x="4786314" y="4429132"/>
              <a:ext cx="285752" cy="158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989812" y="5485558"/>
            <a:ext cx="663899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12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560270" y="5485558"/>
            <a:ext cx="437876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=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6940576" y="5485558"/>
            <a:ext cx="663899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10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7606109" y="5485558"/>
            <a:ext cx="437876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+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7986416" y="5485558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2</a:t>
            </a:r>
          </a:p>
        </p:txBody>
      </p:sp>
      <p:cxnSp>
        <p:nvCxnSpPr>
          <p:cNvPr id="76" name="Соединительная линия уступом 75"/>
          <p:cNvCxnSpPr>
            <a:cxnSpLocks noChangeShapeType="1"/>
            <a:stCxn id="68" idx="0"/>
          </p:cNvCxnSpPr>
          <p:nvPr/>
        </p:nvCxnSpPr>
        <p:spPr bwMode="auto">
          <a:xfrm rot="16200000" flipV="1">
            <a:off x="6308872" y="3586672"/>
            <a:ext cx="1389674" cy="2408098"/>
          </a:xfrm>
          <a:prstGeom prst="bentConnector2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5370507" y="3725070"/>
            <a:ext cx="500392" cy="77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4300" dirty="0"/>
              <a:t>2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6940575" y="5485558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1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5084755" y="3725070"/>
            <a:ext cx="682436" cy="77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4300" dirty="0"/>
              <a:t>2</a:t>
            </a:r>
          </a:p>
        </p:txBody>
      </p:sp>
      <p:sp>
        <p:nvSpPr>
          <p:cNvPr id="56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Сложение в десятичной системе счисления</a:t>
            </a:r>
            <a:endParaRPr kumimoji="0" lang="ru-RU" sz="4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9" name="Picture 7" descr="http://www.e1.ru/news/images/new1/414/640/big/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31275" y="1224740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2" descr="http://cs10145.vk.me/u44513024/126624887/x_786e80e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9847" y="1367616"/>
            <a:ext cx="2346109" cy="38506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60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000"/>
                            </p:stCondLst>
                            <p:childTnLst>
                              <p:par>
                                <p:cTn id="75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0.75" calcmode="lin" valueType="num">
                                      <p:cBhvr override="childStyl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50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65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6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7500"/>
                            </p:stCondLst>
                            <p:childTnLst>
                              <p:par>
                                <p:cTn id="8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C -0.03576 -0.1213 -0.07135 -0.24259 -0.09705 -0.29213 C -0.12274 -0.34143 -0.13837 -0.31944 -0.15382 -0.29699 " pathEditMode="relative" rAng="0" ptsTypes="aaA">
                                      <p:cBhvr>
                                        <p:cTn id="8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8500"/>
                            </p:stCondLst>
                            <p:childTnLst>
                              <p:par>
                                <p:cTn id="9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500" fill="hold"/>
                                        <p:tgtEl>
                                          <p:spTgt spid="58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90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3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450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55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6500"/>
                            </p:stCondLst>
                            <p:childTnLst>
                              <p:par>
                                <p:cTn id="1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6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7500"/>
                            </p:stCondLst>
                            <p:childTnLst>
                              <p:par>
                                <p:cTn id="13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C -0.02361 -0.14213 -0.04705 -0.28356 -0.07135 -0.34375 C -0.09583 -0.40393 -0.12101 -0.38287 -0.14618 -0.36157 " pathEditMode="relative" rAng="0" ptsTypes="aaA">
                                      <p:cBhvr>
                                        <p:cTn id="1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-2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8500"/>
                            </p:stCondLst>
                            <p:childTnLst>
                              <p:par>
                                <p:cTn id="136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7" dur="500" fill="hold"/>
                                        <p:tgtEl>
                                          <p:spTgt spid="59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9000"/>
                            </p:stCondLst>
                            <p:childTnLst>
                              <p:par>
                                <p:cTn id="1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1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30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7000"/>
                            </p:stCondLst>
                            <p:childTnLst>
                              <p:par>
                                <p:cTn id="1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70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38000"/>
                            </p:stCondLst>
                            <p:childTnLst>
                              <p:par>
                                <p:cTn id="17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C -0.0033 -0.14328 -0.00625 -0.28657 -0.02309 -0.35925 C -0.03976 -0.43194 -0.07986 -0.42662 -0.10052 -0.43611 C -0.12118 -0.44537 -0.13906 -0.41921 -0.14653 -0.41574 " pathEditMode="relative" rAng="0" ptsTypes="aaaA">
                                      <p:cBhvr>
                                        <p:cTn id="17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-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9000"/>
                            </p:stCondLst>
                            <p:childTnLst>
                              <p:par>
                                <p:cTn id="18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2" dur="500" fill="hold"/>
                                        <p:tgtEl>
                                          <p:spTgt spid="79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39500"/>
                            </p:stCondLst>
                            <p:childTnLst>
                              <p:par>
                                <p:cTn id="1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5" grpId="0"/>
      <p:bldP spid="6" grpId="0"/>
      <p:bldP spid="17" grpId="0"/>
      <p:bldP spid="18" grpId="0"/>
      <p:bldP spid="19" grpId="0"/>
      <p:bldP spid="19" grpId="1"/>
      <p:bldP spid="19" grpId="2"/>
      <p:bldP spid="20" grpId="0"/>
      <p:bldP spid="21" grpId="0"/>
      <p:bldP spid="31" grpId="0"/>
      <p:bldP spid="38" grpId="0"/>
      <p:bldP spid="38" grpId="1"/>
      <p:bldP spid="39" grpId="0" animBg="1"/>
      <p:bldP spid="47" grpId="0"/>
      <p:bldP spid="48" grpId="0"/>
      <p:bldP spid="50" grpId="0"/>
      <p:bldP spid="51" grpId="0"/>
      <p:bldP spid="52" grpId="0"/>
      <p:bldP spid="55" grpId="0"/>
      <p:bldP spid="58" grpId="0"/>
      <p:bldP spid="58" grpId="1"/>
      <p:bldP spid="58" grpId="2"/>
      <p:bldP spid="59" grpId="0"/>
      <p:bldP spid="59" grpId="1"/>
      <p:bldP spid="59" grpId="2"/>
      <p:bldP spid="63" grpId="0"/>
      <p:bldP spid="64" grpId="0"/>
      <p:bldP spid="66" grpId="0"/>
      <p:bldP spid="67" grpId="0"/>
      <p:bldP spid="68" grpId="0"/>
      <p:bldP spid="78" grpId="0"/>
      <p:bldP spid="79" grpId="0"/>
      <p:bldP spid="79" grpId="1"/>
      <p:bldP spid="79" grpId="2"/>
      <p:bldP spid="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34051"/>
            <a:ext cx="12169775" cy="3570208"/>
          </a:xfrm>
        </p:spPr>
        <p:txBody>
          <a:bodyPr/>
          <a:lstStyle/>
          <a:p>
            <a:pPr algn="ctr">
              <a:defRPr/>
            </a:pPr>
            <a:r>
              <a:rPr lang="ru-RU" sz="4400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Сложение в двоичной системе счисления</a:t>
            </a:r>
            <a:r>
              <a:rPr lang="ru-RU" sz="44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pPr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203" name="Group 5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656474262"/>
              </p:ext>
            </p:extLst>
          </p:nvPr>
        </p:nvGraphicFramePr>
        <p:xfrm>
          <a:off x="7370771" y="1796244"/>
          <a:ext cx="3752347" cy="3588772"/>
        </p:xfrm>
        <a:graphic>
          <a:graphicData uri="http://schemas.openxmlformats.org/drawingml/2006/table">
            <a:tbl>
              <a:tblPr/>
              <a:tblGrid>
                <a:gridCol w="3752347"/>
              </a:tblGrid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+ 0 = 0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+ 1 = 1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+ 0 = 1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= 10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98475" y="1581930"/>
            <a:ext cx="521497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В его основе лежит таблица сложения одноразрядных двоичных чисел: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3461"/>
            <a:ext cx="12169775" cy="1123384"/>
          </a:xfrm>
        </p:spPr>
        <p:txBody>
          <a:bodyPr/>
          <a:lstStyle/>
          <a:p>
            <a:pPr algn="ctr">
              <a:defRPr/>
            </a:pPr>
            <a:r>
              <a:rPr lang="ru-RU" sz="4400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Сложение в двоичной системе счисления</a:t>
            </a:r>
            <a:r>
              <a:rPr lang="ru-RU" sz="44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5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68754537"/>
              </p:ext>
            </p:extLst>
          </p:nvPr>
        </p:nvGraphicFramePr>
        <p:xfrm>
          <a:off x="512723" y="1439054"/>
          <a:ext cx="3684737" cy="789920"/>
        </p:xfrm>
        <a:graphic>
          <a:graphicData uri="http://schemas.openxmlformats.org/presentationml/2006/ole">
            <p:oleObj spid="_x0000_s2050" name="Формула" r:id="rId3" imgW="774360" imgH="215640" progId="Equation.3">
              <p:embed/>
            </p:oleObj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954498" y="2886623"/>
            <a:ext cx="28685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110</a:t>
            </a:r>
            <a:r>
              <a:rPr lang="ru-RU" sz="7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12473427"/>
              </p:ext>
            </p:extLst>
          </p:nvPr>
        </p:nvGraphicFramePr>
        <p:xfrm>
          <a:off x="4084623" y="1439054"/>
          <a:ext cx="1810676" cy="789920"/>
        </p:xfrm>
        <a:graphic>
          <a:graphicData uri="http://schemas.openxmlformats.org/presentationml/2006/ole">
            <p:oleObj spid="_x0000_s2051" name="Формула" r:id="rId4" imgW="380880" imgH="2156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61082" y="3262034"/>
            <a:ext cx="28685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61573" y="3719147"/>
            <a:ext cx="2231125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7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447425" y="4837042"/>
            <a:ext cx="273819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68647" y="4993076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Group 5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447093170"/>
              </p:ext>
            </p:extLst>
          </p:nvPr>
        </p:nvGraphicFramePr>
        <p:xfrm>
          <a:off x="507074" y="2574555"/>
          <a:ext cx="2434541" cy="3588772"/>
        </p:xfrm>
        <a:graphic>
          <a:graphicData uri="http://schemas.openxmlformats.org/drawingml/2006/table">
            <a:tbl>
              <a:tblPr/>
              <a:tblGrid>
                <a:gridCol w="2434541"/>
              </a:tblGrid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+ 0 = 0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+ 1 = 1</a:t>
                      </a:r>
                      <a:r>
                        <a:rPr kumimoji="0" lang="ru-RU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+ 0 = 1</a:t>
                      </a:r>
                      <a:r>
                        <a:rPr kumimoji="0" lang="ru-RU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= 10</a:t>
                      </a:r>
                      <a:r>
                        <a:rPr kumimoji="0" lang="ru-RU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461573" y="4993076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54499" y="2488920"/>
            <a:ext cx="608489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54499" y="4993076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47425" y="2496538"/>
            <a:ext cx="608489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751669" y="3284325"/>
            <a:ext cx="0" cy="186478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47425" y="4993076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75721" y="5486594"/>
            <a:ext cx="608489" cy="695510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7" descr="http://www.e1.ru/news/images/new1/414/640/big/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31275" y="1224740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340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3" grpId="0"/>
      <p:bldP spid="16" grpId="0"/>
      <p:bldP spid="17" grpId="0"/>
      <p:bldP spid="18" grpId="0"/>
      <p:bldP spid="19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9847" y="1224740"/>
            <a:ext cx="6929486" cy="8217634"/>
          </a:xfrm>
        </p:spPr>
        <p:txBody>
          <a:bodyPr/>
          <a:lstStyle/>
          <a:p>
            <a:pPr algn="l" eaLnBrk="1" hangingPunct="1"/>
            <a:r>
              <a:rPr lang="ru-RU" sz="4000" i="0" dirty="0" smtClean="0">
                <a:latin typeface="Arial" pitchFamily="34" charset="0"/>
                <a:cs typeface="Arial" pitchFamily="34" charset="0"/>
              </a:rPr>
              <a:t>   В его основе лежит таблица вычитания одноразрядных двоичных чисел. При вычитании из меньшего числа (0) большего (1) производится заём из старшего разряда. В таблице заём обозначен 1 с чертой:</a:t>
            </a:r>
          </a:p>
          <a:p>
            <a:pPr algn="just" eaLnBrk="1" hangingPunct="1">
              <a:defRPr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pPr algn="just"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93461"/>
            <a:ext cx="12169775" cy="1123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Вычитание в двоичной системе счисления</a:t>
            </a:r>
            <a:r>
              <a:rPr kumimoji="0" lang="ru-RU" sz="4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ru-RU" sz="4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900" b="0" i="1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6" name="Group 5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656474262"/>
              </p:ext>
            </p:extLst>
          </p:nvPr>
        </p:nvGraphicFramePr>
        <p:xfrm>
          <a:off x="7799399" y="1796244"/>
          <a:ext cx="3752347" cy="3588772"/>
        </p:xfrm>
        <a:graphic>
          <a:graphicData uri="http://schemas.openxmlformats.org/drawingml/2006/table">
            <a:tbl>
              <a:tblPr/>
              <a:tblGrid>
                <a:gridCol w="3752347"/>
              </a:tblGrid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 – 0 = 0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– 0 = 1</a:t>
                      </a:r>
                      <a:endParaRPr kumimoji="0" lang="ru-RU" sz="4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– 0 = 10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– 1 = 1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8251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83116330"/>
              </p:ext>
            </p:extLst>
          </p:nvPr>
        </p:nvGraphicFramePr>
        <p:xfrm>
          <a:off x="3955177" y="1716370"/>
          <a:ext cx="1088096" cy="789920"/>
        </p:xfrm>
        <a:graphic>
          <a:graphicData uri="http://schemas.openxmlformats.org/presentationml/2006/ole">
            <p:oleObj spid="_x0000_s4098" name="Формула" r:id="rId4" imgW="228600" imgH="215640" progId="Equation.3">
              <p:embed/>
            </p:oleObj>
          </a:graphicData>
        </a:graphic>
      </p:graphicFrame>
      <p:sp>
        <p:nvSpPr>
          <p:cNvPr id="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7393" y="312067"/>
            <a:ext cx="11054212" cy="892552"/>
          </a:xfrm>
        </p:spPr>
        <p:txBody>
          <a:bodyPr/>
          <a:lstStyle/>
          <a:p>
            <a:pPr algn="r" eaLnBrk="1" hangingPunct="1">
              <a:defRPr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31139054"/>
              </p:ext>
            </p:extLst>
          </p:nvPr>
        </p:nvGraphicFramePr>
        <p:xfrm>
          <a:off x="304245" y="1716370"/>
          <a:ext cx="3684737" cy="789920"/>
        </p:xfrm>
        <a:graphic>
          <a:graphicData uri="http://schemas.openxmlformats.org/presentationml/2006/ole">
            <p:oleObj spid="_x0000_s4099" name="Формула" r:id="rId5" imgW="774360" imgH="2156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29032" y="3042656"/>
            <a:ext cx="28685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110</a:t>
            </a:r>
            <a:r>
              <a:rPr lang="ru-RU" sz="7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616" y="3418068"/>
            <a:ext cx="28685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– 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36107" y="3875181"/>
            <a:ext cx="2231125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7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621959" y="4993076"/>
            <a:ext cx="273819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143180" y="5149110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55419" y="2340504"/>
            <a:ext cx="608489" cy="174195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10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endParaRPr lang="ru-RU" sz="10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2493" y="2574555"/>
            <a:ext cx="608489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45768" y="5156886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50254" y="5642628"/>
            <a:ext cx="608489" cy="695510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48345" y="2340504"/>
            <a:ext cx="608489" cy="174195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10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endParaRPr lang="ru-RU" sz="10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86814" y="2566937"/>
            <a:ext cx="608489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65080" y="2574555"/>
            <a:ext cx="608489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0" y="224608"/>
            <a:ext cx="12169775" cy="1123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Вычитание в двоичной системе счисления</a:t>
            </a:r>
            <a:r>
              <a:rPr kumimoji="0" lang="ru-RU" sz="4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ru-RU" sz="4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900" b="0" i="1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1" name="Group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56474262"/>
              </p:ext>
            </p:extLst>
          </p:nvPr>
        </p:nvGraphicFramePr>
        <p:xfrm>
          <a:off x="7799399" y="1796244"/>
          <a:ext cx="3752347" cy="3588772"/>
        </p:xfrm>
        <a:graphic>
          <a:graphicData uri="http://schemas.openxmlformats.org/drawingml/2006/table">
            <a:tbl>
              <a:tblPr/>
              <a:tblGrid>
                <a:gridCol w="3752347"/>
              </a:tblGrid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 – 0 = 0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– 0 = 1</a:t>
                      </a:r>
                      <a:endParaRPr kumimoji="0" lang="ru-RU" sz="4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– 0 = 10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7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– 1 = 1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9537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8" grpId="0"/>
      <p:bldP spid="18" grpId="1"/>
      <p:bldP spid="20" grpId="0"/>
      <p:bldP spid="22" grpId="0"/>
      <p:bldP spid="23" grpId="0"/>
      <p:bldP spid="24" grpId="0"/>
      <p:bldP spid="25" grpId="0"/>
      <p:bldP spid="26" grpId="0"/>
      <p:bldP spid="2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3661604"/>
              </p:ext>
            </p:extLst>
          </p:nvPr>
        </p:nvGraphicFramePr>
        <p:xfrm>
          <a:off x="584161" y="1581930"/>
          <a:ext cx="2786082" cy="4286280"/>
        </p:xfrm>
        <a:graphic>
          <a:graphicData uri="http://schemas.openxmlformats.org/drawingml/2006/table">
            <a:tbl>
              <a:tblPr/>
              <a:tblGrid>
                <a:gridCol w="2786082"/>
              </a:tblGrid>
              <a:tr h="1071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∙ 0 = 0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∙ 1 = 0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∙ 0 = 0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∙ 1 = 1</a:t>
                      </a:r>
                      <a:r>
                        <a:rPr kumimoji="0" lang="ru-RU" sz="4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698" marR="121698" marT="46824" marB="468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185624" y="1880022"/>
            <a:ext cx="28685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110</a:t>
            </a:r>
            <a:r>
              <a:rPr lang="ru-RU" sz="7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79964" y="2255434"/>
            <a:ext cx="709906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92699" y="2712547"/>
            <a:ext cx="2231125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7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7678551" y="3830442"/>
            <a:ext cx="273819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228745" y="3900841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23428" y="3963769"/>
            <a:ext cx="608489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87872" y="3900841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8773" y="3971239"/>
            <a:ext cx="608489" cy="926343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7623017" y="4654829"/>
            <a:ext cx="0" cy="127444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185626" y="3900841"/>
            <a:ext cx="608489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808261" y="6173397"/>
            <a:ext cx="608489" cy="695510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21670" y="4654831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33914" y="4654830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770301" y="4662433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7623017" y="5668891"/>
            <a:ext cx="273819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099032" y="4290925"/>
            <a:ext cx="70990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243232" y="5660888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736158" y="5669567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72549" y="5676651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722011" y="5675747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00450" y="5653458"/>
            <a:ext cx="898246" cy="1218731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0" y="296046"/>
            <a:ext cx="12169775" cy="1123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Умножение в двоичной системе счисления</a:t>
            </a:r>
            <a:r>
              <a:rPr kumimoji="0" lang="ru-RU" sz="4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ru-RU" sz="4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900" b="0" i="1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772648" y="3216568"/>
            <a:ext cx="64651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+ 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349443" y="3437617"/>
            <a:ext cx="1319527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1010 </a:t>
            </a:r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2252254" y="4100759"/>
            <a:ext cx="1533899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084491" y="4082260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2870177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584425" y="4082260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2298673" y="4082260"/>
            <a:ext cx="386643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2062101" y="269970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084359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349443" y="2995522"/>
            <a:ext cx="1319527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1001 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1155665" y="224608"/>
            <a:ext cx="9583698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Примеры</a:t>
            </a: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5702470" y="2920756"/>
            <a:ext cx="2922530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1010011,111 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5222863" y="3362850"/>
            <a:ext cx="64651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+ </a:t>
            </a:r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6277154" y="3583898"/>
            <a:ext cx="24288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11001,110 </a:t>
            </a:r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5605281" y="4173899"/>
            <a:ext cx="354740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8156589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7870837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8001205" y="262656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7618786" y="262656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7656523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7299333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7513647" y="4082260"/>
            <a:ext cx="343298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,</a:t>
            </a:r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7234255" y="262656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35869" name="Rectangle 29"/>
          <p:cNvSpPr>
            <a:spLocks noChangeArrowheads="1"/>
          </p:cNvSpPr>
          <p:nvPr/>
        </p:nvSpPr>
        <p:spPr bwMode="auto">
          <a:xfrm>
            <a:off x="7013581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6946913" y="262656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6727829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72" name="Rectangle 32"/>
          <p:cNvSpPr>
            <a:spLocks noChangeArrowheads="1"/>
          </p:cNvSpPr>
          <p:nvPr/>
        </p:nvSpPr>
        <p:spPr bwMode="auto">
          <a:xfrm>
            <a:off x="6513515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6299201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6084888" y="262656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35875" name="Rectangle 35"/>
          <p:cNvSpPr>
            <a:spLocks noChangeArrowheads="1"/>
          </p:cNvSpPr>
          <p:nvPr/>
        </p:nvSpPr>
        <p:spPr bwMode="auto">
          <a:xfrm>
            <a:off x="5727697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6013449" y="40822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grpSp>
        <p:nvGrpSpPr>
          <p:cNvPr id="2" name="Группа 35"/>
          <p:cNvGrpSpPr>
            <a:grpSpLocks/>
          </p:cNvGrpSpPr>
          <p:nvPr/>
        </p:nvGrpSpPr>
        <p:grpSpPr bwMode="auto">
          <a:xfrm>
            <a:off x="2567063" y="4681009"/>
            <a:ext cx="380305" cy="586752"/>
            <a:chOff x="4785520" y="4072736"/>
            <a:chExt cx="286546" cy="357984"/>
          </a:xfrm>
        </p:grpSpPr>
        <p:cxnSp>
          <p:nvCxnSpPr>
            <p:cNvPr id="37" name="Прямая соединительная линия 36"/>
            <p:cNvCxnSpPr>
              <a:cxnSpLocks noChangeShapeType="1"/>
            </p:cNvCxnSpPr>
            <p:nvPr/>
          </p:nvCxnSpPr>
          <p:spPr bwMode="auto">
            <a:xfrm rot="5400000">
              <a:off x="4607719" y="4250537"/>
              <a:ext cx="357190" cy="15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" name="Прямая со стрелкой 37"/>
            <p:cNvCxnSpPr>
              <a:cxnSpLocks noChangeShapeType="1"/>
            </p:cNvCxnSpPr>
            <p:nvPr/>
          </p:nvCxnSpPr>
          <p:spPr bwMode="auto">
            <a:xfrm>
              <a:off x="4786314" y="4429132"/>
              <a:ext cx="285752" cy="1588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947368" y="4973572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2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327674" y="4973572"/>
            <a:ext cx="437876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=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707979" y="4973572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2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993207" y="4973572"/>
            <a:ext cx="437876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+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373514" y="4973572"/>
            <a:ext cx="442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sz="3400" dirty="0"/>
              <a:t>0</a:t>
            </a:r>
          </a:p>
        </p:txBody>
      </p:sp>
      <p:cxnSp>
        <p:nvCxnSpPr>
          <p:cNvPr id="47" name="Прямая со стрелкой 46"/>
          <p:cNvCxnSpPr>
            <a:cxnSpLocks noChangeShapeType="1"/>
          </p:cNvCxnSpPr>
          <p:nvPr/>
        </p:nvCxnSpPr>
        <p:spPr bwMode="auto">
          <a:xfrm rot="10800000">
            <a:off x="2757215" y="4607868"/>
            <a:ext cx="1806450" cy="292563"/>
          </a:xfrm>
          <a:prstGeom prst="straightConnector1">
            <a:avLst/>
          </a:prstGeom>
          <a:noFill/>
          <a:ln w="19050" algn="ctr">
            <a:solidFill>
              <a:srgbClr val="FF3300"/>
            </a:solidFill>
            <a:round/>
            <a:headEnd/>
            <a:tailEnd type="arrow" w="med" len="med"/>
          </a:ln>
        </p:spPr>
      </p:cxnSp>
      <p:sp>
        <p:nvSpPr>
          <p:cNvPr id="48" name="Овал 47"/>
          <p:cNvSpPr/>
          <p:nvPr/>
        </p:nvSpPr>
        <p:spPr>
          <a:xfrm>
            <a:off x="3707980" y="5046713"/>
            <a:ext cx="475381" cy="438845"/>
          </a:xfrm>
          <a:prstGeom prst="ellipse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50" name="Прямая со стрелкой 49"/>
          <p:cNvCxnSpPr>
            <a:stCxn id="41" idx="2"/>
          </p:cNvCxnSpPr>
          <p:nvPr/>
        </p:nvCxnSpPr>
        <p:spPr>
          <a:xfrm rot="5400000">
            <a:off x="3696784" y="5618724"/>
            <a:ext cx="243735" cy="221341"/>
          </a:xfrm>
          <a:prstGeom prst="straightConnector1">
            <a:avLst/>
          </a:prstGeom>
          <a:ln w="25400">
            <a:solidFill>
              <a:srgbClr val="66CC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2727301" y="5939648"/>
            <a:ext cx="6613820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r>
              <a:rPr lang="ru-RU" dirty="0"/>
              <a:t>Основание системы счисления</a:t>
            </a:r>
          </a:p>
        </p:txBody>
      </p:sp>
      <p:sp>
        <p:nvSpPr>
          <p:cNvPr id="55" name="Полилиния 54"/>
          <p:cNvSpPr>
            <a:spLocks noChangeArrowheads="1"/>
          </p:cNvSpPr>
          <p:nvPr/>
        </p:nvSpPr>
        <p:spPr bwMode="auto">
          <a:xfrm>
            <a:off x="2260705" y="2561553"/>
            <a:ext cx="1869836" cy="2397392"/>
          </a:xfrm>
          <a:custGeom>
            <a:avLst/>
            <a:gdLst>
              <a:gd name="T0" fmla="*/ 1338943 w 1406072"/>
              <a:gd name="T1" fmla="*/ 2342243 h 2342243"/>
              <a:gd name="T2" fmla="*/ 1349829 w 1406072"/>
              <a:gd name="T3" fmla="*/ 937986 h 2342243"/>
              <a:gd name="T4" fmla="*/ 1001486 w 1406072"/>
              <a:gd name="T5" fmla="*/ 197757 h 2342243"/>
              <a:gd name="T6" fmla="*/ 370115 w 1406072"/>
              <a:gd name="T7" fmla="*/ 1814 h 2342243"/>
              <a:gd name="T8" fmla="*/ 0 w 1406072"/>
              <a:gd name="T9" fmla="*/ 186871 h 2342243"/>
              <a:gd name="T10" fmla="*/ 0 w 1406072"/>
              <a:gd name="T11" fmla="*/ 186871 h 234224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06072"/>
              <a:gd name="T19" fmla="*/ 0 h 2342243"/>
              <a:gd name="T20" fmla="*/ 1406072 w 1406072"/>
              <a:gd name="T21" fmla="*/ 2342243 h 234224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06072" h="2342243">
                <a:moveTo>
                  <a:pt x="1338943" y="2342243"/>
                </a:moveTo>
                <a:cubicBezTo>
                  <a:pt x="1372507" y="1818821"/>
                  <a:pt x="1406072" y="1295400"/>
                  <a:pt x="1349829" y="937986"/>
                </a:cubicBezTo>
                <a:cubicBezTo>
                  <a:pt x="1293586" y="580572"/>
                  <a:pt x="1164772" y="353786"/>
                  <a:pt x="1001486" y="197757"/>
                </a:cubicBezTo>
                <a:cubicBezTo>
                  <a:pt x="838200" y="41728"/>
                  <a:pt x="537029" y="3628"/>
                  <a:pt x="370115" y="1814"/>
                </a:cubicBezTo>
                <a:cubicBezTo>
                  <a:pt x="203201" y="0"/>
                  <a:pt x="0" y="186871"/>
                  <a:pt x="0" y="186871"/>
                </a:cubicBezTo>
              </a:path>
            </a:pathLst>
          </a:custGeom>
          <a:noFill/>
          <a:ln w="19050" algn="ctr">
            <a:solidFill>
              <a:srgbClr val="FF0000"/>
            </a:solidFill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>
              <a:defRPr/>
            </a:pPr>
            <a:endParaRPr lang="ru-RU">
              <a:latin typeface="+mn-lt"/>
            </a:endParaRPr>
          </a:p>
        </p:txBody>
      </p:sp>
      <p:pic>
        <p:nvPicPr>
          <p:cNvPr id="46" name="Picture 7" descr="http://www.e1.ru/news/images/new1/414/640/big/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31275" y="1224740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2" descr="http://cs10145.vk.me/u44513024/126624887/x_786e80e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9847" y="1367616"/>
            <a:ext cx="1285884" cy="21105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3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0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00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8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9000"/>
                            </p:stCondLst>
                            <p:childTnLst>
                              <p:par>
                                <p:cTn id="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90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0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65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5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95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0"/>
                                        <p:tgtEl>
                                          <p:spTgt spid="35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10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45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0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55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10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10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8500"/>
                            </p:stCondLst>
                            <p:childTnLst>
                              <p:par>
                                <p:cTn id="1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10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 animBg="1"/>
      <p:bldP spid="35847" grpId="0"/>
      <p:bldP spid="35848" grpId="0"/>
      <p:bldP spid="35849" grpId="0"/>
      <p:bldP spid="35850" grpId="0"/>
      <p:bldP spid="35851" grpId="0"/>
      <p:bldP spid="35852" grpId="0"/>
      <p:bldP spid="35855" grpId="0"/>
      <p:bldP spid="35857" grpId="0"/>
      <p:bldP spid="35858" grpId="0"/>
      <p:bldP spid="35859" grpId="0"/>
      <p:bldP spid="35860" grpId="0" animBg="1"/>
      <p:bldP spid="35861" grpId="0"/>
      <p:bldP spid="35862" grpId="0"/>
      <p:bldP spid="35863" grpId="0"/>
      <p:bldP spid="35864" grpId="0"/>
      <p:bldP spid="35865" grpId="0"/>
      <p:bldP spid="35867" grpId="0"/>
      <p:bldP spid="35868" grpId="0"/>
      <p:bldP spid="35869" grpId="0"/>
      <p:bldP spid="35870" grpId="0"/>
      <p:bldP spid="35871" grpId="0"/>
      <p:bldP spid="35872" grpId="0"/>
      <p:bldP spid="35873" grpId="0"/>
      <p:bldP spid="35874" grpId="0"/>
      <p:bldP spid="35875" grpId="0"/>
      <p:bldP spid="35876" grpId="0"/>
      <p:bldP spid="39" grpId="0"/>
      <p:bldP spid="40" grpId="0"/>
      <p:bldP spid="41" grpId="0"/>
      <p:bldP spid="42" grpId="0"/>
      <p:bldP spid="43" grpId="0"/>
      <p:bldP spid="48" grpId="0" animBg="1"/>
      <p:bldP spid="51" grpId="0"/>
      <p:bldP spid="55" grpId="0" animBg="1"/>
      <p:bldP spid="5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5564" y="2418521"/>
            <a:ext cx="10238668" cy="910954"/>
          </a:xfrm>
          <a:prstGeom prst="rect">
            <a:avLst/>
          </a:prstGeom>
        </p:spPr>
        <p:txBody>
          <a:bodyPr lIns="109664" tIns="54832" rIns="109664" bIns="54832"/>
          <a:lstStyle/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</a:t>
            </a:r>
            <a:r>
              <a:rPr lang="ru-RU" i="0" dirty="0" smtClean="0"/>
              <a:t> </a:t>
            </a:r>
            <a:r>
              <a:rPr lang="ru-RU" sz="3800" i="0" dirty="0" smtClean="0"/>
              <a:t>111001,1</a:t>
            </a:r>
            <a:r>
              <a:rPr lang="ru-RU" i="0" dirty="0" smtClean="0"/>
              <a:t> 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798475" y="2867814"/>
            <a:ext cx="481156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- 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798607" y="3225004"/>
            <a:ext cx="1785103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1101,1</a:t>
            </a:r>
            <a:r>
              <a:rPr lang="ru-RU" dirty="0"/>
              <a:t> 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1012789" y="3939384"/>
            <a:ext cx="249100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grpSp>
        <p:nvGrpSpPr>
          <p:cNvPr id="42" name="Группа 41"/>
          <p:cNvGrpSpPr/>
          <p:nvPr/>
        </p:nvGrpSpPr>
        <p:grpSpPr>
          <a:xfrm>
            <a:off x="1227103" y="3867946"/>
            <a:ext cx="2214578" cy="724767"/>
            <a:chOff x="1227103" y="3867946"/>
            <a:chExt cx="2214578" cy="724767"/>
          </a:xfrm>
        </p:grpSpPr>
        <p:sp>
          <p:nvSpPr>
            <p:cNvPr id="38928" name="Rectangle 16"/>
            <p:cNvSpPr>
              <a:spLocks noChangeArrowheads="1"/>
            </p:cNvSpPr>
            <p:nvPr/>
          </p:nvSpPr>
          <p:spPr bwMode="auto">
            <a:xfrm>
              <a:off x="1976391" y="3867946"/>
              <a:ext cx="491217" cy="695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9664" tIns="54832" rIns="109664" bIns="54832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grpSp>
          <p:nvGrpSpPr>
            <p:cNvPr id="46" name="Группа 45"/>
            <p:cNvGrpSpPr/>
            <p:nvPr/>
          </p:nvGrpSpPr>
          <p:grpSpPr>
            <a:xfrm>
              <a:off x="1227103" y="3867946"/>
              <a:ext cx="2214578" cy="724767"/>
              <a:chOff x="1692883" y="4144643"/>
              <a:chExt cx="2111406" cy="724767"/>
            </a:xfrm>
          </p:grpSpPr>
          <p:sp>
            <p:nvSpPr>
              <p:cNvPr id="38919" name="Rectangle 7"/>
              <p:cNvSpPr>
                <a:spLocks noChangeArrowheads="1"/>
              </p:cNvSpPr>
              <p:nvPr/>
            </p:nvSpPr>
            <p:spPr bwMode="auto">
              <a:xfrm>
                <a:off x="3335957" y="4144643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sp>
            <p:nvSpPr>
              <p:cNvPr id="38920" name="Rectangle 8"/>
              <p:cNvSpPr>
                <a:spLocks noChangeArrowheads="1"/>
              </p:cNvSpPr>
              <p:nvPr/>
            </p:nvSpPr>
            <p:spPr bwMode="auto">
              <a:xfrm>
                <a:off x="3209357" y="4173900"/>
                <a:ext cx="382418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09664" tIns="54832" rIns="109664" bIns="54832">
                <a:spAutoFit/>
              </a:bodyPr>
              <a:lstStyle/>
              <a:p>
                <a:r>
                  <a:rPr lang="ru-RU" dirty="0"/>
                  <a:t>,</a:t>
                </a:r>
              </a:p>
            </p:txBody>
          </p:sp>
          <p:sp>
            <p:nvSpPr>
              <p:cNvPr id="38921" name="Rectangle 9"/>
              <p:cNvSpPr>
                <a:spLocks noChangeArrowheads="1"/>
              </p:cNvSpPr>
              <p:nvPr/>
            </p:nvSpPr>
            <p:spPr bwMode="auto">
              <a:xfrm>
                <a:off x="2978767" y="4144643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sp>
            <p:nvSpPr>
              <p:cNvPr id="38922" name="Rectangle 10"/>
              <p:cNvSpPr>
                <a:spLocks noChangeArrowheads="1"/>
              </p:cNvSpPr>
              <p:nvPr/>
            </p:nvSpPr>
            <p:spPr bwMode="auto">
              <a:xfrm>
                <a:off x="2693015" y="4144643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sp>
            <p:nvSpPr>
              <p:cNvPr id="38934" name="Rectangle 22"/>
              <p:cNvSpPr>
                <a:spLocks noChangeArrowheads="1"/>
              </p:cNvSpPr>
              <p:nvPr/>
            </p:nvSpPr>
            <p:spPr bwMode="auto">
              <a:xfrm>
                <a:off x="2192949" y="4144643"/>
                <a:ext cx="545105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09664" tIns="54832" rIns="109664" bIns="54832">
                <a:spAutoFit/>
              </a:bodyPr>
              <a:lstStyle/>
              <a:p>
                <a:r>
                  <a:rPr lang="ru-RU" dirty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8936" name="Rectangle 24"/>
              <p:cNvSpPr>
                <a:spLocks noChangeArrowheads="1"/>
              </p:cNvSpPr>
              <p:nvPr/>
            </p:nvSpPr>
            <p:spPr bwMode="auto">
              <a:xfrm>
                <a:off x="1907197" y="4144643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sp>
            <p:nvSpPr>
              <p:cNvPr id="38937" name="Rectangle 25"/>
              <p:cNvSpPr>
                <a:spLocks noChangeArrowheads="1"/>
              </p:cNvSpPr>
              <p:nvPr/>
            </p:nvSpPr>
            <p:spPr bwMode="auto">
              <a:xfrm>
                <a:off x="1692883" y="4144643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</p:grpSp>
      </p:grpSp>
      <p:sp>
        <p:nvSpPr>
          <p:cNvPr id="38938" name="Rectangle 26"/>
          <p:cNvSpPr>
            <a:spLocks noChangeArrowheads="1"/>
          </p:cNvSpPr>
          <p:nvPr/>
        </p:nvSpPr>
        <p:spPr bwMode="auto">
          <a:xfrm>
            <a:off x="5510204" y="2959764"/>
            <a:ext cx="2553840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110110101 </a:t>
            </a:r>
          </a:p>
        </p:txBody>
      </p:sp>
      <p:sp>
        <p:nvSpPr>
          <p:cNvPr id="38940" name="Rectangle 28"/>
          <p:cNvSpPr>
            <a:spLocks noChangeArrowheads="1"/>
          </p:cNvSpPr>
          <p:nvPr/>
        </p:nvSpPr>
        <p:spPr bwMode="auto">
          <a:xfrm>
            <a:off x="5125673" y="3216569"/>
            <a:ext cx="509187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- </a:t>
            </a:r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5510203" y="3583898"/>
            <a:ext cx="2553840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101011111 </a:t>
            </a:r>
          </a:p>
        </p:txBody>
      </p:sp>
      <p:sp>
        <p:nvSpPr>
          <p:cNvPr id="38942" name="Line 30"/>
          <p:cNvSpPr>
            <a:spLocks noChangeShapeType="1"/>
          </p:cNvSpPr>
          <p:nvPr/>
        </p:nvSpPr>
        <p:spPr bwMode="auto">
          <a:xfrm>
            <a:off x="5413015" y="4173899"/>
            <a:ext cx="306779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grpSp>
        <p:nvGrpSpPr>
          <p:cNvPr id="50" name="Группа 49"/>
          <p:cNvGrpSpPr/>
          <p:nvPr/>
        </p:nvGrpSpPr>
        <p:grpSpPr>
          <a:xfrm>
            <a:off x="5512859" y="4082260"/>
            <a:ext cx="2469120" cy="695510"/>
            <a:chOff x="5727173" y="4296574"/>
            <a:chExt cx="2469120" cy="695510"/>
          </a:xfrm>
        </p:grpSpPr>
        <p:sp>
          <p:nvSpPr>
            <p:cNvPr id="38935" name="Rectangle 23"/>
            <p:cNvSpPr>
              <a:spLocks noChangeArrowheads="1"/>
            </p:cNvSpPr>
            <p:nvPr/>
          </p:nvSpPr>
          <p:spPr bwMode="auto">
            <a:xfrm>
              <a:off x="5727697" y="4296574"/>
              <a:ext cx="468332" cy="695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9664" tIns="54832" rIns="109664" bIns="54832">
              <a:spAutoFit/>
            </a:bodyPr>
            <a:lstStyle/>
            <a:p>
              <a:r>
                <a:rPr lang="ru-RU" dirty="0"/>
                <a:t>0</a:t>
              </a:r>
            </a:p>
          </p:txBody>
        </p:sp>
        <p:sp>
          <p:nvSpPr>
            <p:cNvPr id="38955" name="Rectangle 43"/>
            <p:cNvSpPr>
              <a:spLocks noChangeArrowheads="1"/>
            </p:cNvSpPr>
            <p:nvPr/>
          </p:nvSpPr>
          <p:spPr bwMode="auto">
            <a:xfrm>
              <a:off x="6227763" y="4296574"/>
              <a:ext cx="468332" cy="695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9664" tIns="54832" rIns="109664" bIns="54832">
              <a:spAutoFit/>
            </a:bodyPr>
            <a:lstStyle/>
            <a:p>
              <a:r>
                <a:rPr lang="ru-RU" dirty="0"/>
                <a:t>1</a:t>
              </a:r>
            </a:p>
          </p:txBody>
        </p:sp>
        <p:grpSp>
          <p:nvGrpSpPr>
            <p:cNvPr id="49" name="Группа 48"/>
            <p:cNvGrpSpPr/>
            <p:nvPr/>
          </p:nvGrpSpPr>
          <p:grpSpPr>
            <a:xfrm>
              <a:off x="5727173" y="4296574"/>
              <a:ext cx="2469120" cy="695510"/>
              <a:chOff x="5890509" y="4153698"/>
              <a:chExt cx="2469120" cy="695510"/>
            </a:xfrm>
          </p:grpSpPr>
          <p:sp>
            <p:nvSpPr>
              <p:cNvPr id="38943" name="Rectangle 31"/>
              <p:cNvSpPr>
                <a:spLocks noChangeArrowheads="1"/>
              </p:cNvSpPr>
              <p:nvPr/>
            </p:nvSpPr>
            <p:spPr bwMode="auto">
              <a:xfrm>
                <a:off x="7891297" y="4153698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/>
                  <a:t>0</a:t>
                </a:r>
              </a:p>
            </p:txBody>
          </p:sp>
          <p:sp>
            <p:nvSpPr>
              <p:cNvPr id="38946" name="Rectangle 34"/>
              <p:cNvSpPr>
                <a:spLocks noChangeArrowheads="1"/>
              </p:cNvSpPr>
              <p:nvPr/>
            </p:nvSpPr>
            <p:spPr bwMode="auto">
              <a:xfrm>
                <a:off x="7605545" y="4153698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/>
                  <a:t>1</a:t>
                </a:r>
              </a:p>
            </p:txBody>
          </p:sp>
          <p:sp>
            <p:nvSpPr>
              <p:cNvPr id="38951" name="Rectangle 39"/>
              <p:cNvSpPr>
                <a:spLocks noChangeArrowheads="1"/>
              </p:cNvSpPr>
              <p:nvPr/>
            </p:nvSpPr>
            <p:spPr bwMode="auto">
              <a:xfrm>
                <a:off x="7391231" y="4153698"/>
                <a:ext cx="500066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9664" tIns="54832" rIns="109664" bIns="54832">
                <a:spAutoFit/>
              </a:bodyPr>
              <a:lstStyle/>
              <a:p>
                <a:r>
                  <a:rPr lang="ru-RU" dirty="0"/>
                  <a:t>1</a:t>
                </a:r>
              </a:p>
            </p:txBody>
          </p:sp>
          <p:sp>
            <p:nvSpPr>
              <p:cNvPr id="38954" name="Rectangle 42"/>
              <p:cNvSpPr>
                <a:spLocks noChangeArrowheads="1"/>
              </p:cNvSpPr>
              <p:nvPr/>
            </p:nvSpPr>
            <p:spPr bwMode="auto">
              <a:xfrm>
                <a:off x="7105479" y="4153698"/>
                <a:ext cx="578940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 smtClean="0"/>
                  <a:t>0 </a:t>
                </a:r>
                <a:endParaRPr lang="ru-RU" dirty="0"/>
              </a:p>
            </p:txBody>
          </p:sp>
          <p:sp>
            <p:nvSpPr>
              <p:cNvPr id="38956" name="Rectangle 44"/>
              <p:cNvSpPr>
                <a:spLocks noChangeArrowheads="1"/>
              </p:cNvSpPr>
              <p:nvPr/>
            </p:nvSpPr>
            <p:spPr bwMode="auto">
              <a:xfrm>
                <a:off x="6891165" y="4153698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/>
                  <a:t>1</a:t>
                </a:r>
              </a:p>
            </p:txBody>
          </p:sp>
          <p:sp>
            <p:nvSpPr>
              <p:cNvPr id="38957" name="Rectangle 45"/>
              <p:cNvSpPr>
                <a:spLocks noChangeArrowheads="1"/>
              </p:cNvSpPr>
              <p:nvPr/>
            </p:nvSpPr>
            <p:spPr bwMode="auto">
              <a:xfrm>
                <a:off x="6605413" y="4153698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/>
                  <a:t>0</a:t>
                </a:r>
              </a:p>
            </p:txBody>
          </p:sp>
          <p:sp>
            <p:nvSpPr>
              <p:cNvPr id="38960" name="Rectangle 48"/>
              <p:cNvSpPr>
                <a:spLocks noChangeArrowheads="1"/>
              </p:cNvSpPr>
              <p:nvPr/>
            </p:nvSpPr>
            <p:spPr bwMode="auto">
              <a:xfrm>
                <a:off x="6176785" y="4153698"/>
                <a:ext cx="468332" cy="69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109664" tIns="54832" rIns="109664" bIns="54832">
                <a:spAutoFit/>
              </a:bodyPr>
              <a:lstStyle/>
              <a:p>
                <a:r>
                  <a:rPr lang="ru-RU" dirty="0"/>
                  <a:t>0</a:t>
                </a:r>
              </a:p>
            </p:txBody>
          </p:sp>
          <p:grpSp>
            <p:nvGrpSpPr>
              <p:cNvPr id="2" name="Group 51"/>
              <p:cNvGrpSpPr>
                <a:grpSpLocks/>
              </p:cNvGrpSpPr>
              <p:nvPr/>
            </p:nvGrpSpPr>
            <p:grpSpPr bwMode="auto">
              <a:xfrm>
                <a:off x="5890509" y="4394947"/>
                <a:ext cx="671873" cy="221048"/>
                <a:chOff x="2788" y="2704"/>
                <a:chExt cx="318" cy="136"/>
              </a:xfrm>
            </p:grpSpPr>
            <p:sp>
              <p:nvSpPr>
                <p:cNvPr id="9259" name="Line 49"/>
                <p:cNvSpPr>
                  <a:spLocks noChangeShapeType="1"/>
                </p:cNvSpPr>
                <p:nvPr/>
              </p:nvSpPr>
              <p:spPr bwMode="auto">
                <a:xfrm>
                  <a:off x="2788" y="2704"/>
                  <a:ext cx="318" cy="91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60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2788" y="2704"/>
                  <a:ext cx="318" cy="136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1155665" y="224608"/>
            <a:ext cx="9583698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Примеры</a:t>
            </a:r>
          </a:p>
        </p:txBody>
      </p:sp>
      <p:pic>
        <p:nvPicPr>
          <p:cNvPr id="37" name="Picture 7" descr="http://www.e1.ru/news/images/new1/414/640/big/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31275" y="1224740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Прямоугольник 37"/>
          <p:cNvSpPr/>
          <p:nvPr/>
        </p:nvSpPr>
        <p:spPr>
          <a:xfrm>
            <a:off x="3227367" y="1867682"/>
            <a:ext cx="285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55797" y="2367748"/>
            <a:ext cx="285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2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584293" y="2367748"/>
            <a:ext cx="285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0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870045" y="2367748"/>
            <a:ext cx="285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2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43" name="Picture 12" descr="http://cs10145.vk.me/u44513024/126624887/x_786e80e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9847" y="4439450"/>
            <a:ext cx="1436329" cy="23574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18" grpId="0" animBg="1"/>
      <p:bldP spid="38938" grpId="0"/>
      <p:bldP spid="38940" grpId="0"/>
      <p:bldP spid="38941" grpId="0"/>
      <p:bldP spid="38942" grpId="0" animBg="1"/>
      <p:bldP spid="39" grpId="0"/>
      <p:bldP spid="40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155064" y="2590808"/>
            <a:ext cx="1566390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11001 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772648" y="2920756"/>
            <a:ext cx="574131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× 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3076248" y="3141803"/>
            <a:ext cx="82580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11 </a:t>
            </a:r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2155065" y="3731804"/>
            <a:ext cx="162897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3401622" y="3731804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3114280" y="3731804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2826938" y="3731804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2539596" y="3731804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2252254" y="3731804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114280" y="41007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2826938" y="41007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2539596" y="41007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2252254" y="4100760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1964912" y="4100760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1675458" y="3804945"/>
            <a:ext cx="64651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+ </a:t>
            </a: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>
            <a:off x="1772647" y="4615995"/>
            <a:ext cx="210858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401622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114280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2826938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2539596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252254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pic>
        <p:nvPicPr>
          <p:cNvPr id="42014" name="Picture 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9989" y="3952852"/>
            <a:ext cx="329598" cy="2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1964912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16" name="Rectangle 32"/>
          <p:cNvSpPr>
            <a:spLocks noChangeArrowheads="1"/>
          </p:cNvSpPr>
          <p:nvPr/>
        </p:nvSpPr>
        <p:spPr bwMode="auto">
          <a:xfrm>
            <a:off x="1675458" y="4615995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57" name="Rectangle 73"/>
          <p:cNvSpPr>
            <a:spLocks noChangeArrowheads="1"/>
          </p:cNvSpPr>
          <p:nvPr/>
        </p:nvSpPr>
        <p:spPr bwMode="auto">
          <a:xfrm>
            <a:off x="6442077" y="2510624"/>
            <a:ext cx="2181943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11001,01 </a:t>
            </a:r>
          </a:p>
        </p:txBody>
      </p:sp>
      <p:sp>
        <p:nvSpPr>
          <p:cNvPr id="42058" name="Rectangle 74"/>
          <p:cNvSpPr>
            <a:spLocks noChangeArrowheads="1"/>
          </p:cNvSpPr>
          <p:nvPr/>
        </p:nvSpPr>
        <p:spPr bwMode="auto">
          <a:xfrm>
            <a:off x="5702471" y="2847614"/>
            <a:ext cx="574131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/>
              <a:t>× </a:t>
            </a:r>
          </a:p>
        </p:txBody>
      </p:sp>
      <p:sp>
        <p:nvSpPr>
          <p:cNvPr id="42059" name="Rectangle 75"/>
          <p:cNvSpPr>
            <a:spLocks noChangeArrowheads="1"/>
          </p:cNvSpPr>
          <p:nvPr/>
        </p:nvSpPr>
        <p:spPr bwMode="auto">
          <a:xfrm>
            <a:off x="7227895" y="2939252"/>
            <a:ext cx="1441356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 anchor="ctr">
            <a:spAutoFit/>
          </a:bodyPr>
          <a:lstStyle/>
          <a:p>
            <a:r>
              <a:rPr lang="ru-RU" dirty="0" smtClean="0"/>
              <a:t>11,</a:t>
            </a:r>
            <a:r>
              <a:rPr lang="en-US" dirty="0" smtClean="0"/>
              <a:t>0</a:t>
            </a:r>
            <a:r>
              <a:rPr lang="ru-RU" dirty="0" smtClean="0"/>
              <a:t>1 </a:t>
            </a:r>
            <a:endParaRPr lang="ru-RU" dirty="0"/>
          </a:p>
        </p:txBody>
      </p:sp>
      <p:sp>
        <p:nvSpPr>
          <p:cNvPr id="42060" name="Line 76"/>
          <p:cNvSpPr>
            <a:spLocks noChangeShapeType="1"/>
          </p:cNvSpPr>
          <p:nvPr/>
        </p:nvSpPr>
        <p:spPr bwMode="auto">
          <a:xfrm>
            <a:off x="6179965" y="3510757"/>
            <a:ext cx="220365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2061" name="Rectangle 77"/>
          <p:cNvSpPr>
            <a:spLocks noChangeArrowheads="1"/>
          </p:cNvSpPr>
          <p:nvPr/>
        </p:nvSpPr>
        <p:spPr bwMode="auto">
          <a:xfrm>
            <a:off x="8001206" y="343761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2062" name="Rectangle 78"/>
          <p:cNvSpPr>
            <a:spLocks noChangeArrowheads="1"/>
          </p:cNvSpPr>
          <p:nvPr/>
        </p:nvSpPr>
        <p:spPr bwMode="auto">
          <a:xfrm>
            <a:off x="7713864" y="343761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63" name="Rectangle 79"/>
          <p:cNvSpPr>
            <a:spLocks noChangeArrowheads="1"/>
          </p:cNvSpPr>
          <p:nvPr/>
        </p:nvSpPr>
        <p:spPr bwMode="auto">
          <a:xfrm>
            <a:off x="7331445" y="343761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64" name="Rectangle 80"/>
          <p:cNvSpPr>
            <a:spLocks noChangeArrowheads="1"/>
          </p:cNvSpPr>
          <p:nvPr/>
        </p:nvSpPr>
        <p:spPr bwMode="auto">
          <a:xfrm>
            <a:off x="7044103" y="343761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65" name="Rectangle 81"/>
          <p:cNvSpPr>
            <a:spLocks noChangeArrowheads="1"/>
          </p:cNvSpPr>
          <p:nvPr/>
        </p:nvSpPr>
        <p:spPr bwMode="auto">
          <a:xfrm>
            <a:off x="6659572" y="343761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66" name="Rectangle 82"/>
          <p:cNvSpPr>
            <a:spLocks noChangeArrowheads="1"/>
          </p:cNvSpPr>
          <p:nvPr/>
        </p:nvSpPr>
        <p:spPr bwMode="auto">
          <a:xfrm>
            <a:off x="7713864" y="38049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67" name="Rectangle 83"/>
          <p:cNvSpPr>
            <a:spLocks noChangeArrowheads="1"/>
          </p:cNvSpPr>
          <p:nvPr/>
        </p:nvSpPr>
        <p:spPr bwMode="auto">
          <a:xfrm>
            <a:off x="6372230" y="3437617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68" name="Rectangle 84"/>
          <p:cNvSpPr>
            <a:spLocks noChangeArrowheads="1"/>
          </p:cNvSpPr>
          <p:nvPr/>
        </p:nvSpPr>
        <p:spPr bwMode="auto">
          <a:xfrm>
            <a:off x="6084888" y="3437617"/>
            <a:ext cx="576797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69" name="Rectangle 85"/>
          <p:cNvSpPr>
            <a:spLocks noChangeArrowheads="1"/>
          </p:cNvSpPr>
          <p:nvPr/>
        </p:nvSpPr>
        <p:spPr bwMode="auto">
          <a:xfrm>
            <a:off x="7331445" y="38049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70" name="Rectangle 86"/>
          <p:cNvSpPr>
            <a:spLocks noChangeArrowheads="1"/>
          </p:cNvSpPr>
          <p:nvPr/>
        </p:nvSpPr>
        <p:spPr bwMode="auto">
          <a:xfrm>
            <a:off x="7044103" y="3804946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71" name="Rectangle 87"/>
          <p:cNvSpPr>
            <a:spLocks noChangeArrowheads="1"/>
          </p:cNvSpPr>
          <p:nvPr/>
        </p:nvSpPr>
        <p:spPr bwMode="auto">
          <a:xfrm>
            <a:off x="6659572" y="38049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72" name="Rectangle 88"/>
          <p:cNvSpPr>
            <a:spLocks noChangeArrowheads="1"/>
          </p:cNvSpPr>
          <p:nvPr/>
        </p:nvSpPr>
        <p:spPr bwMode="auto">
          <a:xfrm>
            <a:off x="6372230" y="38049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73" name="Rectangle 89"/>
          <p:cNvSpPr>
            <a:spLocks noChangeArrowheads="1"/>
          </p:cNvSpPr>
          <p:nvPr/>
        </p:nvSpPr>
        <p:spPr bwMode="auto">
          <a:xfrm>
            <a:off x="6084888" y="38049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74" name="Rectangle 90"/>
          <p:cNvSpPr>
            <a:spLocks noChangeArrowheads="1"/>
          </p:cNvSpPr>
          <p:nvPr/>
        </p:nvSpPr>
        <p:spPr bwMode="auto">
          <a:xfrm>
            <a:off x="5797546" y="38049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75" name="Rectangle 91"/>
          <p:cNvSpPr>
            <a:spLocks noChangeArrowheads="1"/>
          </p:cNvSpPr>
          <p:nvPr/>
        </p:nvSpPr>
        <p:spPr bwMode="auto">
          <a:xfrm>
            <a:off x="5605282" y="3510757"/>
            <a:ext cx="64651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+ </a:t>
            </a:r>
          </a:p>
        </p:txBody>
      </p:sp>
      <p:sp>
        <p:nvSpPr>
          <p:cNvPr id="42076" name="Line 92"/>
          <p:cNvSpPr>
            <a:spLocks noChangeShapeType="1"/>
          </p:cNvSpPr>
          <p:nvPr/>
        </p:nvSpPr>
        <p:spPr bwMode="auto">
          <a:xfrm>
            <a:off x="5797546" y="4321807"/>
            <a:ext cx="26832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2077" name="Rectangle 93"/>
          <p:cNvSpPr>
            <a:spLocks noChangeArrowheads="1"/>
          </p:cNvSpPr>
          <p:nvPr/>
        </p:nvSpPr>
        <p:spPr bwMode="auto">
          <a:xfrm>
            <a:off x="8098395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78" name="Rectangle 94"/>
          <p:cNvSpPr>
            <a:spLocks noChangeArrowheads="1"/>
          </p:cNvSpPr>
          <p:nvPr/>
        </p:nvSpPr>
        <p:spPr bwMode="auto">
          <a:xfrm>
            <a:off x="7713864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79" name="Rectangle 95"/>
          <p:cNvSpPr>
            <a:spLocks noChangeArrowheads="1"/>
          </p:cNvSpPr>
          <p:nvPr/>
        </p:nvSpPr>
        <p:spPr bwMode="auto">
          <a:xfrm>
            <a:off x="7331445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80" name="Rectangle 96"/>
          <p:cNvSpPr>
            <a:spLocks noChangeArrowheads="1"/>
          </p:cNvSpPr>
          <p:nvPr/>
        </p:nvSpPr>
        <p:spPr bwMode="auto">
          <a:xfrm>
            <a:off x="7044103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81" name="Rectangle 97"/>
          <p:cNvSpPr>
            <a:spLocks noChangeArrowheads="1"/>
          </p:cNvSpPr>
          <p:nvPr/>
        </p:nvSpPr>
        <p:spPr bwMode="auto">
          <a:xfrm>
            <a:off x="6659572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82" name="Rectangle 98"/>
          <p:cNvSpPr>
            <a:spLocks noChangeArrowheads="1"/>
          </p:cNvSpPr>
          <p:nvPr/>
        </p:nvSpPr>
        <p:spPr bwMode="auto">
          <a:xfrm>
            <a:off x="6372230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83" name="Rectangle 99"/>
          <p:cNvSpPr>
            <a:spLocks noChangeArrowheads="1"/>
          </p:cNvSpPr>
          <p:nvPr/>
        </p:nvSpPr>
        <p:spPr bwMode="auto">
          <a:xfrm>
            <a:off x="6084888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84" name="Rectangle 100"/>
          <p:cNvSpPr>
            <a:spLocks noChangeArrowheads="1"/>
          </p:cNvSpPr>
          <p:nvPr/>
        </p:nvSpPr>
        <p:spPr bwMode="auto">
          <a:xfrm>
            <a:off x="5797546" y="424866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86" name="Rectangle 102"/>
          <p:cNvSpPr>
            <a:spLocks noChangeArrowheads="1"/>
          </p:cNvSpPr>
          <p:nvPr/>
        </p:nvSpPr>
        <p:spPr bwMode="auto">
          <a:xfrm>
            <a:off x="7331445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87" name="Rectangle 103"/>
          <p:cNvSpPr>
            <a:spLocks noChangeArrowheads="1"/>
          </p:cNvSpPr>
          <p:nvPr/>
        </p:nvSpPr>
        <p:spPr bwMode="auto">
          <a:xfrm>
            <a:off x="7044103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88" name="Rectangle 104"/>
          <p:cNvSpPr>
            <a:spLocks noChangeArrowheads="1"/>
          </p:cNvSpPr>
          <p:nvPr/>
        </p:nvSpPr>
        <p:spPr bwMode="auto">
          <a:xfrm>
            <a:off x="6659572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89" name="Rectangle 105"/>
          <p:cNvSpPr>
            <a:spLocks noChangeArrowheads="1"/>
          </p:cNvSpPr>
          <p:nvPr/>
        </p:nvSpPr>
        <p:spPr bwMode="auto">
          <a:xfrm>
            <a:off x="6372230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90" name="Rectangle 106"/>
          <p:cNvSpPr>
            <a:spLocks noChangeArrowheads="1"/>
          </p:cNvSpPr>
          <p:nvPr/>
        </p:nvSpPr>
        <p:spPr bwMode="auto">
          <a:xfrm>
            <a:off x="6084888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91" name="Rectangle 107"/>
          <p:cNvSpPr>
            <a:spLocks noChangeArrowheads="1"/>
          </p:cNvSpPr>
          <p:nvPr/>
        </p:nvSpPr>
        <p:spPr bwMode="auto">
          <a:xfrm>
            <a:off x="5797546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92" name="Rectangle 108"/>
          <p:cNvSpPr>
            <a:spLocks noChangeArrowheads="1"/>
          </p:cNvSpPr>
          <p:nvPr/>
        </p:nvSpPr>
        <p:spPr bwMode="auto">
          <a:xfrm>
            <a:off x="5510204" y="461599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93" name="Rectangle 109"/>
          <p:cNvSpPr>
            <a:spLocks noChangeArrowheads="1"/>
          </p:cNvSpPr>
          <p:nvPr/>
        </p:nvSpPr>
        <p:spPr bwMode="auto">
          <a:xfrm>
            <a:off x="5317940" y="4394947"/>
            <a:ext cx="64651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+ </a:t>
            </a:r>
          </a:p>
        </p:txBody>
      </p:sp>
      <p:sp>
        <p:nvSpPr>
          <p:cNvPr id="42094" name="Line 110"/>
          <p:cNvSpPr>
            <a:spLocks noChangeShapeType="1"/>
          </p:cNvSpPr>
          <p:nvPr/>
        </p:nvSpPr>
        <p:spPr bwMode="auto">
          <a:xfrm>
            <a:off x="5510204" y="5132856"/>
            <a:ext cx="306568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2095" name="Rectangle 111"/>
          <p:cNvSpPr>
            <a:spLocks noChangeArrowheads="1"/>
          </p:cNvSpPr>
          <p:nvPr/>
        </p:nvSpPr>
        <p:spPr bwMode="auto">
          <a:xfrm>
            <a:off x="8193470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96" name="Rectangle 112"/>
          <p:cNvSpPr>
            <a:spLocks noChangeArrowheads="1"/>
          </p:cNvSpPr>
          <p:nvPr/>
        </p:nvSpPr>
        <p:spPr bwMode="auto">
          <a:xfrm>
            <a:off x="7808939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97" name="Rectangle 113"/>
          <p:cNvSpPr>
            <a:spLocks noChangeArrowheads="1"/>
          </p:cNvSpPr>
          <p:nvPr/>
        </p:nvSpPr>
        <p:spPr bwMode="auto">
          <a:xfrm>
            <a:off x="7426522" y="5059716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098" name="Rectangle 114"/>
          <p:cNvSpPr>
            <a:spLocks noChangeArrowheads="1"/>
          </p:cNvSpPr>
          <p:nvPr/>
        </p:nvSpPr>
        <p:spPr bwMode="auto">
          <a:xfrm>
            <a:off x="7044103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099" name="Rectangle 115"/>
          <p:cNvSpPr>
            <a:spLocks noChangeArrowheads="1"/>
          </p:cNvSpPr>
          <p:nvPr/>
        </p:nvSpPr>
        <p:spPr bwMode="auto">
          <a:xfrm>
            <a:off x="6659572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00" name="Rectangle 116"/>
          <p:cNvSpPr>
            <a:spLocks noChangeArrowheads="1"/>
          </p:cNvSpPr>
          <p:nvPr/>
        </p:nvSpPr>
        <p:spPr bwMode="auto">
          <a:xfrm>
            <a:off x="6372230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01" name="Rectangle 117"/>
          <p:cNvSpPr>
            <a:spLocks noChangeArrowheads="1"/>
          </p:cNvSpPr>
          <p:nvPr/>
        </p:nvSpPr>
        <p:spPr bwMode="auto">
          <a:xfrm>
            <a:off x="6084888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02" name="Rectangle 118"/>
          <p:cNvSpPr>
            <a:spLocks noChangeArrowheads="1"/>
          </p:cNvSpPr>
          <p:nvPr/>
        </p:nvSpPr>
        <p:spPr bwMode="auto">
          <a:xfrm>
            <a:off x="5797546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03" name="Rectangle 119"/>
          <p:cNvSpPr>
            <a:spLocks noChangeArrowheads="1"/>
          </p:cNvSpPr>
          <p:nvPr/>
        </p:nvSpPr>
        <p:spPr bwMode="auto">
          <a:xfrm>
            <a:off x="5510204" y="505971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04" name="Rectangle 120"/>
          <p:cNvSpPr>
            <a:spLocks noChangeArrowheads="1"/>
          </p:cNvSpPr>
          <p:nvPr/>
        </p:nvSpPr>
        <p:spPr bwMode="auto">
          <a:xfrm>
            <a:off x="7044103" y="54270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05" name="Rectangle 121"/>
          <p:cNvSpPr>
            <a:spLocks noChangeArrowheads="1"/>
          </p:cNvSpPr>
          <p:nvPr/>
        </p:nvSpPr>
        <p:spPr bwMode="auto">
          <a:xfrm>
            <a:off x="6659572" y="54270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06" name="Rectangle 122"/>
          <p:cNvSpPr>
            <a:spLocks noChangeArrowheads="1"/>
          </p:cNvSpPr>
          <p:nvPr/>
        </p:nvSpPr>
        <p:spPr bwMode="auto">
          <a:xfrm>
            <a:off x="6372230" y="54270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07" name="Rectangle 123"/>
          <p:cNvSpPr>
            <a:spLocks noChangeArrowheads="1"/>
          </p:cNvSpPr>
          <p:nvPr/>
        </p:nvSpPr>
        <p:spPr bwMode="auto">
          <a:xfrm>
            <a:off x="6084888" y="54270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08" name="Rectangle 124"/>
          <p:cNvSpPr>
            <a:spLocks noChangeArrowheads="1"/>
          </p:cNvSpPr>
          <p:nvPr/>
        </p:nvSpPr>
        <p:spPr bwMode="auto">
          <a:xfrm>
            <a:off x="5797546" y="54270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09" name="Rectangle 125"/>
          <p:cNvSpPr>
            <a:spLocks noChangeArrowheads="1"/>
          </p:cNvSpPr>
          <p:nvPr/>
        </p:nvSpPr>
        <p:spPr bwMode="auto">
          <a:xfrm>
            <a:off x="5510204" y="54270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10" name="Rectangle 126"/>
          <p:cNvSpPr>
            <a:spLocks noChangeArrowheads="1"/>
          </p:cNvSpPr>
          <p:nvPr/>
        </p:nvSpPr>
        <p:spPr bwMode="auto">
          <a:xfrm>
            <a:off x="5222862" y="5427046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11" name="Rectangle 127"/>
          <p:cNvSpPr>
            <a:spLocks noChangeArrowheads="1"/>
          </p:cNvSpPr>
          <p:nvPr/>
        </p:nvSpPr>
        <p:spPr bwMode="auto">
          <a:xfrm>
            <a:off x="5030598" y="5205997"/>
            <a:ext cx="64651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>
            <a:spAutoFit/>
          </a:bodyPr>
          <a:lstStyle/>
          <a:p>
            <a:r>
              <a:rPr lang="ru-RU" dirty="0"/>
              <a:t>+ </a:t>
            </a:r>
          </a:p>
        </p:txBody>
      </p:sp>
      <p:sp>
        <p:nvSpPr>
          <p:cNvPr id="42112" name="Line 128"/>
          <p:cNvSpPr>
            <a:spLocks noChangeShapeType="1"/>
          </p:cNvSpPr>
          <p:nvPr/>
        </p:nvSpPr>
        <p:spPr bwMode="auto">
          <a:xfrm>
            <a:off x="5317940" y="5943906"/>
            <a:ext cx="3257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2113" name="Rectangle 129"/>
          <p:cNvSpPr>
            <a:spLocks noChangeArrowheads="1"/>
          </p:cNvSpPr>
          <p:nvPr/>
        </p:nvSpPr>
        <p:spPr bwMode="auto">
          <a:xfrm>
            <a:off x="8193470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14" name="Rectangle 130"/>
          <p:cNvSpPr>
            <a:spLocks noChangeArrowheads="1"/>
          </p:cNvSpPr>
          <p:nvPr/>
        </p:nvSpPr>
        <p:spPr bwMode="auto">
          <a:xfrm>
            <a:off x="7906129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15" name="Rectangle 131"/>
          <p:cNvSpPr>
            <a:spLocks noChangeArrowheads="1"/>
          </p:cNvSpPr>
          <p:nvPr/>
        </p:nvSpPr>
        <p:spPr bwMode="auto">
          <a:xfrm>
            <a:off x="7521597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16" name="Rectangle 132"/>
          <p:cNvSpPr>
            <a:spLocks noChangeArrowheads="1"/>
          </p:cNvSpPr>
          <p:nvPr/>
        </p:nvSpPr>
        <p:spPr bwMode="auto">
          <a:xfrm>
            <a:off x="7139180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17" name="Rectangle 133"/>
          <p:cNvSpPr>
            <a:spLocks noChangeArrowheads="1"/>
          </p:cNvSpPr>
          <p:nvPr/>
        </p:nvSpPr>
        <p:spPr bwMode="auto">
          <a:xfrm>
            <a:off x="6659572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18" name="Rectangle 134"/>
          <p:cNvSpPr>
            <a:spLocks noChangeArrowheads="1"/>
          </p:cNvSpPr>
          <p:nvPr/>
        </p:nvSpPr>
        <p:spPr bwMode="auto">
          <a:xfrm>
            <a:off x="6372230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19" name="Rectangle 135"/>
          <p:cNvSpPr>
            <a:spLocks noChangeArrowheads="1"/>
          </p:cNvSpPr>
          <p:nvPr/>
        </p:nvSpPr>
        <p:spPr bwMode="auto">
          <a:xfrm>
            <a:off x="6084888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20" name="Rectangle 136"/>
          <p:cNvSpPr>
            <a:spLocks noChangeArrowheads="1"/>
          </p:cNvSpPr>
          <p:nvPr/>
        </p:nvSpPr>
        <p:spPr bwMode="auto">
          <a:xfrm>
            <a:off x="5797546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21" name="Rectangle 137"/>
          <p:cNvSpPr>
            <a:spLocks noChangeArrowheads="1"/>
          </p:cNvSpPr>
          <p:nvPr/>
        </p:nvSpPr>
        <p:spPr bwMode="auto">
          <a:xfrm>
            <a:off x="5510204" y="5870765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42122" name="Rectangle 138"/>
          <p:cNvSpPr>
            <a:spLocks noChangeArrowheads="1"/>
          </p:cNvSpPr>
          <p:nvPr/>
        </p:nvSpPr>
        <p:spPr bwMode="auto">
          <a:xfrm>
            <a:off x="5222862" y="5870765"/>
            <a:ext cx="46833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42123" name="Rectangle 139"/>
          <p:cNvSpPr>
            <a:spLocks noChangeArrowheads="1"/>
          </p:cNvSpPr>
          <p:nvPr/>
        </p:nvSpPr>
        <p:spPr bwMode="auto">
          <a:xfrm>
            <a:off x="4935520" y="5870765"/>
            <a:ext cx="54510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11357" name="Text Box 140"/>
          <p:cNvSpPr txBox="1">
            <a:spLocks noChangeArrowheads="1"/>
          </p:cNvSpPr>
          <p:nvPr/>
        </p:nvSpPr>
        <p:spPr bwMode="auto">
          <a:xfrm>
            <a:off x="2319863" y="6238095"/>
            <a:ext cx="245086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2125" name="Text Box 141"/>
          <p:cNvSpPr txBox="1">
            <a:spLocks noChangeArrowheads="1"/>
          </p:cNvSpPr>
          <p:nvPr/>
        </p:nvSpPr>
        <p:spPr bwMode="auto">
          <a:xfrm>
            <a:off x="6946914" y="5870765"/>
            <a:ext cx="479608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,</a:t>
            </a:r>
          </a:p>
        </p:txBody>
      </p:sp>
      <p:grpSp>
        <p:nvGrpSpPr>
          <p:cNvPr id="2" name="Group 150"/>
          <p:cNvGrpSpPr>
            <a:grpSpLocks/>
          </p:cNvGrpSpPr>
          <p:nvPr/>
        </p:nvGrpSpPr>
        <p:grpSpPr bwMode="auto">
          <a:xfrm>
            <a:off x="6179964" y="2699708"/>
            <a:ext cx="2205772" cy="737909"/>
            <a:chOff x="2925" y="1661"/>
            <a:chExt cx="1044" cy="454"/>
          </a:xfrm>
        </p:grpSpPr>
        <p:sp>
          <p:nvSpPr>
            <p:cNvPr id="11370" name="Rectangle 145"/>
            <p:cNvSpPr>
              <a:spLocks noChangeArrowheads="1"/>
            </p:cNvSpPr>
            <p:nvPr/>
          </p:nvSpPr>
          <p:spPr bwMode="auto">
            <a:xfrm>
              <a:off x="2925" y="1661"/>
              <a:ext cx="1044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71" name="Rectangle 147"/>
            <p:cNvSpPr>
              <a:spLocks noChangeArrowheads="1"/>
            </p:cNvSpPr>
            <p:nvPr/>
          </p:nvSpPr>
          <p:spPr bwMode="auto">
            <a:xfrm>
              <a:off x="3878" y="1888"/>
              <a:ext cx="91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53"/>
          <p:cNvGrpSpPr>
            <a:grpSpLocks/>
          </p:cNvGrpSpPr>
          <p:nvPr/>
        </p:nvGrpSpPr>
        <p:grpSpPr bwMode="auto">
          <a:xfrm>
            <a:off x="6179964" y="2699708"/>
            <a:ext cx="2205772" cy="737909"/>
            <a:chOff x="2925" y="1661"/>
            <a:chExt cx="1044" cy="454"/>
          </a:xfrm>
        </p:grpSpPr>
        <p:sp>
          <p:nvSpPr>
            <p:cNvPr id="11368" name="Rectangle 151"/>
            <p:cNvSpPr>
              <a:spLocks noChangeArrowheads="1"/>
            </p:cNvSpPr>
            <p:nvPr/>
          </p:nvSpPr>
          <p:spPr bwMode="auto">
            <a:xfrm>
              <a:off x="2925" y="1661"/>
              <a:ext cx="1044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69" name="Rectangle 152"/>
            <p:cNvSpPr>
              <a:spLocks noChangeArrowheads="1"/>
            </p:cNvSpPr>
            <p:nvPr/>
          </p:nvSpPr>
          <p:spPr bwMode="auto">
            <a:xfrm>
              <a:off x="3696" y="1888"/>
              <a:ext cx="137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56"/>
          <p:cNvGrpSpPr>
            <a:grpSpLocks/>
          </p:cNvGrpSpPr>
          <p:nvPr/>
        </p:nvGrpSpPr>
        <p:grpSpPr bwMode="auto">
          <a:xfrm>
            <a:off x="6179964" y="2699708"/>
            <a:ext cx="2205772" cy="737909"/>
            <a:chOff x="2925" y="1661"/>
            <a:chExt cx="1044" cy="454"/>
          </a:xfrm>
        </p:grpSpPr>
        <p:sp>
          <p:nvSpPr>
            <p:cNvPr id="11366" name="Rectangle 154"/>
            <p:cNvSpPr>
              <a:spLocks noChangeArrowheads="1"/>
            </p:cNvSpPr>
            <p:nvPr/>
          </p:nvSpPr>
          <p:spPr bwMode="auto">
            <a:xfrm>
              <a:off x="2925" y="1661"/>
              <a:ext cx="1044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67" name="Rectangle 155"/>
            <p:cNvSpPr>
              <a:spLocks noChangeArrowheads="1"/>
            </p:cNvSpPr>
            <p:nvPr/>
          </p:nvSpPr>
          <p:spPr bwMode="auto">
            <a:xfrm>
              <a:off x="3515" y="1888"/>
              <a:ext cx="181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59"/>
          <p:cNvGrpSpPr>
            <a:grpSpLocks/>
          </p:cNvGrpSpPr>
          <p:nvPr/>
        </p:nvGrpSpPr>
        <p:grpSpPr bwMode="auto">
          <a:xfrm>
            <a:off x="6179964" y="2699709"/>
            <a:ext cx="2205772" cy="750912"/>
            <a:chOff x="2925" y="1661"/>
            <a:chExt cx="1044" cy="462"/>
          </a:xfrm>
        </p:grpSpPr>
        <p:sp>
          <p:nvSpPr>
            <p:cNvPr id="11364" name="Rectangle 157"/>
            <p:cNvSpPr>
              <a:spLocks noChangeArrowheads="1"/>
            </p:cNvSpPr>
            <p:nvPr/>
          </p:nvSpPr>
          <p:spPr bwMode="auto">
            <a:xfrm>
              <a:off x="2925" y="1661"/>
              <a:ext cx="1044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65" name="Rectangle 158"/>
            <p:cNvSpPr>
              <a:spLocks noChangeArrowheads="1"/>
            </p:cNvSpPr>
            <p:nvPr/>
          </p:nvSpPr>
          <p:spPr bwMode="auto">
            <a:xfrm>
              <a:off x="3489" y="1896"/>
              <a:ext cx="91" cy="22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7" name="Заголовок 10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8" name="Text Box 16"/>
          <p:cNvSpPr txBox="1">
            <a:spLocks noChangeArrowheads="1"/>
          </p:cNvSpPr>
          <p:nvPr/>
        </p:nvSpPr>
        <p:spPr bwMode="auto">
          <a:xfrm>
            <a:off x="1155665" y="224608"/>
            <a:ext cx="9583698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Примеры</a:t>
            </a:r>
          </a:p>
        </p:txBody>
      </p:sp>
      <p:pic>
        <p:nvPicPr>
          <p:cNvPr id="109" name="Picture 7" descr="http://www.e1.ru/news/images/new1/414/640/big/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31275" y="1224740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12" descr="http://cs10145.vk.me/u44513024/126624887/x_786e80e1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9847" y="1367616"/>
            <a:ext cx="1214446" cy="19932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20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30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000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4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4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4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4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4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1000"/>
                                        <p:tgtEl>
                                          <p:spTgt spid="4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700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4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8000"/>
                            </p:stCondLst>
                            <p:childTnLst>
                              <p:par>
                                <p:cTn id="1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4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0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4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1000"/>
                                        <p:tgtEl>
                                          <p:spTgt spid="4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1000"/>
                                        <p:tgtEl>
                                          <p:spTgt spid="4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1000"/>
                                        <p:tgtEl>
                                          <p:spTgt spid="4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1000"/>
                                        <p:tgtEl>
                                          <p:spTgt spid="4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1000"/>
                                        <p:tgtEl>
                                          <p:spTgt spid="4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1000"/>
                                        <p:tgtEl>
                                          <p:spTgt spid="4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1000"/>
                                        <p:tgtEl>
                                          <p:spTgt spid="4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1000"/>
                                        <p:tgtEl>
                                          <p:spTgt spid="4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1000"/>
                                        <p:tgtEl>
                                          <p:spTgt spid="4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4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0"/>
                                        <p:tgtEl>
                                          <p:spTgt spid="4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2000"/>
                            </p:stCondLst>
                            <p:childTnLst>
                              <p:par>
                                <p:cTn id="1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1000"/>
                                        <p:tgtEl>
                                          <p:spTgt spid="4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3000"/>
                            </p:stCondLst>
                            <p:childTnLst>
                              <p:par>
                                <p:cTn id="2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1000"/>
                                        <p:tgtEl>
                                          <p:spTgt spid="4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4000"/>
                            </p:stCondLst>
                            <p:childTnLst>
                              <p:par>
                                <p:cTn id="2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4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5000"/>
                            </p:stCondLst>
                            <p:childTnLst>
                              <p:par>
                                <p:cTn id="2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1000"/>
                                        <p:tgtEl>
                                          <p:spTgt spid="4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6000"/>
                            </p:stCondLst>
                            <p:childTnLst>
                              <p:par>
                                <p:cTn id="2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4" dur="1000"/>
                                        <p:tgtEl>
                                          <p:spTgt spid="4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7000"/>
                            </p:stCondLst>
                            <p:childTnLst>
                              <p:par>
                                <p:cTn id="2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1000"/>
                                        <p:tgtEl>
                                          <p:spTgt spid="4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8000"/>
                            </p:stCondLst>
                            <p:childTnLst>
                              <p:par>
                                <p:cTn id="2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2" dur="1000"/>
                                        <p:tgtEl>
                                          <p:spTgt spid="4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29000"/>
                            </p:stCondLst>
                            <p:childTnLst>
                              <p:par>
                                <p:cTn id="2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1000"/>
                                        <p:tgtEl>
                                          <p:spTgt spid="4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30000"/>
                            </p:stCondLst>
                            <p:childTnLst>
                              <p:par>
                                <p:cTn id="2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31000"/>
                            </p:stCondLst>
                            <p:childTnLst>
                              <p:par>
                                <p:cTn id="2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4" dur="1000"/>
                                        <p:tgtEl>
                                          <p:spTgt spid="4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32000"/>
                            </p:stCondLst>
                            <p:childTnLst>
                              <p:par>
                                <p:cTn id="2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8" dur="1000"/>
                                        <p:tgtEl>
                                          <p:spTgt spid="4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33000"/>
                            </p:stCondLst>
                            <p:childTnLst>
                              <p:par>
                                <p:cTn id="2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1000"/>
                                        <p:tgtEl>
                                          <p:spTgt spid="4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34000"/>
                            </p:stCondLst>
                            <p:childTnLst>
                              <p:par>
                                <p:cTn id="2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6" dur="1000"/>
                                        <p:tgtEl>
                                          <p:spTgt spid="4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35000"/>
                            </p:stCondLst>
                            <p:childTnLst>
                              <p:par>
                                <p:cTn id="2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0" dur="1000"/>
                                        <p:tgtEl>
                                          <p:spTgt spid="4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36000"/>
                            </p:stCondLst>
                            <p:childTnLst>
                              <p:par>
                                <p:cTn id="2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4" dur="1000"/>
                                        <p:tgtEl>
                                          <p:spTgt spid="4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37000"/>
                            </p:stCondLst>
                            <p:childTnLst>
                              <p:par>
                                <p:cTn id="2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1000"/>
                                        <p:tgtEl>
                                          <p:spTgt spid="4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38000"/>
                            </p:stCondLst>
                            <p:childTnLst>
                              <p:par>
                                <p:cTn id="2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38000"/>
                            </p:stCondLst>
                            <p:childTnLst>
                              <p:par>
                                <p:cTn id="2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1000"/>
                                        <p:tgtEl>
                                          <p:spTgt spid="4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39000"/>
                            </p:stCondLst>
                            <p:childTnLst>
                              <p:par>
                                <p:cTn id="2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1000"/>
                                        <p:tgtEl>
                                          <p:spTgt spid="4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40000"/>
                            </p:stCondLst>
                            <p:childTnLst>
                              <p:par>
                                <p:cTn id="2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3" dur="1000"/>
                                        <p:tgtEl>
                                          <p:spTgt spid="4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41000"/>
                            </p:stCondLst>
                            <p:childTnLst>
                              <p:par>
                                <p:cTn id="2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7" dur="1000"/>
                                        <p:tgtEl>
                                          <p:spTgt spid="4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42000"/>
                            </p:stCondLst>
                            <p:childTnLst>
                              <p:par>
                                <p:cTn id="2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1" dur="1000"/>
                                        <p:tgtEl>
                                          <p:spTgt spid="4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43000"/>
                            </p:stCondLst>
                            <p:childTnLst>
                              <p:par>
                                <p:cTn id="2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5" dur="1000"/>
                                        <p:tgtEl>
                                          <p:spTgt spid="4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44000"/>
                            </p:stCondLst>
                            <p:childTnLst>
                              <p:par>
                                <p:cTn id="2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9" dur="1000"/>
                                        <p:tgtEl>
                                          <p:spTgt spid="4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45000"/>
                            </p:stCondLst>
                            <p:childTnLst>
                              <p:par>
                                <p:cTn id="2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3" dur="1000"/>
                                        <p:tgtEl>
                                          <p:spTgt spid="4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46000"/>
                            </p:stCondLst>
                            <p:childTnLst>
                              <p:par>
                                <p:cTn id="2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7" dur="1000"/>
                                        <p:tgtEl>
                                          <p:spTgt spid="4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47000"/>
                            </p:stCondLst>
                            <p:childTnLst>
                              <p:par>
                                <p:cTn id="2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1" dur="1000"/>
                                        <p:tgtEl>
                                          <p:spTgt spid="4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48000"/>
                            </p:stCondLst>
                            <p:childTnLst>
                              <p:par>
                                <p:cTn id="3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5" dur="1000"/>
                                        <p:tgtEl>
                                          <p:spTgt spid="4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49000"/>
                            </p:stCondLst>
                            <p:childTnLst>
                              <p:par>
                                <p:cTn id="3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50000"/>
                            </p:stCondLst>
                            <p:childTnLst>
                              <p:par>
                                <p:cTn id="3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3" dur="1000"/>
                                        <p:tgtEl>
                                          <p:spTgt spid="4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51000"/>
                            </p:stCondLst>
                            <p:childTnLst>
                              <p:par>
                                <p:cTn id="3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7" dur="1000"/>
                                        <p:tgtEl>
                                          <p:spTgt spid="4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2000"/>
                            </p:stCondLst>
                            <p:childTnLst>
                              <p:par>
                                <p:cTn id="3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1" dur="1000"/>
                                        <p:tgtEl>
                                          <p:spTgt spid="4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53000"/>
                            </p:stCondLst>
                            <p:childTnLst>
                              <p:par>
                                <p:cTn id="3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5" dur="1000"/>
                                        <p:tgtEl>
                                          <p:spTgt spid="4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54000"/>
                            </p:stCondLst>
                            <p:childTnLst>
                              <p:par>
                                <p:cTn id="3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9" dur="1000"/>
                                        <p:tgtEl>
                                          <p:spTgt spid="4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55000"/>
                            </p:stCondLst>
                            <p:childTnLst>
                              <p:par>
                                <p:cTn id="3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3" dur="1000"/>
                                        <p:tgtEl>
                                          <p:spTgt spid="4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56000"/>
                            </p:stCondLst>
                            <p:childTnLst>
                              <p:par>
                                <p:cTn id="3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7" dur="1000"/>
                                        <p:tgtEl>
                                          <p:spTgt spid="4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57000"/>
                            </p:stCondLst>
                            <p:childTnLst>
                              <p:par>
                                <p:cTn id="3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3" dur="1000"/>
                                        <p:tgtEl>
                                          <p:spTgt spid="4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58000"/>
                            </p:stCondLst>
                            <p:childTnLst>
                              <p:par>
                                <p:cTn id="3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7" dur="1000"/>
                                        <p:tgtEl>
                                          <p:spTgt spid="4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59000"/>
                            </p:stCondLst>
                            <p:childTnLst>
                              <p:par>
                                <p:cTn id="3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1" dur="1000"/>
                                        <p:tgtEl>
                                          <p:spTgt spid="4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60000"/>
                            </p:stCondLst>
                            <p:childTnLst>
                              <p:par>
                                <p:cTn id="3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5" dur="1000"/>
                                        <p:tgtEl>
                                          <p:spTgt spid="4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61000"/>
                            </p:stCondLst>
                            <p:childTnLst>
                              <p:par>
                                <p:cTn id="3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9" dur="1000"/>
                                        <p:tgtEl>
                                          <p:spTgt spid="4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62000"/>
                            </p:stCondLst>
                            <p:childTnLst>
                              <p:par>
                                <p:cTn id="3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3" dur="1000"/>
                                        <p:tgtEl>
                                          <p:spTgt spid="4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63000"/>
                            </p:stCondLst>
                            <p:childTnLst>
                              <p:par>
                                <p:cTn id="3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7" dur="1000"/>
                                        <p:tgtEl>
                                          <p:spTgt spid="4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64000"/>
                            </p:stCondLst>
                            <p:childTnLst>
                              <p:par>
                                <p:cTn id="3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1" dur="1000"/>
                                        <p:tgtEl>
                                          <p:spTgt spid="4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65000"/>
                            </p:stCondLst>
                            <p:childTnLst>
                              <p:par>
                                <p:cTn id="3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5" dur="1000"/>
                                        <p:tgtEl>
                                          <p:spTgt spid="4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66000"/>
                            </p:stCondLst>
                            <p:childTnLst>
                              <p:par>
                                <p:cTn id="3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9" dur="1000"/>
                                        <p:tgtEl>
                                          <p:spTgt spid="4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67000"/>
                            </p:stCondLst>
                            <p:childTnLst>
                              <p:par>
                                <p:cTn id="3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3" dur="1000"/>
                                        <p:tgtEl>
                                          <p:spTgt spid="4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68000"/>
                            </p:stCondLst>
                            <p:childTnLst>
                              <p:par>
                                <p:cTn id="3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7" dur="1000"/>
                                        <p:tgtEl>
                                          <p:spTgt spid="4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69000"/>
                            </p:stCondLst>
                            <p:childTnLst>
                              <p:par>
                                <p:cTn id="3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1" dur="1000"/>
                                        <p:tgtEl>
                                          <p:spTgt spid="4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70000"/>
                            </p:stCondLst>
                            <p:childTnLst>
                              <p:par>
                                <p:cTn id="3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5" dur="1000"/>
                                        <p:tgtEl>
                                          <p:spTgt spid="4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89" grpId="0"/>
      <p:bldP spid="41990" grpId="0"/>
      <p:bldP spid="41991" grpId="0" animBg="1"/>
      <p:bldP spid="41993" grpId="0"/>
      <p:bldP spid="41995" grpId="0"/>
      <p:bldP spid="41996" grpId="0"/>
      <p:bldP spid="41997" grpId="0"/>
      <p:bldP spid="41998" grpId="0"/>
      <p:bldP spid="42001" grpId="0"/>
      <p:bldP spid="42002" grpId="0"/>
      <p:bldP spid="42003" grpId="0"/>
      <p:bldP spid="42004" grpId="0"/>
      <p:bldP spid="42005" grpId="0"/>
      <p:bldP spid="42006" grpId="0"/>
      <p:bldP spid="42007" grpId="0" animBg="1"/>
      <p:bldP spid="42008" grpId="0"/>
      <p:bldP spid="42009" grpId="0"/>
      <p:bldP spid="42010" grpId="0"/>
      <p:bldP spid="42011" grpId="0"/>
      <p:bldP spid="42012" grpId="0"/>
      <p:bldP spid="42015" grpId="0"/>
      <p:bldP spid="42016" grpId="0"/>
      <p:bldP spid="42057" grpId="0"/>
      <p:bldP spid="42058" grpId="0"/>
      <p:bldP spid="42059" grpId="0"/>
      <p:bldP spid="42060" grpId="0" animBg="1"/>
      <p:bldP spid="42061" grpId="0"/>
      <p:bldP spid="42062" grpId="0"/>
      <p:bldP spid="42063" grpId="0"/>
      <p:bldP spid="42064" grpId="0"/>
      <p:bldP spid="42065" grpId="0"/>
      <p:bldP spid="42066" grpId="0"/>
      <p:bldP spid="42067" grpId="0"/>
      <p:bldP spid="42068" grpId="0"/>
      <p:bldP spid="42069" grpId="0"/>
      <p:bldP spid="42070" grpId="0"/>
      <p:bldP spid="42071" grpId="0"/>
      <p:bldP spid="42072" grpId="0"/>
      <p:bldP spid="42073" grpId="0"/>
      <p:bldP spid="42074" grpId="0"/>
      <p:bldP spid="42075" grpId="0"/>
      <p:bldP spid="42076" grpId="0" animBg="1"/>
      <p:bldP spid="42077" grpId="0"/>
      <p:bldP spid="42078" grpId="0"/>
      <p:bldP spid="42079" grpId="0"/>
      <p:bldP spid="42080" grpId="0"/>
      <p:bldP spid="42081" grpId="0"/>
      <p:bldP spid="42082" grpId="0"/>
      <p:bldP spid="42083" grpId="0"/>
      <p:bldP spid="42084" grpId="0"/>
      <p:bldP spid="42086" grpId="0"/>
      <p:bldP spid="42087" grpId="0"/>
      <p:bldP spid="42088" grpId="0"/>
      <p:bldP spid="42089" grpId="0"/>
      <p:bldP spid="42090" grpId="0"/>
      <p:bldP spid="42091" grpId="0"/>
      <p:bldP spid="42092" grpId="0"/>
      <p:bldP spid="42093" grpId="0"/>
      <p:bldP spid="42094" grpId="0" animBg="1"/>
      <p:bldP spid="42095" grpId="0"/>
      <p:bldP spid="42096" grpId="0"/>
      <p:bldP spid="42097" grpId="0"/>
      <p:bldP spid="42098" grpId="0"/>
      <p:bldP spid="42099" grpId="0"/>
      <p:bldP spid="42100" grpId="0"/>
      <p:bldP spid="42101" grpId="0"/>
      <p:bldP spid="42102" grpId="0"/>
      <p:bldP spid="42103" grpId="0"/>
      <p:bldP spid="42104" grpId="0"/>
      <p:bldP spid="42105" grpId="0"/>
      <p:bldP spid="42106" grpId="0"/>
      <p:bldP spid="42107" grpId="0"/>
      <p:bldP spid="42108" grpId="0"/>
      <p:bldP spid="42109" grpId="0"/>
      <p:bldP spid="42110" grpId="0"/>
      <p:bldP spid="42111" grpId="0"/>
      <p:bldP spid="42112" grpId="0" animBg="1"/>
      <p:bldP spid="42113" grpId="0"/>
      <p:bldP spid="42114" grpId="0"/>
      <p:bldP spid="42115" grpId="0"/>
      <p:bldP spid="42116" grpId="0"/>
      <p:bldP spid="42117" grpId="0"/>
      <p:bldP spid="42118" grpId="0"/>
      <p:bldP spid="42119" grpId="0"/>
      <p:bldP spid="42120" grpId="0"/>
      <p:bldP spid="42121" grpId="0"/>
      <p:bldP spid="421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4765" y="221635"/>
            <a:ext cx="11241322" cy="1354217"/>
          </a:xfrm>
        </p:spPr>
        <p:txBody>
          <a:bodyPr/>
          <a:lstStyle/>
          <a:p>
            <a:pPr algn="ctr"/>
            <a:r>
              <a:rPr lang="ru-RU" dirty="0" smtClean="0"/>
              <a:t>Задания для самостоятельной работы: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224740"/>
            <a:ext cx="10328814" cy="1661993"/>
          </a:xfrm>
        </p:spPr>
        <p:txBody>
          <a:bodyPr/>
          <a:lstStyle/>
          <a:p>
            <a:r>
              <a:rPr lang="ru-RU" sz="3600" b="1" i="0" dirty="0" smtClean="0"/>
              <a:t>     </a:t>
            </a:r>
            <a:r>
              <a:rPr lang="ru-RU" sz="3600" i="0" dirty="0" smtClean="0"/>
              <a:t>1. Прочитайте учебник страницы 29-31.</a:t>
            </a:r>
          </a:p>
          <a:p>
            <a:r>
              <a:rPr lang="ru-RU" sz="3600" i="0" dirty="0" smtClean="0"/>
              <a:t>2. Выполните действия с двоичными числами:</a:t>
            </a:r>
          </a:p>
          <a:p>
            <a:r>
              <a:rPr lang="ru-RU" sz="3600" i="0" dirty="0" smtClean="0"/>
              <a:t>   </a:t>
            </a:r>
            <a:endParaRPr lang="ru-RU" sz="3600" i="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9913" y="2582062"/>
            <a:ext cx="4833971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 l="1418"/>
          <a:stretch>
            <a:fillRect/>
          </a:stretch>
        </p:blipFill>
        <p:spPr bwMode="auto">
          <a:xfrm>
            <a:off x="5870573" y="2510624"/>
            <a:ext cx="5440803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0177" y="4225136"/>
            <a:ext cx="550651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9847" y="1653368"/>
            <a:ext cx="11215766" cy="3848871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r>
              <a:rPr sz="4000" spc="-1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Действия в двоичной системы счисления</a:t>
            </a:r>
            <a:r>
              <a:rPr sz="400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4000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Сложение в двоичной системы счисления;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Вычитание в двоичной системы счисления;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Умножение в двоичной системы счисления.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5097" y="200220"/>
            <a:ext cx="97460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r>
              <a:rPr spc="11" smtClean="0"/>
              <a:t>:</a:t>
            </a:r>
            <a:endParaRPr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69887" y="3103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работы: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3687" y="1300956"/>
            <a:ext cx="116474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>
              <a:buAutoNum type="arabicParenR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Закодируйте числа в четверичной системе счисления методом диада. Переведите в двоичную систему счисления: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98409" y="3296442"/>
            <a:ext cx="116474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 2301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012789" y="4868078"/>
          <a:ext cx="10787140" cy="142114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286150"/>
                <a:gridCol w="1512853"/>
                <a:gridCol w="1673281"/>
                <a:gridCol w="2157428"/>
                <a:gridCol w="2157428"/>
              </a:tblGrid>
              <a:tr h="714380">
                <a:tc>
                  <a:txBody>
                    <a:bodyPr/>
                    <a:lstStyle/>
                    <a:p>
                      <a:r>
                        <a:rPr lang="ru-RU" sz="3200" b="1" i="0" dirty="0" smtClean="0"/>
                        <a:t>Четверичная с.с.</a:t>
                      </a:r>
                      <a:endParaRPr lang="ru-RU" sz="32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</a:tr>
              <a:tr h="706764">
                <a:tc>
                  <a:txBody>
                    <a:bodyPr/>
                    <a:lstStyle/>
                    <a:p>
                      <a:r>
                        <a:rPr lang="ru-RU" sz="3200" b="1" i="0" dirty="0" smtClean="0"/>
                        <a:t>Двоичная</a:t>
                      </a:r>
                      <a:r>
                        <a:rPr lang="ru-RU" sz="3200" b="1" i="0" baseline="0" dirty="0" smtClean="0"/>
                        <a:t> с.с.</a:t>
                      </a:r>
                      <a:endParaRPr lang="ru-RU" sz="3200" b="1" i="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00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01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10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11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99003" y="5653896"/>
            <a:ext cx="64294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00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442077" y="5653896"/>
            <a:ext cx="64294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01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8228027" y="5653896"/>
            <a:ext cx="64294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10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0299729" y="5653896"/>
            <a:ext cx="64294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11</a:t>
            </a:r>
            <a:endParaRPr lang="ru-RU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4584689" y="3582194"/>
            <a:ext cx="428628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aseline="-25000" dirty="0" smtClean="0"/>
              <a:t>2</a:t>
            </a:r>
            <a:endParaRPr lang="ru-RU" sz="3200" baseline="-25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92717E-7 -3.67232E-6 C -0.00183 -0.00429 -0.00366 -0.00858 -0.00535 -0.01288 C -0.00705 -0.01717 -0.01305 -0.02169 -0.01305 -0.02147 C -0.0248 -0.04971 -0.04072 -0.07005 -0.05704 -0.09084 C -0.06252 -0.09785 -0.06695 -0.10644 -0.0727 -0.11254 C -0.08001 -0.12022 -0.08875 -0.12384 -0.09593 -0.13175 C -0.10389 -0.14056 -0.10989 -0.15367 -0.11799 -0.16203 C -0.12634 -0.17107 -0.13626 -0.17627 -0.14513 -0.18395 C -0.17815 -0.21152 -0.21209 -0.23073 -0.24733 -0.24858 C -0.27121 -0.26101 -0.29314 -0.28271 -0.31728 -0.29401 C -0.32302 -0.29966 -0.32759 -0.3044 -0.33412 -0.30711 C -0.33842 -0.31186 -0.34234 -0.31299 -0.34691 -0.31548 C -0.37797 -0.31389 -0.39376 -0.31141 -0.42339 -0.31344 C -0.435 -0.31502 -0.4444 -0.31841 -0.45563 -0.32226 C -0.45824 -0.32316 -0.46098 -0.32384 -0.46346 -0.32429 C -0.46737 -0.32519 -0.47494 -0.32632 -0.47494 -0.3261 " pathEditMode="relative" rAng="0" ptsTypes="fffffffffffffff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" y="-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2279E-7 -3.67232E-6 C -0.00848 -0.00994 -0.01762 -0.01423 -0.02649 -0.02124 C -0.04894 -0.03932 -0.07322 -0.04904 -0.09632 -0.06418 C -0.12464 -0.08293 -0.11642 -0.08203 -0.14383 -0.09695 C -0.15127 -0.10101 -0.15897 -0.10327 -0.16654 -0.10734 C -0.17998 -0.11502 -0.19329 -0.12384 -0.20673 -0.13197 C -0.21718 -0.1383 -0.22827 -0.14011 -0.23871 -0.14644 C -0.25842 -0.15819 -0.25698 -0.15887 -0.27891 -0.17921 C -0.29327 -0.19186 -0.30867 -0.20158 -0.32289 -0.21401 C -0.33607 -0.22531 -0.34847 -0.23751 -0.36335 -0.24271 C -0.36831 -0.24632 -0.37223 -0.25084 -0.37771 -0.25288 C -0.38201 -0.26079 -0.3858 -0.26486 -0.39193 -0.26734 C -0.39976 -0.27638 -0.40799 -0.27887 -0.41686 -0.28384 C -0.42339 -0.29559 -0.41673 -0.28542 -0.42861 -0.29401 C -0.4307 -0.29559 -0.43252 -0.29853 -0.43448 -0.30011 C -0.44153 -0.30553 -0.44962 -0.30802 -0.45706 -0.3105 C -0.46489 -0.31706 -0.47442 -0.31774 -0.48329 -0.32067 C -0.49191 -0.32813 -0.51175 -0.33107 -0.51175 -0.33084 C -0.52428 -0.33808 -0.54111 -0.34463 -0.55429 -0.34666 C -0.56421 -0.34666 -0.57426 -0.34666 -0.58405 -0.34553 C -0.59188 -0.34463 -0.5864 -0.34395 -0.5911 -0.33717 C -0.59371 -0.33378 -0.59893 -0.33084 -0.60193 -0.32881 C -0.60258 -0.32678 -0.60376 -0.32271 -0.60376 -0.32248 " pathEditMode="relative" rAng="0" ptsTypes="ffffffffffffffffffffffA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-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2099E-6 -3.67232E-6 C -0.00587 -0.02056 -0.00901 -0.04158 -0.01619 -0.06101 C -0.01867 -0.09785 -0.02323 -0.13853 -0.0308 -0.17378 C -0.03146 -0.18757 -0.03119 -0.20158 -0.03524 -0.21401 C -0.03642 -0.21672 -0.03733 -0.21943 -0.03876 -0.22192 C -0.03942 -0.22327 -0.04033 -0.22418 -0.04111 -0.22599 C -0.04398 -0.23322 -0.04425 -0.24022 -0.0479 -0.2461 C -0.04868 -0.25559 -0.04947 -0.26034 -0.05234 -0.26802 C -0.05312 -0.27367 -0.05325 -0.27954 -0.05443 -0.28452 C -0.05625 -0.29152 -0.06004 -0.29695 -0.06121 -0.3044 C -0.06252 -0.31118 -0.06252 -0.31186 -0.06487 -0.31864 C -0.07035 -0.33536 -0.068 -0.32474 -0.07035 -0.33649 C -0.07348 -0.33649 -0.10115 -0.33649 -0.10415 -0.32452 " pathEditMode="relative" rAng="0" ptsTypes="ffffffffffff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02976E-7 -3.67232E-6 C -0.00613 -0.01152 -0.0013 -0.0009 -0.00352 -0.03186 C -0.00405 -0.04135 -0.01109 -0.06373 -0.0124 -0.06915 C -0.01409 -0.07661 -0.0231 -0.08836 -0.02571 -0.09469 C -0.02989 -0.10486 -0.03328 -0.1157 -0.03707 -0.12632 C -0.04385 -0.14576 -0.05012 -0.1661 -0.05703 -0.18531 C -0.0633 -0.20271 -0.07204 -0.21356 -0.08157 -0.22463 C -0.08666 -0.2305 -0.0911 -0.23819 -0.09593 -0.24406 C -0.10624 -0.25604 -0.09684 -0.24474 -0.10846 -0.25401 C -0.11772 -0.26147 -0.12464 -0.26734 -0.13508 -0.2696 C -0.14474 -0.27435 -0.15348 -0.28316 -0.16301 -0.28723 C -0.16458 -0.29039 -0.16562 -0.29446 -0.16745 -0.29717 C -0.16954 -0.30034 -0.17424 -0.30508 -0.17424 -0.30486 C -0.17345 -0.30892 -0.17045 -0.31367 -0.17189 -0.31683 C -0.17685 -0.32587 -0.1852 -0.32632 -0.19186 -0.32632 " pathEditMode="relative" rAng="0" ptsTypes="ffffffffffffff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-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69887" y="3103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работы: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3687" y="1300956"/>
            <a:ext cx="116474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>
              <a:buAutoNum type="arabicParenR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Закодируйте числа в четверичной системе счисления методом диада. Переведите в двоичную систему счисления: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98409" y="3296442"/>
            <a:ext cx="33575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 232301221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012789" y="5082392"/>
          <a:ext cx="10787140" cy="128588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286150"/>
                <a:gridCol w="1512853"/>
                <a:gridCol w="1673281"/>
                <a:gridCol w="2157428"/>
                <a:gridCol w="2157428"/>
              </a:tblGrid>
              <a:tr h="500066">
                <a:tc>
                  <a:txBody>
                    <a:bodyPr/>
                    <a:lstStyle/>
                    <a:p>
                      <a:r>
                        <a:rPr lang="ru-RU" sz="3200" b="1" i="0" dirty="0" smtClean="0"/>
                        <a:t>Четверичная с.с.</a:t>
                      </a:r>
                      <a:endParaRPr lang="ru-RU" sz="32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</a:tr>
              <a:tr h="706764">
                <a:tc>
                  <a:txBody>
                    <a:bodyPr/>
                    <a:lstStyle/>
                    <a:p>
                      <a:r>
                        <a:rPr lang="ru-RU" sz="3200" b="1" i="0" dirty="0" smtClean="0"/>
                        <a:t>Двоичная</a:t>
                      </a:r>
                      <a:r>
                        <a:rPr lang="ru-RU" sz="3200" b="1" i="0" baseline="0" dirty="0" smtClean="0"/>
                        <a:t> с.с.</a:t>
                      </a:r>
                      <a:endParaRPr lang="ru-RU" sz="3200" b="1" i="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00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01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10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11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3655995" y="3367880"/>
            <a:ext cx="55721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3200" dirty="0" smtClean="0">
                <a:latin typeface="Arial" pitchFamily="34" charset="0"/>
                <a:cs typeface="Arial" pitchFamily="34" charset="0"/>
              </a:rPr>
              <a:t>10 11 10 11 00 01 10 10 01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462CE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69887" y="3103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работы: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41285" y="1439054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 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1001010111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27037" y="3939384"/>
          <a:ext cx="10787140" cy="128588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286150"/>
                <a:gridCol w="1512853"/>
                <a:gridCol w="1673281"/>
                <a:gridCol w="2157428"/>
                <a:gridCol w="2157428"/>
              </a:tblGrid>
              <a:tr h="500066">
                <a:tc>
                  <a:txBody>
                    <a:bodyPr/>
                    <a:lstStyle/>
                    <a:p>
                      <a:r>
                        <a:rPr lang="ru-RU" sz="3200" b="1" i="0" dirty="0" smtClean="0"/>
                        <a:t>Четверичная с.с.</a:t>
                      </a:r>
                      <a:endParaRPr lang="ru-RU" sz="32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</a:t>
                      </a:r>
                      <a:endParaRPr lang="ru-RU" sz="3200" dirty="0"/>
                    </a:p>
                  </a:txBody>
                  <a:tcPr/>
                </a:tc>
              </a:tr>
              <a:tr h="706764">
                <a:tc>
                  <a:txBody>
                    <a:bodyPr/>
                    <a:lstStyle/>
                    <a:p>
                      <a:r>
                        <a:rPr lang="ru-RU" sz="3200" b="1" i="0" dirty="0" smtClean="0"/>
                        <a:t>Двоичная</a:t>
                      </a:r>
                      <a:r>
                        <a:rPr lang="ru-RU" sz="3200" b="1" i="0" baseline="0" dirty="0" smtClean="0"/>
                        <a:t> с.с.</a:t>
                      </a:r>
                      <a:endParaRPr lang="ru-RU" sz="3200" b="1" i="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00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01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10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11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3870309" y="1581930"/>
            <a:ext cx="62151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3200" dirty="0" smtClean="0">
                <a:latin typeface="Arial" pitchFamily="34" charset="0"/>
                <a:cs typeface="Arial" pitchFamily="34" charset="0"/>
              </a:rPr>
              <a:t>01 00 00 01 00 01 00 01 01 01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12723" y="2582062"/>
            <a:ext cx="4214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100200030001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298937" y="2653500"/>
            <a:ext cx="70009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3200" dirty="0" smtClean="0">
                <a:latin typeface="Arial" pitchFamily="34" charset="0"/>
                <a:cs typeface="Arial" pitchFamily="34" charset="0"/>
              </a:rPr>
              <a:t>1 00 00 10 00 00 00 11 00 00 00 01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462CE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462CE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69887" y="3103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работы: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441681" y="1939120"/>
            <a:ext cx="47863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9. а)  12056725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655599" y="5439582"/>
            <a:ext cx="106442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=3∙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+ 4∙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+7∙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+1∙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+8∙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+5∙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+1∙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+6∙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55599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727169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3084491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4513251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6013449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6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7370771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7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8799531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10299729" y="29392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69913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941483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370243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799003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0514043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9013845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585085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6299201" y="293925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298541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7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370111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6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798871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5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5227631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6727829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8013713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9442473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0942671" y="2939252"/>
            <a:ext cx="356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1441417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655863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4084623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5513383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7013581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8299465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9728225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64" name="Rectangle 1"/>
          <p:cNvSpPr>
            <a:spLocks noChangeArrowheads="1"/>
          </p:cNvSpPr>
          <p:nvPr/>
        </p:nvSpPr>
        <p:spPr bwMode="auto">
          <a:xfrm>
            <a:off x="3370243" y="4439450"/>
            <a:ext cx="47863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б) 34718516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298409" y="293925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0"/>
                            </p:stCondLst>
                            <p:childTnLst>
                              <p:par>
                                <p:cTn id="9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00"/>
                            </p:stCondLst>
                            <p:childTnLst>
                              <p:par>
                                <p:cTn id="1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000"/>
                            </p:stCondLst>
                            <p:childTnLst>
                              <p:par>
                                <p:cTn id="1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0"/>
                            </p:stCondLst>
                            <p:childTnLst>
                              <p:par>
                                <p:cTn id="2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000"/>
                            </p:stCondLst>
                            <p:childTnLst>
                              <p:par>
                                <p:cTn id="2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1500"/>
                            </p:stCondLst>
                            <p:childTnLst>
                              <p:par>
                                <p:cTn id="2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000"/>
                            </p:stCondLst>
                            <p:childTnLst>
                              <p:par>
                                <p:cTn id="2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3000"/>
                            </p:stCondLst>
                            <p:childTnLst>
                              <p:par>
                                <p:cTn id="2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/>
      <p:bldP spid="17" grpId="0" build="p"/>
      <p:bldP spid="18" grpId="0" build="p"/>
      <p:bldP spid="18" grpId="1" build="allAtOnce"/>
      <p:bldP spid="19" grpId="0" build="p"/>
      <p:bldP spid="20" grpId="0" build="p"/>
      <p:bldP spid="21" grpId="0" build="p"/>
      <p:bldP spid="22" grpId="0" build="p"/>
      <p:bldP spid="32" grpId="0" build="p"/>
      <p:bldP spid="33" grpId="0" build="allAtOnce" rev="1"/>
      <p:bldP spid="34" grpId="0" build="allAtOnce" rev="1"/>
      <p:bldP spid="35" grpId="0" build="allAtOnce" rev="1"/>
      <p:bldP spid="35" grpId="1" build="allAtOnce"/>
      <p:bldP spid="36" grpId="0" build="allAtOnce" rev="1"/>
      <p:bldP spid="37" grpId="0" build="allAtOnce" rev="1"/>
      <p:bldP spid="38" grpId="0" build="allAtOnce" rev="1"/>
      <p:bldP spid="39" grpId="0" build="allAtOnce" rev="1"/>
      <p:bldP spid="40" grpId="0" build="allAtOnce" rev="1"/>
      <p:bldP spid="41" grpId="0"/>
      <p:bldP spid="42" grpId="0"/>
      <p:bldP spid="43" grpId="0"/>
      <p:bldP spid="43" grpId="1"/>
      <p:bldP spid="44" grpId="0"/>
      <p:bldP spid="45" grpId="0"/>
      <p:bldP spid="46" grpId="0"/>
      <p:bldP spid="47" grpId="0"/>
      <p:bldP spid="48" grpId="0"/>
      <p:bldP spid="49" grpId="0"/>
      <p:bldP spid="50" grpId="0"/>
      <p:bldP spid="50" grpId="1"/>
      <p:bldP spid="51" grpId="0"/>
      <p:bldP spid="52" grpId="0"/>
      <p:bldP spid="53" grpId="0"/>
      <p:bldP spid="54" grpId="0"/>
      <p:bldP spid="55" grpId="0"/>
      <p:bldP spid="64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69847" y="2153434"/>
            <a:ext cx="27146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=5∙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655995" y="1439054"/>
            <a:ext cx="47863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в) 51000020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369887" y="3103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работы: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98409" y="3867946"/>
            <a:ext cx="65008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= 11∙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+5∙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+7∙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+2∙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941615" y="2153434"/>
            <a:ext cx="607223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+ 0∙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85217" y="2153434"/>
            <a:ext cx="16430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+ 2∙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871101" y="2153434"/>
            <a:ext cx="1531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+ 0∙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000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584557" y="3010690"/>
            <a:ext cx="47863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г) В572017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584953" y="3867946"/>
            <a:ext cx="17145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+0∙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085151" y="3867946"/>
            <a:ext cx="321471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+1∙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+7∙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513119" y="4582326"/>
            <a:ext cx="47863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д) 2301210763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226971" y="5511020"/>
            <a:ext cx="33575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4000" dirty="0" smtClean="0">
                <a:latin typeface="Arial" pitchFamily="34" charset="0"/>
                <a:cs typeface="Arial" pitchFamily="34" charset="0"/>
              </a:rPr>
              <a:t>= 2∙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+3∙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727301" y="6153962"/>
            <a:ext cx="45674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+7∙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+6∙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+3∙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="1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227367" y="5511020"/>
            <a:ext cx="16455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7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56127" y="5511020"/>
            <a:ext cx="45674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+1∙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="1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+2∙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+1∙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4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942407" y="5511020"/>
            <a:ext cx="19453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+0∙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2057E-7 -2.59887E-6 L 0.22801 -2.59887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1065E-6 -0.00068 L -0.22566 -0.0006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04777E-7 -3.9548E-6 L 0.11381 0.0013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9922E-6 -2.25989E-6 L -0.11133 0.00317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2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9742E-6 2.31638E-6 C 0.04686 -0.00384 0.0941 -0.00701 0.14109 -0.01108 C 0.18168 -0.01469 0.22175 -0.0339 0.26247 -0.03932 C 0.29131 -0.05786 0.2609 -0.04023 0.29118 -0.05243 C 0.30945 -0.06012 0.32629 -0.07322 0.34495 -0.07639 C 0.36557 -0.08452 0.38646 -0.08475 0.4076 -0.08701 C 0.41569 -0.09175 0.41882 -0.09198 0.42887 -0.09401 C 0.43762 -0.09853 0.43331 -0.09605 0.41752 -0.09401 C 0.40551 -0.09198 0.38137 -0.08949 0.38137 -0.08927 C 0.36792 -0.08204 0.37601 -0.08701 0.4076 -0.08701 " pathEditMode="relative" rAng="0" ptsTypes="fffffffffA">
                                      <p:cBhvr>
                                        <p:cTn id="1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1" grpId="0"/>
      <p:bldP spid="11" grpId="1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644394" cy="1354217"/>
          </a:xfrm>
        </p:spPr>
        <p:txBody>
          <a:bodyPr/>
          <a:lstStyle/>
          <a:p>
            <a:pPr algn="ctr"/>
            <a:r>
              <a:rPr lang="ru-RU" sz="4400" dirty="0" smtClean="0"/>
              <a:t>Действия в двоичной системе счисления</a:t>
            </a:r>
            <a:endParaRPr lang="ru-RU" sz="4400" dirty="0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226971" y="1103034"/>
            <a:ext cx="11942804" cy="5349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indent="363538"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   С появлением компьютеров стала необходимой связь принципов работы компьютера с кодированием информации и действий над информацией в двоичной системе счисления.   </a:t>
            </a:r>
          </a:p>
          <a:p>
            <a:pPr indent="363538">
              <a:spcBef>
                <a:spcPct val="20000"/>
              </a:spcBef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   Чтобы научить компьютер выполнять эти действия, человек должен представлять, как это происходит. Таким образом, чтобы изучить принципы работы компьютера, необходимо знать, как выполнять действия в двоичной системе счисления.</a:t>
            </a:r>
            <a:endParaRPr lang="ru-RU" sz="3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13779" y="3653632"/>
            <a:ext cx="3260633" cy="281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942804" cy="646331"/>
          </a:xfrm>
        </p:spPr>
        <p:txBody>
          <a:bodyPr/>
          <a:lstStyle/>
          <a:p>
            <a:pPr algn="l"/>
            <a:r>
              <a:rPr lang="ru-RU" sz="4200" dirty="0" smtClean="0"/>
              <a:t>Сложение в десятичной системе счисления</a:t>
            </a:r>
            <a:endParaRPr lang="ru-RU" sz="4200" dirty="0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155532" y="1216912"/>
            <a:ext cx="11715833" cy="580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   B десятичной системе счисления при выполнении сложения сначала складываются разряды единиц, затем - десятков, затем - сотен и так далее до самого высокого разряда. Если при сложении разрядов результат превосходит основу</a:t>
            </a:r>
          </a:p>
          <a:p>
            <a:pPr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данной системы счисления, то </a:t>
            </a:r>
          </a:p>
          <a:p>
            <a:pPr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большая от основы системы </a:t>
            </a:r>
            <a:endParaRPr lang="ru-RU" sz="3700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счисления часть остаётся в </a:t>
            </a:r>
          </a:p>
          <a:p>
            <a:pPr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текущем разряде, </a:t>
            </a:r>
          </a:p>
          <a:p>
            <a:pPr>
              <a:buClr>
                <a:schemeClr val="folHlink"/>
              </a:buClr>
              <a:buSzPct val="90000"/>
            </a:pPr>
            <a:r>
              <a:rPr lang="ru-RU" sz="3700" dirty="0" smtClean="0">
                <a:latin typeface="Arial" pitchFamily="34" charset="0"/>
                <a:cs typeface="Arial" pitchFamily="34" charset="0"/>
              </a:rPr>
              <a:t>а в следующий разряд прибавляется 1.</a:t>
            </a:r>
            <a:endParaRPr lang="ru-RU" sz="3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c992a2de88b08d2165db5559714c5d70905c5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3783</TotalTime>
  <Words>951</Words>
  <Application>Microsoft Office PowerPoint</Application>
  <PresentationFormat>Произвольный</PresentationFormat>
  <Paragraphs>386</Paragraphs>
  <Slides>19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Office Theme</vt:lpstr>
      <vt:lpstr>Формула</vt:lpstr>
      <vt:lpstr>Информатика и ИТ</vt:lpstr>
      <vt:lpstr>План урока:</vt:lpstr>
      <vt:lpstr>Слайд 3</vt:lpstr>
      <vt:lpstr>Слайд 4</vt:lpstr>
      <vt:lpstr>Слайд 5</vt:lpstr>
      <vt:lpstr>Слайд 6</vt:lpstr>
      <vt:lpstr>Слайд 7</vt:lpstr>
      <vt:lpstr>Действия в двоичной системе счисления</vt:lpstr>
      <vt:lpstr>Сложение в десятичной системе счисления</vt:lpstr>
      <vt:lpstr>Пример сложения в десятичной системе счисления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Задания для самостоятельной работы: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329</cp:revision>
  <dcterms:created xsi:type="dcterms:W3CDTF">2020-04-13T08:05:16Z</dcterms:created>
  <dcterms:modified xsi:type="dcterms:W3CDTF">2020-09-18T05:57:18Z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