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376" r:id="rId4"/>
    <p:sldId id="377" r:id="rId5"/>
    <p:sldId id="379" r:id="rId6"/>
    <p:sldId id="380" r:id="rId7"/>
    <p:sldId id="394" r:id="rId8"/>
    <p:sldId id="395" r:id="rId9"/>
    <p:sldId id="381" r:id="rId10"/>
    <p:sldId id="382" r:id="rId11"/>
    <p:sldId id="383" r:id="rId12"/>
    <p:sldId id="384" r:id="rId13"/>
    <p:sldId id="385" r:id="rId14"/>
    <p:sldId id="386" r:id="rId15"/>
    <p:sldId id="387" r:id="rId16"/>
    <p:sldId id="388" r:id="rId17"/>
    <p:sldId id="389" r:id="rId18"/>
    <p:sldId id="396" r:id="rId19"/>
    <p:sldId id="390" r:id="rId20"/>
    <p:sldId id="391" r:id="rId21"/>
    <p:sldId id="392" r:id="rId22"/>
    <p:sldId id="360" r:id="rId23"/>
    <p:sldId id="337" r:id="rId24"/>
  </p:sldIdLst>
  <p:sldSz cx="12169775" cy="7021513"/>
  <p:notesSz cx="5765800" cy="3244850"/>
  <p:custDataLst>
    <p:tags r:id="rId26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24" autoAdjust="0"/>
    <p:restoredTop sz="94660"/>
  </p:normalViewPr>
  <p:slideViewPr>
    <p:cSldViewPr>
      <p:cViewPr>
        <p:scale>
          <a:sx n="66" d="100"/>
          <a:sy n="66" d="100"/>
        </p:scale>
        <p:origin x="-564" y="-24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2BAE4-821F-4C25-B9CA-625355D9A2DE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3A9B-D679-4E7C-B09E-3E2D167D3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6977" y="284437"/>
            <a:ext cx="10344309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16977" y="1638353"/>
            <a:ext cx="5070740" cy="16004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90546" y="1638353"/>
            <a:ext cx="5070740" cy="16004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216977" y="6400629"/>
            <a:ext cx="2636785" cy="5847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462251" y="6397378"/>
            <a:ext cx="3955177" cy="5847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025916" y="6397378"/>
            <a:ext cx="2535370" cy="584775"/>
          </a:xfrm>
        </p:spPr>
        <p:txBody>
          <a:bodyPr/>
          <a:lstStyle>
            <a:lvl1pPr>
              <a:defRPr/>
            </a:lvl1pPr>
          </a:lstStyle>
          <a:p>
            <a:fld id="{FDC83371-9C5F-499A-902A-F387DBCF91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6977" y="284437"/>
            <a:ext cx="10344309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16977" y="1638353"/>
            <a:ext cx="10344309" cy="215444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216977" y="6400629"/>
            <a:ext cx="2636785" cy="5847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462251" y="6397378"/>
            <a:ext cx="3955177" cy="5847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025916" y="6397378"/>
            <a:ext cx="2535370" cy="584775"/>
          </a:xfrm>
        </p:spPr>
        <p:txBody>
          <a:bodyPr/>
          <a:lstStyle>
            <a:lvl1pPr>
              <a:defRPr/>
            </a:lvl1pPr>
          </a:lstStyle>
          <a:p>
            <a:fld id="{B0AA4D50-BE27-4E15-8F46-0A77E4054D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9" r:id="rId7"/>
    <p:sldLayoutId id="2147483670" r:id="rId8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7828" y="482398"/>
            <a:ext cx="8612662" cy="118307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7200" spc="-11" dirty="0"/>
              <a:t>Информатика </a:t>
            </a:r>
            <a:r>
              <a:rPr sz="7200" spc="21" dirty="0"/>
              <a:t>и</a:t>
            </a:r>
            <a:r>
              <a:rPr sz="7200" spc="-85" dirty="0"/>
              <a:t> </a:t>
            </a:r>
            <a:r>
              <a:rPr sz="7200" spc="21" dirty="0"/>
              <a:t>ИТ</a:t>
            </a:r>
            <a:endParaRPr sz="7200"/>
          </a:p>
        </p:txBody>
      </p:sp>
      <p:sp>
        <p:nvSpPr>
          <p:cNvPr id="4" name="object 4"/>
          <p:cNvSpPr txBox="1"/>
          <p:nvPr/>
        </p:nvSpPr>
        <p:spPr>
          <a:xfrm>
            <a:off x="1655731" y="3867946"/>
            <a:ext cx="5826768" cy="76997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Системы счисления.</a:t>
            </a:r>
            <a:r>
              <a:rPr lang="ru-RU" sz="4400" spc="-21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</a:p>
        </p:txBody>
      </p:sp>
      <p:sp>
        <p:nvSpPr>
          <p:cNvPr id="5" name="object 5"/>
          <p:cNvSpPr/>
          <p:nvPr/>
        </p:nvSpPr>
        <p:spPr>
          <a:xfrm>
            <a:off x="903287" y="3434556"/>
            <a:ext cx="726434" cy="1933588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36601" y="1193297"/>
            <a:ext cx="927476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>
              <a:spcBef>
                <a:spcPts val="202"/>
              </a:spcBef>
            </a:pPr>
            <a:r>
              <a:rPr sz="2800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284437"/>
            <a:ext cx="11942804" cy="661720"/>
          </a:xfrm>
        </p:spPr>
        <p:txBody>
          <a:bodyPr/>
          <a:lstStyle/>
          <a:p>
            <a:pPr algn="ctr"/>
            <a:r>
              <a:rPr lang="ru-RU" sz="4300" dirty="0"/>
              <a:t>Непозиционные системы счисления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675458" y="1961799"/>
            <a:ext cx="9199167" cy="157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I</a:t>
            </a:r>
            <a:r>
              <a:rPr lang="en-US" dirty="0"/>
              <a:t> </a:t>
            </a:r>
            <a:r>
              <a:rPr lang="en-US" dirty="0">
                <a:latin typeface="Times New Roman" pitchFamily="18" charset="0"/>
              </a:rPr>
              <a:t>– 1,   </a:t>
            </a:r>
            <a:r>
              <a:rPr lang="ru-RU" dirty="0">
                <a:latin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</a:rPr>
              <a:t>  V – 5,  </a:t>
            </a:r>
            <a:r>
              <a:rPr lang="ru-RU" dirty="0">
                <a:latin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</a:rPr>
              <a:t>   </a:t>
            </a:r>
            <a:r>
              <a:rPr lang="en-US" b="1" dirty="0">
                <a:latin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</a:rPr>
              <a:t> – 10,   </a:t>
            </a:r>
            <a:r>
              <a:rPr lang="ru-RU" dirty="0">
                <a:latin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</a:rPr>
              <a:t>  </a:t>
            </a:r>
            <a:r>
              <a:rPr lang="en-US" b="1" dirty="0">
                <a:latin typeface="Times New Roman" pitchFamily="18" charset="0"/>
              </a:rPr>
              <a:t>L</a:t>
            </a:r>
            <a:r>
              <a:rPr lang="en-US" dirty="0">
                <a:latin typeface="Times New Roman" pitchFamily="18" charset="0"/>
              </a:rPr>
              <a:t> – 50, </a:t>
            </a:r>
          </a:p>
          <a:p>
            <a:pPr algn="l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</a:rPr>
              <a:t> – 100,   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</a:rPr>
              <a:t>   </a:t>
            </a:r>
            <a:r>
              <a:rPr lang="en-US" b="1" dirty="0">
                <a:latin typeface="Times New Roman" pitchFamily="18" charset="0"/>
              </a:rPr>
              <a:t>D</a:t>
            </a:r>
            <a:r>
              <a:rPr lang="en-US" dirty="0">
                <a:latin typeface="Times New Roman" pitchFamily="18" charset="0"/>
              </a:rPr>
              <a:t> – 500,    </a:t>
            </a:r>
            <a:r>
              <a:rPr lang="ru-RU" dirty="0">
                <a:latin typeface="Times New Roman" pitchFamily="18" charset="0"/>
              </a:rPr>
              <a:t>   </a:t>
            </a:r>
            <a:r>
              <a:rPr lang="en-US" dirty="0">
                <a:latin typeface="Times New Roman" pitchFamily="18" charset="0"/>
              </a:rPr>
              <a:t>   </a:t>
            </a:r>
            <a:r>
              <a:rPr lang="en-US" b="1" dirty="0">
                <a:latin typeface="Times New Roman" pitchFamily="18" charset="0"/>
              </a:rPr>
              <a:t>M</a:t>
            </a:r>
            <a:r>
              <a:rPr lang="en-US" dirty="0">
                <a:latin typeface="Times New Roman" pitchFamily="18" charset="0"/>
              </a:rPr>
              <a:t> - 1000 </a:t>
            </a:r>
            <a:endParaRPr lang="ru-RU" dirty="0">
              <a:latin typeface="Times New Roman" pitchFamily="18" charset="0"/>
            </a:endParaRPr>
          </a:p>
        </p:txBody>
      </p:sp>
      <p:pic>
        <p:nvPicPr>
          <p:cNvPr id="60436" name="Picture 20" descr="images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14043" y="1296178"/>
            <a:ext cx="1343746" cy="1355542"/>
          </a:xfrm>
          <a:prstGeom prst="rect">
            <a:avLst/>
          </a:prstGeom>
          <a:noFill/>
        </p:spPr>
      </p:pic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910622" y="3510756"/>
            <a:ext cx="10540799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>
                <a:latin typeface="Arial" pitchFamily="34" charset="0"/>
                <a:cs typeface="Arial" pitchFamily="34" charset="0"/>
              </a:rPr>
              <a:t>Какие числа записаны с помощью римских цифр?</a:t>
            </a:r>
          </a:p>
        </p:txBody>
      </p:sp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1388116" y="4027618"/>
            <a:ext cx="1438822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900" dirty="0"/>
              <a:t>MMIV</a:t>
            </a:r>
            <a:endParaRPr lang="ru-RU" sz="2900" dirty="0"/>
          </a:p>
        </p:txBody>
      </p:sp>
      <p:sp>
        <p:nvSpPr>
          <p:cNvPr id="60440" name="Text Box 24"/>
          <p:cNvSpPr txBox="1">
            <a:spLocks noChangeArrowheads="1"/>
          </p:cNvSpPr>
          <p:nvPr/>
        </p:nvSpPr>
        <p:spPr bwMode="auto">
          <a:xfrm>
            <a:off x="2634673" y="4027618"/>
            <a:ext cx="1628974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900" dirty="0"/>
              <a:t>=  2004</a:t>
            </a:r>
            <a:endParaRPr lang="ru-RU" sz="2900" dirty="0"/>
          </a:p>
        </p:txBody>
      </p:sp>
      <p:sp>
        <p:nvSpPr>
          <p:cNvPr id="60441" name="Text Box 25"/>
          <p:cNvSpPr txBox="1">
            <a:spLocks noChangeArrowheads="1"/>
          </p:cNvSpPr>
          <p:nvPr/>
        </p:nvSpPr>
        <p:spPr bwMode="auto">
          <a:xfrm>
            <a:off x="4648179" y="4027618"/>
            <a:ext cx="1054292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900" dirty="0"/>
              <a:t>LXV</a:t>
            </a:r>
            <a:endParaRPr lang="ru-RU" sz="2900" dirty="0"/>
          </a:p>
        </p:txBody>
      </p:sp>
      <p:sp>
        <p:nvSpPr>
          <p:cNvPr id="60442" name="Text Box 26"/>
          <p:cNvSpPr txBox="1">
            <a:spLocks noChangeArrowheads="1"/>
          </p:cNvSpPr>
          <p:nvPr/>
        </p:nvSpPr>
        <p:spPr bwMode="auto">
          <a:xfrm>
            <a:off x="5605280" y="4027618"/>
            <a:ext cx="134163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900" dirty="0"/>
              <a:t>= 65</a:t>
            </a:r>
            <a:endParaRPr lang="ru-RU" sz="2900" dirty="0"/>
          </a:p>
        </p:txBody>
      </p:sp>
      <p:sp>
        <p:nvSpPr>
          <p:cNvPr id="60443" name="Text Box 27"/>
          <p:cNvSpPr txBox="1">
            <a:spLocks noChangeArrowheads="1"/>
          </p:cNvSpPr>
          <p:nvPr/>
        </p:nvSpPr>
        <p:spPr bwMode="auto">
          <a:xfrm>
            <a:off x="6851838" y="4027618"/>
            <a:ext cx="210858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900" dirty="0"/>
              <a:t>CMLXIV</a:t>
            </a:r>
            <a:endParaRPr lang="ru-RU" sz="2900" dirty="0"/>
          </a:p>
        </p:txBody>
      </p:sp>
      <p:sp>
        <p:nvSpPr>
          <p:cNvPr id="60445" name="Text Box 29"/>
          <p:cNvSpPr txBox="1">
            <a:spLocks noChangeArrowheads="1"/>
          </p:cNvSpPr>
          <p:nvPr/>
        </p:nvSpPr>
        <p:spPr bwMode="auto">
          <a:xfrm>
            <a:off x="8863231" y="4027618"/>
            <a:ext cx="201139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900" dirty="0"/>
              <a:t>= 964</a:t>
            </a:r>
            <a:endParaRPr lang="ru-RU" sz="2900" dirty="0"/>
          </a:p>
        </p:txBody>
      </p:sp>
      <p:sp>
        <p:nvSpPr>
          <p:cNvPr id="60446" name="Text Box 30"/>
          <p:cNvSpPr txBox="1">
            <a:spLocks noChangeArrowheads="1"/>
          </p:cNvSpPr>
          <p:nvPr/>
        </p:nvSpPr>
        <p:spPr bwMode="auto">
          <a:xfrm>
            <a:off x="1100774" y="4690761"/>
            <a:ext cx="977596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>
                <a:latin typeface="Arial" pitchFamily="34" charset="0"/>
                <a:cs typeface="Arial" pitchFamily="34" charset="0"/>
              </a:rPr>
              <a:t>Выполните действия:</a:t>
            </a:r>
          </a:p>
        </p:txBody>
      </p:sp>
      <p:sp>
        <p:nvSpPr>
          <p:cNvPr id="60447" name="Text Box 31"/>
          <p:cNvSpPr txBox="1">
            <a:spLocks noChangeArrowheads="1"/>
          </p:cNvSpPr>
          <p:nvPr/>
        </p:nvSpPr>
        <p:spPr bwMode="auto">
          <a:xfrm>
            <a:off x="1580380" y="5280763"/>
            <a:ext cx="2588191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900" dirty="0"/>
              <a:t>MMMD + LX</a:t>
            </a:r>
            <a:endParaRPr lang="ru-RU" sz="2900" dirty="0"/>
          </a:p>
        </p:txBody>
      </p:sp>
      <p:sp>
        <p:nvSpPr>
          <p:cNvPr id="60448" name="Text Box 32"/>
          <p:cNvSpPr txBox="1">
            <a:spLocks noChangeArrowheads="1"/>
          </p:cNvSpPr>
          <p:nvPr/>
        </p:nvSpPr>
        <p:spPr bwMode="auto">
          <a:xfrm>
            <a:off x="4168571" y="5280763"/>
            <a:ext cx="2298735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900" dirty="0"/>
              <a:t>= 3560</a:t>
            </a:r>
            <a:endParaRPr lang="ru-RU" sz="2900" dirty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0" y="1373421"/>
            <a:ext cx="11561286" cy="663143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marL="639707" marR="0" lvl="0" indent="-639707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kumimoji="0" lang="ru-RU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Римская система счисления</a:t>
            </a:r>
          </a:p>
          <a:p>
            <a:pPr marL="639707" marR="0" lvl="0" indent="-639707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0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0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0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0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0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0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8" grpId="0"/>
      <p:bldP spid="60438" grpId="1"/>
      <p:bldP spid="60439" grpId="0"/>
      <p:bldP spid="60439" grpId="1"/>
      <p:bldP spid="60440" grpId="0"/>
      <p:bldP spid="60440" grpId="1"/>
      <p:bldP spid="60441" grpId="0"/>
      <p:bldP spid="60441" grpId="1"/>
      <p:bldP spid="60442" grpId="0"/>
      <p:bldP spid="60442" grpId="1"/>
      <p:bldP spid="60443" grpId="0"/>
      <p:bldP spid="60443" grpId="1"/>
      <p:bldP spid="60445" grpId="0"/>
      <p:bldP spid="60445" grpId="1"/>
      <p:bldP spid="60446" grpId="0"/>
      <p:bldP spid="60447" grpId="0"/>
      <p:bldP spid="604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33" y="284437"/>
            <a:ext cx="12014242" cy="661720"/>
          </a:xfrm>
        </p:spPr>
        <p:txBody>
          <a:bodyPr/>
          <a:lstStyle/>
          <a:p>
            <a:pPr algn="ctr"/>
            <a:r>
              <a:rPr lang="ru-RU" sz="4300" dirty="0"/>
              <a:t>Непозиционные системы счисления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9847" y="1224740"/>
            <a:ext cx="11561286" cy="884191"/>
          </a:xfrm>
          <a:prstGeom prst="rect">
            <a:avLst/>
          </a:prstGeom>
        </p:spPr>
        <p:txBody>
          <a:bodyPr lIns="109664" tIns="54832" rIns="109664" bIns="54832"/>
          <a:lstStyle/>
          <a:p>
            <a:pPr marL="639707" indent="-639707"/>
            <a:r>
              <a:rPr lang="ru-RU" sz="4000" dirty="0" smtClean="0">
                <a:latin typeface="Arial" pitchFamily="34" charset="0"/>
                <a:cs typeface="Arial" pitchFamily="34" charset="0"/>
              </a:rPr>
              <a:t>Греческая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система счисления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867722" y="2585933"/>
            <a:ext cx="574684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4000" b="1" dirty="0"/>
              <a:t>Γ</a:t>
            </a:r>
            <a:endParaRPr lang="ru-RU" sz="4000" b="1" dirty="0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867722" y="3028028"/>
            <a:ext cx="669761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4000" b="1" dirty="0"/>
              <a:t>Δ</a:t>
            </a:r>
            <a:endParaRPr lang="ru-RU" sz="4000" b="1" dirty="0"/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867723" y="3470123"/>
            <a:ext cx="671873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4000" b="1" dirty="0"/>
              <a:t>Η</a:t>
            </a:r>
            <a:endParaRPr lang="ru-RU" sz="4000" b="1" dirty="0"/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1867722" y="3912218"/>
            <a:ext cx="574684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4000" b="1" dirty="0"/>
              <a:t>Χ</a:t>
            </a:r>
            <a:endParaRPr lang="ru-RU" sz="4000" b="1" dirty="0"/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867723" y="4355939"/>
            <a:ext cx="764837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4000" b="1" dirty="0"/>
              <a:t>Μ</a:t>
            </a:r>
            <a:endParaRPr lang="ru-RU" sz="4000" b="1" dirty="0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2539595" y="2551800"/>
            <a:ext cx="2013507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dirty="0"/>
              <a:t>- </a:t>
            </a:r>
            <a:r>
              <a:rPr lang="ru-RU" sz="4000" dirty="0"/>
              <a:t>5</a:t>
            </a:r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2539595" y="2993895"/>
            <a:ext cx="2013507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dirty="0"/>
              <a:t>- </a:t>
            </a:r>
            <a:r>
              <a:rPr lang="ru-RU" sz="4000" dirty="0"/>
              <a:t>10</a:t>
            </a:r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2539595" y="3435990"/>
            <a:ext cx="2013507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dirty="0"/>
              <a:t>- </a:t>
            </a:r>
            <a:r>
              <a:rPr lang="ru-RU" sz="4000" dirty="0"/>
              <a:t>100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2539595" y="3878086"/>
            <a:ext cx="2013507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dirty="0"/>
              <a:t>- </a:t>
            </a:r>
            <a:r>
              <a:rPr lang="ru-RU" sz="4000" dirty="0"/>
              <a:t>1000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2539595" y="4320181"/>
            <a:ext cx="2013507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dirty="0"/>
              <a:t>- </a:t>
            </a:r>
            <a:r>
              <a:rPr lang="ru-RU" sz="4000" dirty="0"/>
              <a:t>10 000</a:t>
            </a: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5797546" y="2257612"/>
            <a:ext cx="5271457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900" dirty="0"/>
              <a:t>I,  II,  III,  IIII  -  1,  2,  3,  4</a:t>
            </a:r>
            <a:endParaRPr lang="ru-RU" sz="2900" dirty="0"/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6659571" y="3731805"/>
            <a:ext cx="2588191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4000" b="1" dirty="0"/>
              <a:t>Δ</a:t>
            </a:r>
            <a:r>
              <a:rPr lang="ru-RU" sz="4000" b="1" dirty="0"/>
              <a:t> </a:t>
            </a:r>
            <a:r>
              <a:rPr lang="el-GR" sz="4000" b="1" dirty="0"/>
              <a:t>Δ</a:t>
            </a:r>
            <a:r>
              <a:rPr lang="ru-RU" sz="4000" b="1" dirty="0"/>
              <a:t> </a:t>
            </a:r>
            <a:r>
              <a:rPr lang="el-GR" sz="4000" b="1" dirty="0"/>
              <a:t>Δ</a:t>
            </a:r>
            <a:r>
              <a:rPr lang="en-US" sz="4000" b="1" dirty="0"/>
              <a:t> I </a:t>
            </a:r>
            <a:r>
              <a:rPr lang="en-US" sz="4000" b="1" dirty="0" err="1"/>
              <a:t>I</a:t>
            </a:r>
            <a:r>
              <a:rPr lang="en-US" sz="4000" b="1" dirty="0"/>
              <a:t> </a:t>
            </a:r>
            <a:r>
              <a:rPr lang="en-US" sz="4000" b="1" dirty="0" err="1"/>
              <a:t>I</a:t>
            </a:r>
            <a:r>
              <a:rPr lang="en-US" sz="4000" b="1" dirty="0"/>
              <a:t> </a:t>
            </a:r>
            <a:r>
              <a:rPr lang="en-US" sz="4000" b="1" dirty="0" err="1"/>
              <a:t>I</a:t>
            </a:r>
            <a:endParaRPr lang="ru-RU" sz="4000" dirty="0"/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5989812" y="3141802"/>
            <a:ext cx="4886925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Какое число записано?</a:t>
            </a:r>
          </a:p>
        </p:txBody>
      </p:sp>
      <p:sp>
        <p:nvSpPr>
          <p:cNvPr id="42003" name="AutoShape 19"/>
          <p:cNvSpPr>
            <a:spLocks/>
          </p:cNvSpPr>
          <p:nvPr/>
        </p:nvSpPr>
        <p:spPr bwMode="auto">
          <a:xfrm rot="5400000" flipH="1">
            <a:off x="7227229" y="3754667"/>
            <a:ext cx="244578" cy="1185515"/>
          </a:xfrm>
          <a:prstGeom prst="leftBrace">
            <a:avLst>
              <a:gd name="adj1" fmla="val 3008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42004" name="AutoShape 20"/>
          <p:cNvSpPr>
            <a:spLocks/>
          </p:cNvSpPr>
          <p:nvPr/>
        </p:nvSpPr>
        <p:spPr bwMode="auto">
          <a:xfrm rot="5400000" flipH="1">
            <a:off x="8274788" y="3892623"/>
            <a:ext cx="294189" cy="959215"/>
          </a:xfrm>
          <a:prstGeom prst="leftBrace">
            <a:avLst>
              <a:gd name="adj1" fmla="val 2090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5797546" y="4469714"/>
            <a:ext cx="3355139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400" dirty="0"/>
              <a:t>10+10+10 + 4</a:t>
            </a:r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8799531" y="4439450"/>
            <a:ext cx="1120105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400" dirty="0"/>
              <a:t>=</a:t>
            </a: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9228159" y="4368012"/>
            <a:ext cx="1628976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400" dirty="0"/>
              <a:t>34</a:t>
            </a: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1964912" y="2109705"/>
            <a:ext cx="669761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b="1" dirty="0"/>
              <a:t>I</a:t>
            </a:r>
            <a:endParaRPr lang="ru-RU" sz="4000" b="1" dirty="0"/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2539595" y="2109705"/>
            <a:ext cx="1726165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dirty="0"/>
              <a:t>- 1</a:t>
            </a:r>
            <a:endParaRPr lang="ru-RU" sz="4000" dirty="0"/>
          </a:p>
        </p:txBody>
      </p:sp>
      <p:pic>
        <p:nvPicPr>
          <p:cNvPr id="42011" name="Picture 27" descr="images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14043" y="1296178"/>
            <a:ext cx="1320504" cy="135554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4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4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4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4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4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4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4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4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4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4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4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4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4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42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98844E-6 L 3.05556E-6 -0.10058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98844E-6 L 4.16667E-6 -0.10058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  <p:bldP spid="41989" grpId="0"/>
      <p:bldP spid="41990" grpId="0"/>
      <p:bldP spid="41991" grpId="0"/>
      <p:bldP spid="41992" grpId="0"/>
      <p:bldP spid="41993" grpId="0"/>
      <p:bldP spid="41994" grpId="0"/>
      <p:bldP spid="41995" grpId="0"/>
      <p:bldP spid="41996" grpId="0"/>
      <p:bldP spid="41997" grpId="0"/>
      <p:bldP spid="41998" grpId="0"/>
      <p:bldP spid="41999" grpId="0"/>
      <p:bldP spid="42002" grpId="0"/>
      <p:bldP spid="42003" grpId="0" animBg="1"/>
      <p:bldP spid="42004" grpId="0" animBg="1"/>
      <p:bldP spid="42005" grpId="0"/>
      <p:bldP spid="42006" grpId="0"/>
      <p:bldP spid="42006" grpId="1"/>
      <p:bldP spid="42007" grpId="0"/>
      <p:bldP spid="42007" grpId="1"/>
      <p:bldP spid="42008" grpId="0"/>
      <p:bldP spid="420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284437"/>
            <a:ext cx="11942804" cy="661720"/>
          </a:xfrm>
        </p:spPr>
        <p:txBody>
          <a:bodyPr/>
          <a:lstStyle/>
          <a:p>
            <a:pPr algn="ctr"/>
            <a:r>
              <a:rPr lang="ru-RU" sz="4300" dirty="0"/>
              <a:t>Непозиционные системы счисления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1" y="1153302"/>
            <a:ext cx="9656787" cy="1098113"/>
          </a:xfrm>
        </p:spPr>
        <p:txBody>
          <a:bodyPr/>
          <a:lstStyle/>
          <a:p>
            <a:pPr marL="639707" indent="-639707" algn="ctr"/>
            <a:r>
              <a:rPr lang="ru-RU" sz="3800" b="1" dirty="0" smtClean="0"/>
              <a:t>       </a:t>
            </a:r>
            <a:r>
              <a:rPr lang="ru-RU" sz="3800" i="0" dirty="0" smtClean="0"/>
              <a:t>Алфавитные </a:t>
            </a:r>
            <a:r>
              <a:rPr lang="ru-RU" sz="3800" i="0" dirty="0"/>
              <a:t>системы</a:t>
            </a:r>
          </a:p>
          <a:p>
            <a:pPr marL="639707" indent="-639707"/>
            <a:endParaRPr lang="ru-RU" sz="3800" dirty="0"/>
          </a:p>
        </p:txBody>
      </p:sp>
      <p:graphicFrame>
        <p:nvGraphicFramePr>
          <p:cNvPr id="44180" name="Group 148"/>
          <p:cNvGraphicFramePr>
            <a:graphicFrameLocks noGrp="1"/>
          </p:cNvGraphicFramePr>
          <p:nvPr>
            <p:ph sz="half" idx="2"/>
          </p:nvPr>
        </p:nvGraphicFramePr>
        <p:xfrm>
          <a:off x="298409" y="1653368"/>
          <a:ext cx="9644130" cy="3648568"/>
        </p:xfrm>
        <a:graphic>
          <a:graphicData uri="http://schemas.openxmlformats.org/drawingml/2006/table">
            <a:tbl>
              <a:tblPr/>
              <a:tblGrid>
                <a:gridCol w="796429"/>
                <a:gridCol w="1190777"/>
                <a:gridCol w="1691445"/>
                <a:gridCol w="893082"/>
                <a:gridCol w="1094122"/>
                <a:gridCol w="1327774"/>
                <a:gridCol w="915054"/>
                <a:gridCol w="1735447"/>
              </a:tblGrid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Аз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ι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р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в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Веди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к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Како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с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г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Глаголь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л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Люди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т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д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Добро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м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>
                          <a:tab pos="1698625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Мыслете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у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є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Есть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Наш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ѕ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Зело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Кси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z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Земля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Он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ψ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н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Иже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Покой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ω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Фита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џ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Червь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ц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4165" name="Picture 1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85415" y="3653632"/>
            <a:ext cx="1260982" cy="428628"/>
          </a:xfrm>
          <a:prstGeom prst="rect">
            <a:avLst/>
          </a:prstGeom>
          <a:noFill/>
        </p:spPr>
      </p:pic>
      <p:sp>
        <p:nvSpPr>
          <p:cNvPr id="44166" name="Text Box 134"/>
          <p:cNvSpPr txBox="1">
            <a:spLocks noChangeArrowheads="1"/>
          </p:cNvSpPr>
          <p:nvPr/>
        </p:nvSpPr>
        <p:spPr bwMode="auto">
          <a:xfrm>
            <a:off x="10085415" y="3939384"/>
            <a:ext cx="185738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dirty="0" smtClean="0"/>
              <a:t>- </a:t>
            </a:r>
            <a:r>
              <a:rPr lang="ru-RU" sz="4000" b="1" dirty="0" smtClean="0"/>
              <a:t>титло</a:t>
            </a:r>
            <a:endParaRPr lang="ru-RU" sz="4000" b="1" dirty="0"/>
          </a:p>
        </p:txBody>
      </p:sp>
      <p:sp>
        <p:nvSpPr>
          <p:cNvPr id="44169" name="Text Box 137"/>
          <p:cNvSpPr txBox="1">
            <a:spLocks noChangeArrowheads="1"/>
          </p:cNvSpPr>
          <p:nvPr/>
        </p:nvSpPr>
        <p:spPr bwMode="auto">
          <a:xfrm>
            <a:off x="298409" y="5296706"/>
            <a:ext cx="1228733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Какое число записано в славянской системе счисления?</a:t>
            </a:r>
          </a:p>
        </p:txBody>
      </p:sp>
      <p:pic>
        <p:nvPicPr>
          <p:cNvPr id="44170" name="Picture 1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2014" y="6238094"/>
            <a:ext cx="608489" cy="438845"/>
          </a:xfrm>
          <a:prstGeom prst="rect">
            <a:avLst/>
          </a:prstGeom>
          <a:noFill/>
        </p:spPr>
      </p:pic>
      <p:pic>
        <p:nvPicPr>
          <p:cNvPr id="44171" name="Picture 1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2015" y="6091813"/>
            <a:ext cx="545105" cy="185290"/>
          </a:xfrm>
          <a:prstGeom prst="rect">
            <a:avLst/>
          </a:prstGeom>
          <a:noFill/>
        </p:spPr>
      </p:pic>
      <p:pic>
        <p:nvPicPr>
          <p:cNvPr id="44172" name="Picture 14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4103" y="6238094"/>
            <a:ext cx="1318392" cy="429092"/>
          </a:xfrm>
          <a:prstGeom prst="rect">
            <a:avLst/>
          </a:prstGeom>
          <a:noFill/>
        </p:spPr>
      </p:pic>
      <p:pic>
        <p:nvPicPr>
          <p:cNvPr id="44173" name="Picture 1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4256" y="6091813"/>
            <a:ext cx="959215" cy="185290"/>
          </a:xfrm>
          <a:prstGeom prst="rect">
            <a:avLst/>
          </a:prstGeom>
          <a:noFill/>
        </p:spPr>
      </p:pic>
      <p:sp>
        <p:nvSpPr>
          <p:cNvPr id="44174" name="Text Box 142"/>
          <p:cNvSpPr txBox="1">
            <a:spLocks noChangeArrowheads="1"/>
          </p:cNvSpPr>
          <p:nvPr/>
        </p:nvSpPr>
        <p:spPr bwMode="auto">
          <a:xfrm>
            <a:off x="3688964" y="6238094"/>
            <a:ext cx="1628976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= 23</a:t>
            </a:r>
          </a:p>
        </p:txBody>
      </p:sp>
      <p:sp>
        <p:nvSpPr>
          <p:cNvPr id="44175" name="Text Box 143"/>
          <p:cNvSpPr txBox="1">
            <a:spLocks noChangeArrowheads="1"/>
          </p:cNvSpPr>
          <p:nvPr/>
        </p:nvSpPr>
        <p:spPr bwMode="auto">
          <a:xfrm>
            <a:off x="8480812" y="6238094"/>
            <a:ext cx="1628976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= 444</a:t>
            </a:r>
          </a:p>
        </p:txBody>
      </p:sp>
      <p:pic>
        <p:nvPicPr>
          <p:cNvPr id="44178" name="Picture 146" descr="images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13977" y="1296178"/>
            <a:ext cx="1937740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2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4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4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4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4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4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4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4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4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4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4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4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44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4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  <p:bldP spid="44166" grpId="0"/>
      <p:bldP spid="44166" grpId="1"/>
      <p:bldP spid="44169" grpId="0"/>
      <p:bldP spid="44169" grpId="1"/>
      <p:bldP spid="44174" grpId="0"/>
      <p:bldP spid="44174" grpId="1"/>
      <p:bldP spid="44175" grpId="0"/>
      <p:bldP spid="4417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09" y="296046"/>
            <a:ext cx="11644394" cy="661720"/>
          </a:xfrm>
        </p:spPr>
        <p:txBody>
          <a:bodyPr/>
          <a:lstStyle/>
          <a:p>
            <a:pPr algn="ctr"/>
            <a:r>
              <a:rPr lang="ru-RU" sz="4300" dirty="0"/>
              <a:t>Непозиционные</a:t>
            </a:r>
            <a:r>
              <a:rPr lang="ru-RU" sz="4300" dirty="0">
                <a:solidFill>
                  <a:schemeClr val="accent1"/>
                </a:solidFill>
              </a:rPr>
              <a:t> </a:t>
            </a:r>
            <a:r>
              <a:rPr lang="ru-RU" sz="4300" dirty="0"/>
              <a:t>системы</a:t>
            </a:r>
            <a:r>
              <a:rPr lang="ru-RU" sz="4300" dirty="0">
                <a:solidFill>
                  <a:schemeClr val="accent1"/>
                </a:solidFill>
              </a:rPr>
              <a:t> </a:t>
            </a:r>
            <a:r>
              <a:rPr lang="ru-RU" sz="4300" dirty="0"/>
              <a:t>счисления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69979" y="1153302"/>
            <a:ext cx="7838518" cy="1261884"/>
          </a:xfrm>
        </p:spPr>
        <p:txBody>
          <a:bodyPr/>
          <a:lstStyle/>
          <a:p>
            <a:pPr marL="639707" indent="-639707"/>
            <a:r>
              <a:rPr lang="ru-RU" sz="4400" i="0" dirty="0" smtClean="0"/>
              <a:t>Алфавитные </a:t>
            </a:r>
            <a:r>
              <a:rPr lang="ru-RU" sz="4400" i="0" dirty="0"/>
              <a:t>системы</a:t>
            </a:r>
          </a:p>
          <a:p>
            <a:pPr marL="639707" indent="-639707"/>
            <a:endParaRPr lang="ru-RU" sz="3800" dirty="0"/>
          </a:p>
        </p:txBody>
      </p:sp>
      <p:sp>
        <p:nvSpPr>
          <p:cNvPr id="48244" name="Text Box 116"/>
          <p:cNvSpPr txBox="1">
            <a:spLocks noChangeArrowheads="1"/>
          </p:cNvSpPr>
          <p:nvPr/>
        </p:nvSpPr>
        <p:spPr bwMode="auto">
          <a:xfrm>
            <a:off x="1772647" y="5648092"/>
            <a:ext cx="1724051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b="1" dirty="0"/>
              <a:t>1000 = </a:t>
            </a:r>
          </a:p>
        </p:txBody>
      </p:sp>
      <p:pic>
        <p:nvPicPr>
          <p:cNvPr id="48245" name="Picture 1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9356" y="5574951"/>
            <a:ext cx="583135" cy="780168"/>
          </a:xfrm>
          <a:prstGeom prst="rect">
            <a:avLst/>
          </a:prstGeom>
          <a:noFill/>
        </p:spPr>
      </p:pic>
      <p:sp>
        <p:nvSpPr>
          <p:cNvPr id="48248" name="Text Box 120"/>
          <p:cNvSpPr txBox="1">
            <a:spLocks noChangeArrowheads="1"/>
          </p:cNvSpPr>
          <p:nvPr/>
        </p:nvSpPr>
        <p:spPr bwMode="auto">
          <a:xfrm>
            <a:off x="4648178" y="5648092"/>
            <a:ext cx="1724051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b="1" dirty="0"/>
              <a:t>2000 =</a:t>
            </a:r>
            <a:r>
              <a:rPr lang="ru-RU" sz="2900" dirty="0"/>
              <a:t> </a:t>
            </a:r>
          </a:p>
        </p:txBody>
      </p:sp>
      <p:pic>
        <p:nvPicPr>
          <p:cNvPr id="48249" name="Picture 1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888" y="5574952"/>
            <a:ext cx="659196" cy="672895"/>
          </a:xfrm>
          <a:prstGeom prst="rect">
            <a:avLst/>
          </a:prstGeom>
          <a:noFill/>
        </p:spPr>
      </p:pic>
      <p:sp>
        <p:nvSpPr>
          <p:cNvPr id="48250" name="Text Box 122"/>
          <p:cNvSpPr txBox="1">
            <a:spLocks noChangeArrowheads="1"/>
          </p:cNvSpPr>
          <p:nvPr/>
        </p:nvSpPr>
        <p:spPr bwMode="auto">
          <a:xfrm>
            <a:off x="7521597" y="5648092"/>
            <a:ext cx="1724051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b="1" dirty="0"/>
              <a:t>3000 =</a:t>
            </a:r>
            <a:r>
              <a:rPr lang="ru-RU" sz="2900" dirty="0"/>
              <a:t> </a:t>
            </a:r>
          </a:p>
        </p:txBody>
      </p:sp>
      <p:pic>
        <p:nvPicPr>
          <p:cNvPr id="48251" name="Picture 1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60420" y="5574952"/>
            <a:ext cx="659196" cy="692399"/>
          </a:xfrm>
          <a:prstGeom prst="rect">
            <a:avLst/>
          </a:prstGeom>
          <a:noFill/>
        </p:spPr>
      </p:pic>
      <p:pic>
        <p:nvPicPr>
          <p:cNvPr id="48252" name="Picture 1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55929" y="6296838"/>
            <a:ext cx="697227" cy="516861"/>
          </a:xfrm>
          <a:prstGeom prst="rect">
            <a:avLst/>
          </a:prstGeom>
          <a:noFill/>
        </p:spPr>
      </p:pic>
      <p:sp>
        <p:nvSpPr>
          <p:cNvPr id="48254" name="Text Box 126"/>
          <p:cNvSpPr txBox="1">
            <a:spLocks noChangeArrowheads="1"/>
          </p:cNvSpPr>
          <p:nvPr/>
        </p:nvSpPr>
        <p:spPr bwMode="auto">
          <a:xfrm>
            <a:off x="1453613" y="6390877"/>
            <a:ext cx="1916318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b="1" dirty="0"/>
              <a:t>20 000 = </a:t>
            </a:r>
          </a:p>
        </p:txBody>
      </p:sp>
      <p:sp>
        <p:nvSpPr>
          <p:cNvPr id="48255" name="Text Box 127"/>
          <p:cNvSpPr txBox="1">
            <a:spLocks noChangeArrowheads="1"/>
          </p:cNvSpPr>
          <p:nvPr/>
        </p:nvSpPr>
        <p:spPr bwMode="auto">
          <a:xfrm>
            <a:off x="4295340" y="6371373"/>
            <a:ext cx="1916316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b="1" dirty="0"/>
              <a:t>30 000 = </a:t>
            </a:r>
          </a:p>
        </p:txBody>
      </p:sp>
      <p:sp>
        <p:nvSpPr>
          <p:cNvPr id="48256" name="Text Box 128"/>
          <p:cNvSpPr txBox="1">
            <a:spLocks noChangeArrowheads="1"/>
          </p:cNvSpPr>
          <p:nvPr/>
        </p:nvSpPr>
        <p:spPr bwMode="auto">
          <a:xfrm>
            <a:off x="7189887" y="6351869"/>
            <a:ext cx="1916316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b="1" dirty="0"/>
              <a:t>40 000 =  </a:t>
            </a:r>
          </a:p>
        </p:txBody>
      </p:sp>
      <p:pic>
        <p:nvPicPr>
          <p:cNvPr id="48257" name="Picture 12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84888" y="6338866"/>
            <a:ext cx="659196" cy="507109"/>
          </a:xfrm>
          <a:prstGeom prst="rect">
            <a:avLst/>
          </a:prstGeom>
          <a:noFill/>
        </p:spPr>
      </p:pic>
      <p:pic>
        <p:nvPicPr>
          <p:cNvPr id="48258" name="Picture 13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943518" y="6225400"/>
            <a:ext cx="671873" cy="630327"/>
          </a:xfrm>
          <a:prstGeom prst="rect">
            <a:avLst/>
          </a:prstGeom>
          <a:noFill/>
        </p:spPr>
      </p:pic>
      <p:graphicFrame>
        <p:nvGraphicFramePr>
          <p:cNvPr id="48447" name="Group 319"/>
          <p:cNvGraphicFramePr>
            <a:graphicFrameLocks noGrp="1"/>
          </p:cNvGraphicFramePr>
          <p:nvPr>
            <p:ph sz="half" idx="2"/>
          </p:nvPr>
        </p:nvGraphicFramePr>
        <p:xfrm>
          <a:off x="298409" y="1867682"/>
          <a:ext cx="9929882" cy="3651183"/>
        </p:xfrm>
        <a:graphic>
          <a:graphicData uri="http://schemas.openxmlformats.org/drawingml/2006/table">
            <a:tbl>
              <a:tblPr/>
              <a:tblGrid>
                <a:gridCol w="870477"/>
                <a:gridCol w="1305715"/>
                <a:gridCol w="1848708"/>
                <a:gridCol w="978230"/>
                <a:gridCol w="1197963"/>
                <a:gridCol w="1442773"/>
                <a:gridCol w="1143008"/>
                <a:gridCol w="1143008"/>
              </a:tblGrid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Аз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ι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р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в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Веди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к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Како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с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г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Глаголь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л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Люди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т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д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Добро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м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Мыслете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у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є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Есть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Наш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ѕ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Зело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Кси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z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Земля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Он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ψ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н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Иже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Покой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ω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121698" marR="121698" marT="46810" marB="46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θ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Фита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џ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Червь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900</a:t>
                      </a: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ц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698" marR="121698" marT="46810" marB="46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8259" name="Picture 131" descr="images2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942539" y="1296178"/>
            <a:ext cx="1983928" cy="12433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44" grpId="0"/>
      <p:bldP spid="48248" grpId="0"/>
      <p:bldP spid="48250" grpId="0"/>
      <p:bldP spid="48254" grpId="0"/>
      <p:bldP spid="48255" grpId="0"/>
      <p:bldP spid="482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6046"/>
            <a:ext cx="12514307" cy="745140"/>
          </a:xfrm>
        </p:spPr>
        <p:txBody>
          <a:bodyPr/>
          <a:lstStyle/>
          <a:p>
            <a:pPr algn="ctr">
              <a:lnSpc>
                <a:spcPts val="2800"/>
              </a:lnSpc>
            </a:pPr>
            <a:r>
              <a:rPr lang="ru-RU" sz="4000" dirty="0" smtClean="0"/>
              <a:t>Недостатки </a:t>
            </a:r>
            <a:br>
              <a:rPr lang="ru-RU" sz="4000" dirty="0" smtClean="0"/>
            </a:br>
            <a:r>
              <a:rPr lang="ru-RU" sz="4000" dirty="0" smtClean="0"/>
              <a:t>Непозиционной </a:t>
            </a:r>
            <a:r>
              <a:rPr lang="ru-RU" sz="4000" dirty="0"/>
              <a:t>системы счисления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69913" y="1296178"/>
            <a:ext cx="10650665" cy="4968696"/>
          </a:xfrm>
          <a:prstGeom prst="rect">
            <a:avLst/>
          </a:prstGeom>
        </p:spPr>
        <p:txBody>
          <a:bodyPr lIns="109664" tIns="54832" rIns="109664" bIns="54832"/>
          <a:lstStyle/>
          <a:p>
            <a:pPr marL="639707" indent="-639707">
              <a:lnSpc>
                <a:spcPct val="90000"/>
              </a:lnSpc>
            </a:pPr>
            <a:endParaRPr lang="ru-RU" sz="4000" b="1" dirty="0">
              <a:latin typeface="Arial" pitchFamily="34" charset="0"/>
              <a:cs typeface="Arial" pitchFamily="34" charset="0"/>
            </a:endParaRPr>
          </a:p>
          <a:p>
            <a:pPr marL="639707" indent="-639707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В записи больших чисел участвует большое количество цифр.</a:t>
            </a:r>
            <a:br>
              <a:rPr lang="ru-RU" sz="4000" dirty="0">
                <a:latin typeface="Arial" pitchFamily="34" charset="0"/>
                <a:cs typeface="Arial" pitchFamily="34" charset="0"/>
              </a:rPr>
            </a:br>
            <a:endParaRPr lang="ru-RU" sz="4000" dirty="0">
              <a:latin typeface="Arial" pitchFamily="34" charset="0"/>
              <a:cs typeface="Arial" pitchFamily="34" charset="0"/>
            </a:endParaRPr>
          </a:p>
          <a:p>
            <a:pPr marL="639707" indent="-639707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Неудобно выполнять арифметические действия.</a:t>
            </a:r>
            <a:br>
              <a:rPr lang="ru-RU" sz="4000" dirty="0">
                <a:latin typeface="Arial" pitchFamily="34" charset="0"/>
                <a:cs typeface="Arial" pitchFamily="34" charset="0"/>
              </a:rPr>
            </a:br>
            <a:endParaRPr lang="ru-RU" sz="4000" dirty="0">
              <a:latin typeface="Arial" pitchFamily="34" charset="0"/>
              <a:cs typeface="Arial" pitchFamily="34" charset="0"/>
            </a:endParaRPr>
          </a:p>
          <a:p>
            <a:pPr marL="639707" indent="-639707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Невозможно представлять отрицательные числа.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2" y="266558"/>
            <a:ext cx="11942804" cy="661720"/>
          </a:xfrm>
        </p:spPr>
        <p:txBody>
          <a:bodyPr/>
          <a:lstStyle/>
          <a:p>
            <a:pPr algn="ctr"/>
            <a:r>
              <a:rPr lang="ru-RU" sz="4300" dirty="0"/>
              <a:t>Позиционные системы счисления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98475" y="1367616"/>
            <a:ext cx="10650665" cy="4638750"/>
          </a:xfrm>
          <a:prstGeom prst="rect">
            <a:avLst/>
          </a:prstGeom>
        </p:spPr>
        <p:txBody>
          <a:bodyPr lIns="109664" tIns="54832" rIns="109664" bIns="54832"/>
          <a:lstStyle/>
          <a:p>
            <a:pPr marL="639707" indent="-639707"/>
            <a:r>
              <a:rPr lang="ru-RU" sz="4000" b="1" dirty="0">
                <a:latin typeface="Arial" pitchFamily="34" charset="0"/>
                <a:cs typeface="Arial" pitchFamily="34" charset="0"/>
              </a:rPr>
              <a:t>Основные достоинства позиционной системы счисления:</a:t>
            </a:r>
          </a:p>
          <a:p>
            <a:pPr marL="639707" indent="-639707"/>
            <a:endParaRPr lang="ru-RU" sz="4000" b="1" dirty="0">
              <a:latin typeface="Arial" pitchFamily="34" charset="0"/>
              <a:cs typeface="Arial" pitchFamily="34" charset="0"/>
            </a:endParaRPr>
          </a:p>
          <a:p>
            <a:pPr marL="639707" indent="-639707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Простота выполнения арифметических операций.</a:t>
            </a:r>
          </a:p>
          <a:p>
            <a:pPr marL="639707" indent="-639707">
              <a:buClr>
                <a:schemeClr val="tx1"/>
              </a:buClr>
            </a:pPr>
            <a:endParaRPr lang="ru-RU" sz="4000" dirty="0">
              <a:latin typeface="Arial" pitchFamily="34" charset="0"/>
              <a:cs typeface="Arial" pitchFamily="34" charset="0"/>
            </a:endParaRPr>
          </a:p>
          <a:p>
            <a:pPr marL="639707" indent="-639707"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Ограниченное количество символов, необходимых для записи числа.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226971" y="1224740"/>
            <a:ext cx="2071702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Разряд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26971" y="1939120"/>
            <a:ext cx="5072098" cy="15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Основание позиционной системы счисления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870441" y="1224740"/>
            <a:ext cx="7000924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- это позиция цифры в числе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030597" y="1867682"/>
            <a:ext cx="7139178" cy="15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dirty="0"/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 это количество цифр или других знаков, используемых для записи чисел в данной системе счисления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201" name="Rectangle 49"/>
          <p:cNvSpPr>
            <a:spLocks noGrp="1" noChangeArrowheads="1"/>
          </p:cNvSpPr>
          <p:nvPr>
            <p:ph type="title"/>
          </p:nvPr>
        </p:nvSpPr>
        <p:spPr>
          <a:xfrm>
            <a:off x="155534" y="266558"/>
            <a:ext cx="12014242" cy="661720"/>
          </a:xfrm>
          <a:noFill/>
          <a:ln/>
        </p:spPr>
        <p:txBody>
          <a:bodyPr/>
          <a:lstStyle/>
          <a:p>
            <a:pPr algn="ctr"/>
            <a:r>
              <a:rPr lang="ru-RU" sz="4300" dirty="0"/>
              <a:t>Позиционные системы счисления</a:t>
            </a:r>
          </a:p>
        </p:txBody>
      </p:sp>
      <p:graphicFrame>
        <p:nvGraphicFramePr>
          <p:cNvPr id="49286" name="Group 134"/>
          <p:cNvGraphicFramePr>
            <a:graphicFrameLocks noGrp="1"/>
          </p:cNvGraphicFramePr>
          <p:nvPr>
            <p:ph type="tbl" idx="1"/>
          </p:nvPr>
        </p:nvGraphicFramePr>
        <p:xfrm>
          <a:off x="655599" y="3367880"/>
          <a:ext cx="10350646" cy="3370037"/>
        </p:xfrm>
        <a:graphic>
          <a:graphicData uri="http://schemas.openxmlformats.org/drawingml/2006/table">
            <a:tbl>
              <a:tblPr/>
              <a:tblGrid>
                <a:gridCol w="3819957"/>
                <a:gridCol w="2736086"/>
                <a:gridCol w="3794603"/>
              </a:tblGrid>
              <a:tr h="663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endParaRPr kumimoji="0" lang="ru-RU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cap="flat"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Основание</a:t>
                      </a:r>
                      <a:endParaRPr kumimoji="0" lang="ru-RU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Цифры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617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Двоичная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cap="flat"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61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Восьмеричная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cap="flat"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0,1,2,3,4,5,6,7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617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Десятичная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cap="flat"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0,1,2,3,4,5,6,7,8,9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500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Шестнадцатеричная</a:t>
                      </a:r>
                      <a:endParaRPr kumimoji="0" lang="ru-RU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cap="flat"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0,1,2,3,4,5,6,7,8,9,А,</a:t>
                      </a: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B, C, D, E, F</a:t>
                      </a: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698" marR="121698" marT="46810" marB="4681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8" grpId="0"/>
      <p:bldP spid="49159" grpId="0"/>
      <p:bldP spid="491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226971" y="1153302"/>
            <a:ext cx="11644394" cy="109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В позиционной системе счисления любое вещественное число может быть представлено в виде:</a:t>
            </a:r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813432" y="2405518"/>
            <a:ext cx="1246557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 err="1"/>
              <a:t>A</a:t>
            </a:r>
            <a:r>
              <a:rPr lang="en-US" sz="3600" b="1" baseline="-25000" dirty="0" err="1"/>
              <a:t>q</a:t>
            </a:r>
            <a:r>
              <a:rPr lang="en-US" sz="3600" b="1" dirty="0"/>
              <a:t> = </a:t>
            </a:r>
            <a:endParaRPr lang="ru-RU" sz="3600" b="1" dirty="0"/>
          </a:p>
        </p:txBody>
      </p:sp>
      <p:pic>
        <p:nvPicPr>
          <p:cNvPr id="51237" name="Picture 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8607" y="2582062"/>
            <a:ext cx="373874" cy="301311"/>
          </a:xfrm>
          <a:prstGeom prst="rect">
            <a:avLst/>
          </a:prstGeom>
          <a:noFill/>
        </p:spPr>
      </p:pic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2155797" y="2439186"/>
            <a:ext cx="9201280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/>
              <a:t>(a</a:t>
            </a:r>
            <a:r>
              <a:rPr lang="en-US" sz="3600" b="1" baseline="-25000" dirty="0"/>
              <a:t>n-1</a:t>
            </a:r>
            <a:r>
              <a:rPr lang="en-US" sz="3600" b="1" dirty="0"/>
              <a:t>q</a:t>
            </a:r>
            <a:r>
              <a:rPr lang="en-US" sz="3600" b="1" baseline="30000" dirty="0"/>
              <a:t>n-1</a:t>
            </a:r>
            <a:r>
              <a:rPr lang="en-US" sz="3600" b="1" dirty="0"/>
              <a:t>+a</a:t>
            </a:r>
            <a:r>
              <a:rPr lang="en-US" sz="3600" b="1" baseline="-25000" dirty="0"/>
              <a:t>n-2</a:t>
            </a:r>
            <a:r>
              <a:rPr lang="en-US" sz="3600" b="1" dirty="0"/>
              <a:t>q</a:t>
            </a:r>
            <a:r>
              <a:rPr lang="en-US" sz="3600" b="1" baseline="30000" dirty="0"/>
              <a:t>n-2</a:t>
            </a:r>
            <a:r>
              <a:rPr lang="en-US" sz="3600" b="1" dirty="0"/>
              <a:t>+…a</a:t>
            </a:r>
            <a:r>
              <a:rPr lang="en-US" sz="3600" b="1" baseline="-25000" dirty="0"/>
              <a:t>0</a:t>
            </a:r>
            <a:r>
              <a:rPr lang="en-US" sz="3600" b="1" dirty="0"/>
              <a:t>q</a:t>
            </a:r>
            <a:r>
              <a:rPr lang="en-US" sz="3600" b="1" baseline="30000" dirty="0"/>
              <a:t>0</a:t>
            </a:r>
            <a:r>
              <a:rPr lang="en-US" sz="3600" b="1" dirty="0"/>
              <a:t>+a</a:t>
            </a:r>
            <a:r>
              <a:rPr lang="en-US" sz="3600" b="1" baseline="-25000" dirty="0"/>
              <a:t>-1</a:t>
            </a:r>
            <a:r>
              <a:rPr lang="en-US" sz="3600" b="1" dirty="0"/>
              <a:t>q</a:t>
            </a:r>
            <a:r>
              <a:rPr lang="en-US" sz="3600" b="1" baseline="30000" dirty="0"/>
              <a:t>-1</a:t>
            </a:r>
            <a:r>
              <a:rPr lang="en-US" sz="3600" b="1" dirty="0"/>
              <a:t>+a</a:t>
            </a:r>
            <a:r>
              <a:rPr lang="en-US" sz="3600" b="1" baseline="-25000" dirty="0"/>
              <a:t>-2</a:t>
            </a:r>
            <a:r>
              <a:rPr lang="en-US" sz="3600" b="1" dirty="0"/>
              <a:t>q</a:t>
            </a:r>
            <a:r>
              <a:rPr lang="en-US" sz="3600" b="1" baseline="30000" dirty="0"/>
              <a:t>-2</a:t>
            </a:r>
            <a:r>
              <a:rPr lang="en-US" sz="3600" b="1" dirty="0"/>
              <a:t>+…a</a:t>
            </a:r>
            <a:r>
              <a:rPr lang="en-US" sz="3600" b="1" baseline="-25000" dirty="0"/>
              <a:t>-</a:t>
            </a:r>
            <a:r>
              <a:rPr lang="en-US" sz="3600" b="1" baseline="-25000" dirty="0" err="1"/>
              <a:t>m</a:t>
            </a:r>
            <a:r>
              <a:rPr lang="en-US" sz="3600" b="1" dirty="0" err="1"/>
              <a:t>q</a:t>
            </a:r>
            <a:r>
              <a:rPr lang="en-US" sz="3600" b="1" baseline="30000" dirty="0"/>
              <a:t>-m</a:t>
            </a:r>
            <a:r>
              <a:rPr lang="en-US" sz="3600" b="1" dirty="0"/>
              <a:t>) </a:t>
            </a:r>
            <a:endParaRPr lang="ru-RU" sz="3600" b="1" dirty="0"/>
          </a:p>
        </p:txBody>
      </p:sp>
      <p:sp>
        <p:nvSpPr>
          <p:cNvPr id="51241" name="Text Box 41"/>
          <p:cNvSpPr txBox="1">
            <a:spLocks noChangeArrowheads="1"/>
          </p:cNvSpPr>
          <p:nvPr/>
        </p:nvSpPr>
        <p:spPr bwMode="auto">
          <a:xfrm>
            <a:off x="6942143" y="3153566"/>
            <a:ext cx="6133481" cy="128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/>
              <a:t>- </a:t>
            </a:r>
            <a:r>
              <a:rPr lang="ru-RU" b="1" dirty="0"/>
              <a:t>развернутая форма записи числа</a:t>
            </a:r>
          </a:p>
        </p:txBody>
      </p:sp>
      <p:sp>
        <p:nvSpPr>
          <p:cNvPr id="51242" name="Text Box 42"/>
          <p:cNvSpPr txBox="1">
            <a:spLocks noChangeArrowheads="1"/>
          </p:cNvSpPr>
          <p:nvPr/>
        </p:nvSpPr>
        <p:spPr bwMode="auto">
          <a:xfrm>
            <a:off x="369847" y="3082128"/>
            <a:ext cx="9296356" cy="3112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/>
              <a:t>Здесь: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3200" b="1" dirty="0"/>
              <a:t>A</a:t>
            </a:r>
            <a:r>
              <a:rPr lang="en-US" sz="3200" dirty="0"/>
              <a:t> – </a:t>
            </a:r>
            <a:r>
              <a:rPr lang="ru-RU" sz="3200" dirty="0"/>
              <a:t>само число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3200" b="1" dirty="0"/>
              <a:t>q </a:t>
            </a:r>
            <a:r>
              <a:rPr lang="en-US" sz="3200" dirty="0"/>
              <a:t>– </a:t>
            </a:r>
            <a:r>
              <a:rPr lang="ru-RU" sz="3200" dirty="0"/>
              <a:t>основание системы счисления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3200" b="1" dirty="0" err="1"/>
              <a:t>a</a:t>
            </a:r>
            <a:r>
              <a:rPr lang="en-US" sz="3200" b="1" baseline="-25000" dirty="0" err="1"/>
              <a:t>i</a:t>
            </a:r>
            <a:r>
              <a:rPr lang="ru-RU" sz="3200" dirty="0"/>
              <a:t> – цифры данной системы счисления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3200" b="1" dirty="0"/>
              <a:t>n </a:t>
            </a:r>
            <a:r>
              <a:rPr lang="en-US" sz="3200" dirty="0"/>
              <a:t>– </a:t>
            </a:r>
            <a:r>
              <a:rPr lang="ru-RU" sz="3200" dirty="0"/>
              <a:t>число разрядов целой части числа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3200" b="1" dirty="0"/>
              <a:t>m</a:t>
            </a:r>
            <a:r>
              <a:rPr lang="en-US" sz="3200" dirty="0"/>
              <a:t> – </a:t>
            </a:r>
            <a:r>
              <a:rPr lang="ru-RU" sz="3200" dirty="0"/>
              <a:t>число разрядов дробной части числа</a:t>
            </a:r>
          </a:p>
        </p:txBody>
      </p:sp>
      <p:sp>
        <p:nvSpPr>
          <p:cNvPr id="51255" name="Rectangle 55"/>
          <p:cNvSpPr>
            <a:spLocks noGrp="1" noChangeArrowheads="1"/>
          </p:cNvSpPr>
          <p:nvPr>
            <p:ph type="title"/>
          </p:nvPr>
        </p:nvSpPr>
        <p:spPr>
          <a:xfrm>
            <a:off x="155534" y="266558"/>
            <a:ext cx="12014242" cy="661720"/>
          </a:xfrm>
          <a:noFill/>
          <a:ln/>
        </p:spPr>
        <p:txBody>
          <a:bodyPr/>
          <a:lstStyle/>
          <a:p>
            <a:pPr algn="ctr"/>
            <a:r>
              <a:rPr lang="ru-RU" sz="4300" dirty="0"/>
              <a:t>Позиционные системы </a:t>
            </a:r>
            <a:r>
              <a:rPr lang="ru-RU" sz="4300" dirty="0" smtClean="0"/>
              <a:t>счисления</a:t>
            </a:r>
            <a:endParaRPr lang="ru-RU" sz="4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4" grpId="0"/>
      <p:bldP spid="51235" grpId="0"/>
      <p:bldP spid="51240" grpId="0"/>
      <p:bldP spid="51241" grpId="0"/>
      <p:bldP spid="512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3" name="Text Box 43"/>
          <p:cNvSpPr txBox="1">
            <a:spLocks noChangeArrowheads="1"/>
          </p:cNvSpPr>
          <p:nvPr/>
        </p:nvSpPr>
        <p:spPr bwMode="auto">
          <a:xfrm>
            <a:off x="369847" y="1653368"/>
            <a:ext cx="11404938" cy="168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dirty="0">
                <a:latin typeface="Arial" pitchFamily="34" charset="0"/>
                <a:cs typeface="Arial" pitchFamily="34" charset="0"/>
              </a:rPr>
              <a:t>Как будет выглядеть в развернутом виде число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= 4718,63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/>
              <a:t>?</a:t>
            </a:r>
          </a:p>
        </p:txBody>
      </p:sp>
      <p:sp>
        <p:nvSpPr>
          <p:cNvPr id="51246" name="Text Box 46"/>
          <p:cNvSpPr txBox="1">
            <a:spLocks noChangeArrowheads="1"/>
          </p:cNvSpPr>
          <p:nvPr/>
        </p:nvSpPr>
        <p:spPr bwMode="auto">
          <a:xfrm>
            <a:off x="298409" y="4582326"/>
            <a:ext cx="1438822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А</a:t>
            </a:r>
            <a:r>
              <a:rPr lang="ru-RU" sz="4000" baseline="-25000" dirty="0"/>
              <a:t>10</a:t>
            </a:r>
            <a:r>
              <a:rPr lang="ru-RU" sz="4000" dirty="0"/>
              <a:t> </a:t>
            </a:r>
            <a:r>
              <a:rPr lang="ru-RU" sz="4000" dirty="0" smtClean="0"/>
              <a:t>=</a:t>
            </a:r>
            <a:endParaRPr lang="ru-RU" sz="4000" dirty="0"/>
          </a:p>
        </p:txBody>
      </p:sp>
      <p:sp>
        <p:nvSpPr>
          <p:cNvPr id="51247" name="Text Box 47"/>
          <p:cNvSpPr txBox="1">
            <a:spLocks noChangeArrowheads="1"/>
          </p:cNvSpPr>
          <p:nvPr/>
        </p:nvSpPr>
        <p:spPr bwMode="auto">
          <a:xfrm>
            <a:off x="1447777" y="4582326"/>
            <a:ext cx="1533899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4</a:t>
            </a:r>
            <a:r>
              <a:rPr lang="en-US" sz="4000" dirty="0"/>
              <a:t> ·</a:t>
            </a:r>
            <a:r>
              <a:rPr lang="ru-RU" sz="4000" dirty="0"/>
              <a:t>10</a:t>
            </a:r>
            <a:r>
              <a:rPr lang="ru-RU" sz="4000" baseline="30000" dirty="0"/>
              <a:t>3</a:t>
            </a:r>
          </a:p>
        </p:txBody>
      </p:sp>
      <p:sp>
        <p:nvSpPr>
          <p:cNvPr id="51248" name="Text Box 48"/>
          <p:cNvSpPr txBox="1">
            <a:spLocks noChangeArrowheads="1"/>
          </p:cNvSpPr>
          <p:nvPr/>
        </p:nvSpPr>
        <p:spPr bwMode="auto">
          <a:xfrm>
            <a:off x="2727301" y="4582326"/>
            <a:ext cx="2013507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+ 7</a:t>
            </a:r>
            <a:r>
              <a:rPr lang="en-US" sz="4000" dirty="0"/>
              <a:t> · </a:t>
            </a:r>
            <a:r>
              <a:rPr lang="ru-RU" sz="4000" dirty="0"/>
              <a:t>10</a:t>
            </a:r>
            <a:r>
              <a:rPr lang="ru-RU" sz="4000" baseline="30000" dirty="0"/>
              <a:t>2</a:t>
            </a:r>
          </a:p>
        </p:txBody>
      </p:sp>
      <p:sp>
        <p:nvSpPr>
          <p:cNvPr id="51249" name="Text Box 49"/>
          <p:cNvSpPr txBox="1">
            <a:spLocks noChangeArrowheads="1"/>
          </p:cNvSpPr>
          <p:nvPr/>
        </p:nvSpPr>
        <p:spPr bwMode="auto">
          <a:xfrm>
            <a:off x="4370375" y="4582326"/>
            <a:ext cx="1928826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+ 1 </a:t>
            </a:r>
            <a:r>
              <a:rPr lang="en-US" sz="4000" dirty="0"/>
              <a:t>·</a:t>
            </a:r>
            <a:r>
              <a:rPr lang="ru-RU" sz="4000" dirty="0"/>
              <a:t>10</a:t>
            </a:r>
            <a:r>
              <a:rPr lang="ru-RU" sz="4000" baseline="30000" dirty="0"/>
              <a:t>1</a:t>
            </a:r>
          </a:p>
        </p:txBody>
      </p:sp>
      <p:sp>
        <p:nvSpPr>
          <p:cNvPr id="51250" name="Text Box 50"/>
          <p:cNvSpPr txBox="1">
            <a:spLocks noChangeArrowheads="1"/>
          </p:cNvSpPr>
          <p:nvPr/>
        </p:nvSpPr>
        <p:spPr bwMode="auto">
          <a:xfrm>
            <a:off x="5942011" y="4582326"/>
            <a:ext cx="1916316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+ 8 </a:t>
            </a:r>
            <a:r>
              <a:rPr lang="en-US" sz="4000" dirty="0"/>
              <a:t>·</a:t>
            </a:r>
            <a:r>
              <a:rPr lang="ru-RU" sz="4000" dirty="0"/>
              <a:t>10</a:t>
            </a:r>
            <a:r>
              <a:rPr lang="ru-RU" sz="4000" baseline="30000" dirty="0"/>
              <a:t>0</a:t>
            </a:r>
          </a:p>
        </p:txBody>
      </p:sp>
      <p:sp>
        <p:nvSpPr>
          <p:cNvPr id="51251" name="Text Box 51"/>
          <p:cNvSpPr txBox="1">
            <a:spLocks noChangeArrowheads="1"/>
          </p:cNvSpPr>
          <p:nvPr/>
        </p:nvSpPr>
        <p:spPr bwMode="auto">
          <a:xfrm>
            <a:off x="7656523" y="4582326"/>
            <a:ext cx="2011393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+ 6 </a:t>
            </a:r>
            <a:r>
              <a:rPr lang="en-US" sz="4000" dirty="0"/>
              <a:t>·</a:t>
            </a:r>
            <a:r>
              <a:rPr lang="ru-RU" sz="4000" dirty="0" smtClean="0"/>
              <a:t>10 </a:t>
            </a:r>
            <a:r>
              <a:rPr lang="ru-RU" sz="4000" baseline="30000" dirty="0" smtClean="0"/>
              <a:t>-</a:t>
            </a:r>
            <a:r>
              <a:rPr lang="ru-RU" sz="4000" baseline="30000" dirty="0"/>
              <a:t>1</a:t>
            </a:r>
          </a:p>
        </p:txBody>
      </p:sp>
      <p:sp>
        <p:nvSpPr>
          <p:cNvPr id="51252" name="Text Box 52"/>
          <p:cNvSpPr txBox="1">
            <a:spLocks noChangeArrowheads="1"/>
          </p:cNvSpPr>
          <p:nvPr/>
        </p:nvSpPr>
        <p:spPr bwMode="auto">
          <a:xfrm>
            <a:off x="9585349" y="4510888"/>
            <a:ext cx="2011393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+ 3 </a:t>
            </a:r>
            <a:r>
              <a:rPr lang="en-US" sz="4000" dirty="0"/>
              <a:t>·</a:t>
            </a:r>
            <a:r>
              <a:rPr lang="ru-RU" sz="4000" dirty="0" smtClean="0"/>
              <a:t>10 </a:t>
            </a:r>
            <a:r>
              <a:rPr lang="ru-RU" sz="4000" baseline="30000" dirty="0" smtClean="0"/>
              <a:t>-</a:t>
            </a:r>
            <a:r>
              <a:rPr lang="ru-RU" sz="4000" baseline="30000" dirty="0"/>
              <a:t>2</a:t>
            </a:r>
          </a:p>
        </p:txBody>
      </p:sp>
      <p:sp>
        <p:nvSpPr>
          <p:cNvPr id="51255" name="Rectangle 55"/>
          <p:cNvSpPr>
            <a:spLocks noGrp="1" noChangeArrowheads="1"/>
          </p:cNvSpPr>
          <p:nvPr>
            <p:ph type="title"/>
          </p:nvPr>
        </p:nvSpPr>
        <p:spPr>
          <a:xfrm>
            <a:off x="155534" y="266558"/>
            <a:ext cx="12014242" cy="661720"/>
          </a:xfrm>
          <a:noFill/>
          <a:ln/>
        </p:spPr>
        <p:txBody>
          <a:bodyPr/>
          <a:lstStyle/>
          <a:p>
            <a:pPr algn="ctr"/>
            <a:r>
              <a:rPr lang="ru-RU" sz="4300" dirty="0"/>
              <a:t>Позиционные системы </a:t>
            </a:r>
            <a:r>
              <a:rPr lang="ru-RU" sz="4300" dirty="0" smtClean="0"/>
              <a:t>счисления</a:t>
            </a:r>
            <a:endParaRPr lang="ru-RU" sz="4300" dirty="0"/>
          </a:p>
        </p:txBody>
      </p:sp>
      <p:sp>
        <p:nvSpPr>
          <p:cNvPr id="51256" name="Text Box 56"/>
          <p:cNvSpPr txBox="1">
            <a:spLocks noChangeArrowheads="1"/>
          </p:cNvSpPr>
          <p:nvPr/>
        </p:nvSpPr>
        <p:spPr bwMode="auto">
          <a:xfrm>
            <a:off x="1655731" y="3510756"/>
            <a:ext cx="2106469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q = 10</a:t>
            </a:r>
            <a:endParaRPr lang="ru-RU" sz="3600" dirty="0"/>
          </a:p>
        </p:txBody>
      </p:sp>
      <p:sp>
        <p:nvSpPr>
          <p:cNvPr id="51257" name="Text Box 57"/>
          <p:cNvSpPr txBox="1">
            <a:spLocks noChangeArrowheads="1"/>
          </p:cNvSpPr>
          <p:nvPr/>
        </p:nvSpPr>
        <p:spPr bwMode="auto">
          <a:xfrm>
            <a:off x="4656127" y="3510756"/>
            <a:ext cx="1724051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n = 4</a:t>
            </a:r>
            <a:endParaRPr lang="ru-RU" sz="3600" dirty="0"/>
          </a:p>
        </p:txBody>
      </p:sp>
      <p:sp>
        <p:nvSpPr>
          <p:cNvPr id="51258" name="Text Box 58"/>
          <p:cNvSpPr txBox="1">
            <a:spLocks noChangeArrowheads="1"/>
          </p:cNvSpPr>
          <p:nvPr/>
        </p:nvSpPr>
        <p:spPr bwMode="auto">
          <a:xfrm>
            <a:off x="8085151" y="3510756"/>
            <a:ext cx="1916316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m = 2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1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3" grpId="0"/>
      <p:bldP spid="51246" grpId="0"/>
      <p:bldP spid="51247" grpId="0"/>
      <p:bldP spid="51248" grpId="0"/>
      <p:bldP spid="51249" grpId="0"/>
      <p:bldP spid="51250" grpId="0"/>
      <p:bldP spid="51251" grpId="0"/>
      <p:bldP spid="51252" grpId="0"/>
      <p:bldP spid="51256" grpId="0"/>
      <p:bldP spid="51257" grpId="0"/>
      <p:bldP spid="5125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12723" y="224608"/>
            <a:ext cx="10344309" cy="677108"/>
          </a:xfrm>
        </p:spPr>
        <p:txBody>
          <a:bodyPr/>
          <a:lstStyle/>
          <a:p>
            <a:pPr algn="r"/>
            <a:r>
              <a:rPr lang="ru-RU" sz="4400" dirty="0"/>
              <a:t>Позиционные системы счисления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369847" y="1581930"/>
            <a:ext cx="11404938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Как будет выглядеть в развернутом виде число А</a:t>
            </a:r>
            <a:r>
              <a:rPr lang="ru-RU" sz="4000" baseline="-25000" dirty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= 7764,1 ?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584161" y="4296574"/>
            <a:ext cx="1533899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А</a:t>
            </a:r>
            <a:r>
              <a:rPr lang="ru-RU" sz="4000" baseline="-25000" dirty="0"/>
              <a:t>8</a:t>
            </a:r>
            <a:r>
              <a:rPr lang="ru-RU" sz="4000" dirty="0"/>
              <a:t>  =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1655731" y="4368012"/>
            <a:ext cx="1438823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7 </a:t>
            </a:r>
            <a:r>
              <a:rPr lang="en-US" sz="4000" dirty="0"/>
              <a:t>·</a:t>
            </a:r>
            <a:r>
              <a:rPr lang="ru-RU" sz="4000" dirty="0"/>
              <a:t> 8</a:t>
            </a:r>
            <a:r>
              <a:rPr lang="ru-RU" sz="4000" baseline="30000" dirty="0"/>
              <a:t>3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2870177" y="4296574"/>
            <a:ext cx="178595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+ 7 </a:t>
            </a:r>
            <a:r>
              <a:rPr lang="en-US" sz="4000" dirty="0"/>
              <a:t>·</a:t>
            </a:r>
            <a:r>
              <a:rPr lang="ru-RU" sz="4000" dirty="0"/>
              <a:t> 8</a:t>
            </a:r>
            <a:r>
              <a:rPr lang="ru-RU" sz="4000" baseline="30000" dirty="0"/>
              <a:t>2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4441813" y="4296574"/>
            <a:ext cx="1724051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+ 6 </a:t>
            </a:r>
            <a:r>
              <a:rPr lang="en-US" sz="4000" dirty="0"/>
              <a:t>·</a:t>
            </a:r>
            <a:r>
              <a:rPr lang="ru-RU" sz="4000" dirty="0"/>
              <a:t> 8</a:t>
            </a:r>
            <a:r>
              <a:rPr lang="ru-RU" sz="4000" baseline="30000" dirty="0"/>
              <a:t>1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6084887" y="4296574"/>
            <a:ext cx="1714512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+ 4 </a:t>
            </a:r>
            <a:r>
              <a:rPr lang="en-US" sz="4000" dirty="0"/>
              <a:t>·</a:t>
            </a:r>
            <a:r>
              <a:rPr lang="ru-RU" sz="4000" dirty="0"/>
              <a:t> 8</a:t>
            </a:r>
            <a:r>
              <a:rPr lang="ru-RU" sz="4000" baseline="30000" dirty="0"/>
              <a:t>0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7727961" y="4296574"/>
            <a:ext cx="191843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/>
              <a:t>+ 1 </a:t>
            </a:r>
            <a:r>
              <a:rPr lang="en-US" sz="4000" dirty="0"/>
              <a:t>·</a:t>
            </a:r>
            <a:r>
              <a:rPr lang="ru-RU" sz="4000" dirty="0"/>
              <a:t> 8</a:t>
            </a:r>
            <a:r>
              <a:rPr lang="ru-RU" sz="4000" baseline="30000" dirty="0"/>
              <a:t>-1</a:t>
            </a:r>
          </a:p>
        </p:txBody>
      </p:sp>
      <p:sp>
        <p:nvSpPr>
          <p:cNvPr id="19" name="Text Box 56"/>
          <p:cNvSpPr txBox="1">
            <a:spLocks noChangeArrowheads="1"/>
          </p:cNvSpPr>
          <p:nvPr/>
        </p:nvSpPr>
        <p:spPr bwMode="auto">
          <a:xfrm>
            <a:off x="1941483" y="3225004"/>
            <a:ext cx="2106469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q = </a:t>
            </a:r>
            <a:r>
              <a:rPr lang="ru-RU" sz="3600" dirty="0" smtClean="0"/>
              <a:t>8</a:t>
            </a:r>
            <a:endParaRPr lang="ru-RU" sz="3600" dirty="0"/>
          </a:p>
        </p:txBody>
      </p:sp>
      <p:sp>
        <p:nvSpPr>
          <p:cNvPr id="20" name="Text Box 57"/>
          <p:cNvSpPr txBox="1">
            <a:spLocks noChangeArrowheads="1"/>
          </p:cNvSpPr>
          <p:nvPr/>
        </p:nvSpPr>
        <p:spPr bwMode="auto">
          <a:xfrm>
            <a:off x="4513251" y="3225004"/>
            <a:ext cx="1724051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n = 4</a:t>
            </a:r>
            <a:endParaRPr lang="ru-RU" sz="3600" dirty="0"/>
          </a:p>
        </p:txBody>
      </p:sp>
      <p:sp>
        <p:nvSpPr>
          <p:cNvPr id="21" name="Text Box 58"/>
          <p:cNvSpPr txBox="1">
            <a:spLocks noChangeArrowheads="1"/>
          </p:cNvSpPr>
          <p:nvPr/>
        </p:nvSpPr>
        <p:spPr bwMode="auto">
          <a:xfrm>
            <a:off x="7442209" y="3225004"/>
            <a:ext cx="1916316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m = </a:t>
            </a:r>
            <a:r>
              <a:rPr lang="ru-RU" sz="3600" dirty="0" smtClean="0"/>
              <a:t>1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3" grpId="0"/>
      <p:bldP spid="52235" grpId="0"/>
      <p:bldP spid="52236" grpId="0"/>
      <p:bldP spid="52237" grpId="0"/>
      <p:bldP spid="52238" grpId="0"/>
      <p:bldP spid="52239" grpId="0"/>
      <p:bldP spid="52240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7037" y="2010558"/>
            <a:ext cx="9722417" cy="4490072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Виды систем счисления</a:t>
            </a:r>
            <a:r>
              <a:rPr sz="4000" spc="-1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4000" spc="-11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Непозиционный системы счисления</a:t>
            </a:r>
            <a:r>
              <a:rPr sz="400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4000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Правила составления чисел в римской системе счисления;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Позиционные системы счисления.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25097" y="200220"/>
            <a:ext cx="97460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r>
              <a:rPr spc="11" smtClean="0"/>
              <a:t>:</a:t>
            </a:r>
            <a:endParaRPr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9848" y="266558"/>
            <a:ext cx="11799928" cy="661720"/>
          </a:xfrm>
        </p:spPr>
        <p:txBody>
          <a:bodyPr/>
          <a:lstStyle/>
          <a:p>
            <a:pPr algn="ctr"/>
            <a:r>
              <a:rPr lang="ru-RU" sz="4300" dirty="0"/>
              <a:t>Позиционные системы счисления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237243" y="1373420"/>
            <a:ext cx="11404938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Как будет выглядеть в развернутом виде число А</a:t>
            </a:r>
            <a:r>
              <a:rPr lang="ru-RU" sz="4000" baseline="-25000" dirty="0">
                <a:latin typeface="Arial" pitchFamily="34" charset="0"/>
                <a:cs typeface="Arial" pitchFamily="34" charset="0"/>
              </a:rPr>
              <a:t>16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= 3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AF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941351" y="4582326"/>
            <a:ext cx="185738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А</a:t>
            </a:r>
            <a:r>
              <a:rPr lang="en-US" sz="4000" baseline="-25000" dirty="0">
                <a:latin typeface="Arial" pitchFamily="34" charset="0"/>
                <a:cs typeface="Arial" pitchFamily="34" charset="0"/>
              </a:rPr>
              <a:t>16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 =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512987" y="4582326"/>
            <a:ext cx="1726164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aseline="30000" dirty="0">
                <a:latin typeface="Arial" pitchFamily="34" charset="0"/>
                <a:cs typeface="Arial" pitchFamily="34" charset="0"/>
              </a:rPr>
              <a:t>2</a:t>
            </a:r>
            <a:endParaRPr lang="ru-RU" sz="4000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4156061" y="4582326"/>
            <a:ext cx="250033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aseline="30000" dirty="0">
                <a:latin typeface="Arial" pitchFamily="34" charset="0"/>
                <a:cs typeface="Arial" pitchFamily="34" charset="0"/>
              </a:rPr>
              <a:t>1</a:t>
            </a:r>
            <a:endParaRPr lang="ru-RU" sz="4000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6584953" y="4582326"/>
            <a:ext cx="285752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4000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56"/>
          <p:cNvSpPr txBox="1">
            <a:spLocks noChangeArrowheads="1"/>
          </p:cNvSpPr>
          <p:nvPr/>
        </p:nvSpPr>
        <p:spPr bwMode="auto">
          <a:xfrm>
            <a:off x="1798607" y="2867814"/>
            <a:ext cx="2106469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q = </a:t>
            </a:r>
            <a:r>
              <a:rPr lang="ru-RU" sz="3600" dirty="0" smtClean="0"/>
              <a:t>16</a:t>
            </a:r>
            <a:endParaRPr lang="ru-RU" sz="3600" dirty="0"/>
          </a:p>
        </p:txBody>
      </p:sp>
      <p:sp>
        <p:nvSpPr>
          <p:cNvPr id="17" name="Text Box 57"/>
          <p:cNvSpPr txBox="1">
            <a:spLocks noChangeArrowheads="1"/>
          </p:cNvSpPr>
          <p:nvPr/>
        </p:nvSpPr>
        <p:spPr bwMode="auto">
          <a:xfrm>
            <a:off x="4370375" y="2867814"/>
            <a:ext cx="1724051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n = </a:t>
            </a:r>
            <a:r>
              <a:rPr lang="ru-RU" sz="3600" dirty="0" smtClean="0"/>
              <a:t>3</a:t>
            </a:r>
            <a:endParaRPr lang="ru-RU" sz="3600" dirty="0"/>
          </a:p>
        </p:txBody>
      </p:sp>
      <p:sp>
        <p:nvSpPr>
          <p:cNvPr id="18" name="Text Box 58"/>
          <p:cNvSpPr txBox="1">
            <a:spLocks noChangeArrowheads="1"/>
          </p:cNvSpPr>
          <p:nvPr/>
        </p:nvSpPr>
        <p:spPr bwMode="auto">
          <a:xfrm>
            <a:off x="7370771" y="2867814"/>
            <a:ext cx="1916316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/>
              <a:t>m = </a:t>
            </a:r>
            <a:r>
              <a:rPr lang="ru-RU" sz="3600" dirty="0" smtClean="0"/>
              <a:t>0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7" grpId="0"/>
      <p:bldP spid="53259" grpId="0"/>
      <p:bldP spid="53260" grpId="0"/>
      <p:bldP spid="53261" grpId="0"/>
      <p:bldP spid="53262" grpId="0"/>
      <p:bldP spid="16" grpId="0"/>
      <p:bldP spid="17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69848" y="266558"/>
            <a:ext cx="11799928" cy="677108"/>
          </a:xfrm>
        </p:spPr>
        <p:txBody>
          <a:bodyPr/>
          <a:lstStyle/>
          <a:p>
            <a:pPr algn="ctr"/>
            <a:r>
              <a:rPr lang="ru-RU" sz="4400" dirty="0"/>
              <a:t>Позиционные системы счисления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226971" y="1296178"/>
            <a:ext cx="11572956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Свернутой формой записи числа называется запись в виде: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941747" y="2010558"/>
            <a:ext cx="1151481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b="1" dirty="0"/>
              <a:t>A =</a:t>
            </a:r>
            <a:r>
              <a:rPr lang="en-US" sz="4000" dirty="0"/>
              <a:t> </a:t>
            </a:r>
            <a:endParaRPr lang="ru-RU" sz="4000" dirty="0"/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4870441" y="2010558"/>
            <a:ext cx="4696773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b="1" dirty="0"/>
              <a:t>a</a:t>
            </a:r>
            <a:r>
              <a:rPr lang="en-US" sz="4000" b="1" baseline="-25000" dirty="0"/>
              <a:t>n-1 </a:t>
            </a:r>
            <a:r>
              <a:rPr lang="en-US" sz="4000" b="1" dirty="0"/>
              <a:t>a</a:t>
            </a:r>
            <a:r>
              <a:rPr lang="en-US" sz="4000" b="1" baseline="-25000" dirty="0"/>
              <a:t>n-2 </a:t>
            </a:r>
            <a:r>
              <a:rPr lang="ru-RU" sz="4000" b="1" baseline="-25000" dirty="0"/>
              <a:t>…</a:t>
            </a:r>
            <a:r>
              <a:rPr lang="en-US" sz="4000" b="1" baseline="-25000" dirty="0"/>
              <a:t> </a:t>
            </a:r>
            <a:r>
              <a:rPr lang="en-US" sz="4000" b="1" dirty="0"/>
              <a:t>a</a:t>
            </a:r>
            <a:r>
              <a:rPr lang="en-US" sz="4000" b="1" baseline="-25000" dirty="0"/>
              <a:t>1 </a:t>
            </a:r>
            <a:r>
              <a:rPr lang="en-US" sz="4000" b="1" dirty="0"/>
              <a:t>a</a:t>
            </a:r>
            <a:r>
              <a:rPr lang="en-US" sz="4000" b="1" baseline="-25000" dirty="0"/>
              <a:t>0</a:t>
            </a:r>
            <a:r>
              <a:rPr lang="ru-RU" sz="4000" b="1" baseline="-25000" dirty="0"/>
              <a:t> </a:t>
            </a:r>
            <a:r>
              <a:rPr lang="en-US" sz="4000" b="1" dirty="0"/>
              <a:t>, a</a:t>
            </a:r>
            <a:r>
              <a:rPr lang="en-US" sz="4000" b="1" baseline="-25000" dirty="0"/>
              <a:t>-1 </a:t>
            </a:r>
            <a:r>
              <a:rPr lang="en-US" sz="4000" b="1" dirty="0"/>
              <a:t>a</a:t>
            </a:r>
            <a:r>
              <a:rPr lang="en-US" sz="4000" b="1" baseline="-25000" dirty="0"/>
              <a:t>-m</a:t>
            </a:r>
            <a:r>
              <a:rPr lang="en-US" sz="4000" b="1" dirty="0"/>
              <a:t> </a:t>
            </a:r>
            <a:endParaRPr lang="ru-RU" sz="4000" b="1" dirty="0"/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668257" y="2796376"/>
            <a:ext cx="11501518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Запишите в свернутой форме следующее число:</a:t>
            </a:r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441285" y="4225136"/>
            <a:ext cx="10637990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dirty="0"/>
              <a:t>А</a:t>
            </a:r>
            <a:r>
              <a:rPr lang="ru-RU" sz="2800" baseline="-25000" dirty="0"/>
              <a:t>10</a:t>
            </a:r>
            <a:r>
              <a:rPr lang="ru-RU" sz="2800" dirty="0"/>
              <a:t> = 9 </a:t>
            </a:r>
            <a:r>
              <a:rPr lang="en-US" sz="2800" dirty="0">
                <a:cs typeface="Arial" charset="0"/>
              </a:rPr>
              <a:t>·</a:t>
            </a:r>
            <a:r>
              <a:rPr lang="ru-RU" sz="2800" dirty="0">
                <a:cs typeface="Arial" charset="0"/>
              </a:rPr>
              <a:t>10</a:t>
            </a:r>
            <a:r>
              <a:rPr lang="ru-RU" sz="2800" baseline="30000" dirty="0">
                <a:cs typeface="Arial" charset="0"/>
              </a:rPr>
              <a:t>1</a:t>
            </a:r>
            <a:r>
              <a:rPr lang="ru-RU" sz="2800" dirty="0">
                <a:cs typeface="Arial" charset="0"/>
              </a:rPr>
              <a:t> + 1 </a:t>
            </a:r>
            <a:r>
              <a:rPr lang="en-US" sz="2800" dirty="0"/>
              <a:t>·</a:t>
            </a:r>
            <a:r>
              <a:rPr lang="ru-RU" sz="2800" dirty="0"/>
              <a:t> 10</a:t>
            </a:r>
            <a:r>
              <a:rPr lang="ru-RU" sz="2800" baseline="30000" dirty="0"/>
              <a:t>0</a:t>
            </a:r>
            <a:r>
              <a:rPr lang="ru-RU" sz="2800" dirty="0"/>
              <a:t> + 5 </a:t>
            </a:r>
            <a:r>
              <a:rPr lang="en-US" sz="2800" dirty="0"/>
              <a:t>·</a:t>
            </a:r>
            <a:r>
              <a:rPr lang="ru-RU" sz="2800" dirty="0"/>
              <a:t> 10</a:t>
            </a:r>
            <a:r>
              <a:rPr lang="ru-RU" sz="2800" baseline="30000" dirty="0"/>
              <a:t>-1</a:t>
            </a:r>
            <a:r>
              <a:rPr lang="ru-RU" sz="2800" dirty="0"/>
              <a:t> + 3 </a:t>
            </a:r>
            <a:r>
              <a:rPr lang="en-US" sz="2800" dirty="0"/>
              <a:t>·</a:t>
            </a:r>
            <a:r>
              <a:rPr lang="ru-RU" sz="2800" dirty="0"/>
              <a:t> 10</a:t>
            </a:r>
            <a:r>
              <a:rPr lang="ru-RU" sz="2800" baseline="30000" dirty="0"/>
              <a:t>-2</a:t>
            </a:r>
            <a:endParaRPr lang="en-US" sz="2800" baseline="30000" dirty="0"/>
          </a:p>
        </p:txBody>
      </p:sp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512723" y="4939516"/>
            <a:ext cx="1246557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dirty="0"/>
              <a:t>А</a:t>
            </a:r>
            <a:r>
              <a:rPr lang="ru-RU" sz="2800" baseline="-25000" dirty="0"/>
              <a:t>10 </a:t>
            </a:r>
            <a:r>
              <a:rPr lang="ru-RU" sz="2800" dirty="0"/>
              <a:t>= </a:t>
            </a:r>
          </a:p>
        </p:txBody>
      </p: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1227103" y="4225136"/>
            <a:ext cx="1054292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9</a:t>
            </a:r>
          </a:p>
        </p:txBody>
      </p:sp>
      <p:sp>
        <p:nvSpPr>
          <p:cNvPr id="61459" name="Text Box 19"/>
          <p:cNvSpPr txBox="1">
            <a:spLocks noChangeArrowheads="1"/>
          </p:cNvSpPr>
          <p:nvPr/>
        </p:nvSpPr>
        <p:spPr bwMode="auto">
          <a:xfrm>
            <a:off x="2370111" y="4225136"/>
            <a:ext cx="669760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1</a:t>
            </a: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2155797" y="4939516"/>
            <a:ext cx="959215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/>
              <a:t>,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3655995" y="4225136"/>
            <a:ext cx="671873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5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5013317" y="4225136"/>
            <a:ext cx="766949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3</a:t>
            </a: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441285" y="5511020"/>
            <a:ext cx="9966115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/>
              <a:t>А</a:t>
            </a:r>
            <a:r>
              <a:rPr lang="ru-RU" sz="3200" baseline="-25000" dirty="0"/>
              <a:t>16</a:t>
            </a:r>
            <a:r>
              <a:rPr lang="ru-RU" sz="3200" dirty="0"/>
              <a:t> = А </a:t>
            </a:r>
            <a:r>
              <a:rPr lang="en-US" sz="3200" dirty="0"/>
              <a:t>·</a:t>
            </a:r>
            <a:r>
              <a:rPr lang="ru-RU" sz="3200" dirty="0"/>
              <a:t>16</a:t>
            </a:r>
            <a:r>
              <a:rPr lang="ru-RU" sz="3200" baseline="30000" dirty="0"/>
              <a:t>1</a:t>
            </a:r>
            <a:r>
              <a:rPr lang="ru-RU" sz="3200" dirty="0"/>
              <a:t> + 1 </a:t>
            </a:r>
            <a:r>
              <a:rPr lang="en-US" sz="3200" dirty="0"/>
              <a:t>·</a:t>
            </a:r>
            <a:r>
              <a:rPr lang="ru-RU" sz="3200" dirty="0"/>
              <a:t> 16</a:t>
            </a:r>
            <a:r>
              <a:rPr lang="ru-RU" sz="3200" baseline="30000" dirty="0"/>
              <a:t>0</a:t>
            </a:r>
            <a:r>
              <a:rPr lang="ru-RU" sz="3200" dirty="0"/>
              <a:t> + 7 </a:t>
            </a:r>
            <a:r>
              <a:rPr lang="en-US" sz="3200" dirty="0"/>
              <a:t>·</a:t>
            </a:r>
            <a:r>
              <a:rPr lang="ru-RU" sz="3200" dirty="0"/>
              <a:t> 16</a:t>
            </a:r>
            <a:r>
              <a:rPr lang="ru-RU" sz="3200" baseline="30000" dirty="0"/>
              <a:t>-1 </a:t>
            </a:r>
            <a:r>
              <a:rPr lang="ru-RU" sz="3200" dirty="0"/>
              <a:t>+ 5 </a:t>
            </a:r>
            <a:r>
              <a:rPr lang="en-US" sz="3200" dirty="0"/>
              <a:t>·</a:t>
            </a:r>
            <a:r>
              <a:rPr lang="ru-RU" sz="3200" dirty="0"/>
              <a:t> 16</a:t>
            </a:r>
            <a:r>
              <a:rPr lang="ru-RU" sz="3200" baseline="30000" dirty="0"/>
              <a:t>-2</a:t>
            </a: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441285" y="6153962"/>
            <a:ext cx="2873419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/>
              <a:t>А</a:t>
            </a:r>
            <a:r>
              <a:rPr lang="ru-RU" sz="3200" baseline="-25000" dirty="0"/>
              <a:t>16</a:t>
            </a:r>
            <a:r>
              <a:rPr lang="ru-RU" sz="3200" dirty="0"/>
              <a:t> = А1, 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8021E-6 1.11022E-16 L 0.00678 0.0955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881E-6 1.11022E-16 L -0.04177 0.0955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14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6429E-6 1.11022E-16 L -0.10611 0.0955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4565E-6 1.11022E-16 L -0.18011 0.0955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  <p:bldP spid="61444" grpId="0"/>
      <p:bldP spid="61446" grpId="0"/>
      <p:bldP spid="61449" grpId="0"/>
      <p:bldP spid="61455" grpId="0"/>
      <p:bldP spid="61455" grpId="1"/>
      <p:bldP spid="61456" grpId="0"/>
      <p:bldP spid="61456" grpId="1"/>
      <p:bldP spid="61458" grpId="0"/>
      <p:bldP spid="61458" grpId="1"/>
      <p:bldP spid="61458" grpId="2"/>
      <p:bldP spid="61459" grpId="0"/>
      <p:bldP spid="61459" grpId="1"/>
      <p:bldP spid="61459" grpId="2"/>
      <p:bldP spid="61460" grpId="0"/>
      <p:bldP spid="61460" grpId="1"/>
      <p:bldP spid="61461" grpId="0"/>
      <p:bldP spid="61461" grpId="1"/>
      <p:bldP spid="61461" grpId="2"/>
      <p:bldP spid="61462" grpId="0"/>
      <p:bldP spid="61462" grpId="1"/>
      <p:bldP spid="61462" grpId="2"/>
      <p:bldP spid="61464" grpId="0"/>
      <p:bldP spid="6146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4975" y="234156"/>
            <a:ext cx="117348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Таблица сравнения систем счисления</a:t>
            </a:r>
            <a:endParaRPr spc="43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22487" y="2520156"/>
            <a:ext cx="18473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1224740"/>
            <a:ext cx="1089436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69887" y="3103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Задания для самостоятельной работы: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3687" y="1300956"/>
            <a:ext cx="1164748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>
              <a:buAutoNum type="arabicParenR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Прочитайте страницы 21-27 учебника.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742950" indent="-742950">
              <a:buAutoNum type="arabicParenR"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arenR"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/>
          <a:stretch>
            <a:fillRect/>
          </a:stretch>
        </p:blipFill>
        <p:spPr bwMode="auto">
          <a:xfrm>
            <a:off x="226970" y="5511020"/>
            <a:ext cx="11916751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lum contrast="30000"/>
          </a:blip>
          <a:srcRect/>
          <a:stretch>
            <a:fillRect/>
          </a:stretch>
        </p:blipFill>
        <p:spPr bwMode="auto">
          <a:xfrm>
            <a:off x="941351" y="2081996"/>
            <a:ext cx="1068774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lum contrast="30000"/>
          </a:blip>
          <a:srcRect/>
          <a:stretch>
            <a:fillRect/>
          </a:stretch>
        </p:blipFill>
        <p:spPr bwMode="auto">
          <a:xfrm>
            <a:off x="155533" y="4082260"/>
            <a:ext cx="11358642" cy="12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55599" y="367484"/>
            <a:ext cx="10344309" cy="677108"/>
          </a:xfrm>
        </p:spPr>
        <p:txBody>
          <a:bodyPr/>
          <a:lstStyle/>
          <a:p>
            <a:pPr algn="ctr"/>
            <a:r>
              <a:rPr lang="ru-RU" sz="4400" dirty="0"/>
              <a:t>Определения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441285" y="1581930"/>
            <a:ext cx="2970608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400" b="1" dirty="0">
                <a:latin typeface="Arial" pitchFamily="34" charset="0"/>
                <a:cs typeface="Arial" pitchFamily="34" charset="0"/>
              </a:rPr>
              <a:t>Цифры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55599" y="3653632"/>
            <a:ext cx="2108583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400" b="1" dirty="0">
                <a:latin typeface="Arial" pitchFamily="34" charset="0"/>
                <a:cs typeface="Arial" pitchFamily="34" charset="0"/>
              </a:rPr>
              <a:t>Число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41285" y="4796640"/>
            <a:ext cx="3214710" cy="1464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dirty="0">
                <a:latin typeface="Arial" pitchFamily="34" charset="0"/>
                <a:cs typeface="Arial" pitchFamily="34" charset="0"/>
              </a:rPr>
              <a:t>Система счисления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3798871" y="1581930"/>
            <a:ext cx="8146988" cy="195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– это символы, участвующие в записи числа и составляющие некоторый алфавит.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655995" y="3510756"/>
            <a:ext cx="8049799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– это некоторая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величина, состоящая из цифр и знаков.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798871" y="4802509"/>
            <a:ext cx="7954722" cy="2219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ru-RU" dirty="0"/>
              <a:t>–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это способ записи чисел с помощью цифр.</a:t>
            </a:r>
          </a:p>
          <a:p>
            <a:pPr>
              <a:spcBef>
                <a:spcPct val="50000"/>
              </a:spcBef>
            </a:pP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6" grpId="0"/>
      <p:bldP spid="35847" grpId="0"/>
      <p:bldP spid="35848" grpId="0"/>
      <p:bldP spid="35849" grpId="0"/>
      <p:bldP spid="358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6661685" y="2330753"/>
            <a:ext cx="5077077" cy="4276297"/>
          </a:xfrm>
          <a:prstGeom prst="rect">
            <a:avLst/>
          </a:prstGeom>
          <a:solidFill>
            <a:srgbClr val="FFFFD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441285" y="2153434"/>
            <a:ext cx="4986227" cy="4276297"/>
          </a:xfrm>
          <a:prstGeom prst="rect">
            <a:avLst/>
          </a:prstGeom>
          <a:solidFill>
            <a:srgbClr val="FFFFD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0621" y="266558"/>
            <a:ext cx="10344309" cy="738664"/>
          </a:xfrm>
        </p:spPr>
        <p:txBody>
          <a:bodyPr/>
          <a:lstStyle/>
          <a:p>
            <a:pPr algn="ctr"/>
            <a:r>
              <a:rPr lang="ru-RU" sz="4800" dirty="0">
                <a:latin typeface="Arial" charset="0"/>
              </a:rPr>
              <a:t>Системы счисления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 rot="9815180">
            <a:off x="4330026" y="1392950"/>
            <a:ext cx="1248269" cy="400070"/>
          </a:xfrm>
          <a:prstGeom prst="rightArrow">
            <a:avLst>
              <a:gd name="adj1" fmla="val 50000"/>
              <a:gd name="adj2" fmla="val 84581"/>
            </a:avLst>
          </a:prstGeom>
          <a:solidFill>
            <a:srgbClr val="FFFFD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26971" y="1296178"/>
            <a:ext cx="5079191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b="1" u="sng" dirty="0">
                <a:latin typeface="Arial" pitchFamily="34" charset="0"/>
                <a:cs typeface="Arial" pitchFamily="34" charset="0"/>
              </a:rPr>
              <a:t>Непозиционные 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 rot="1117055">
            <a:off x="6829924" y="1342178"/>
            <a:ext cx="1248269" cy="396672"/>
          </a:xfrm>
          <a:prstGeom prst="rightArrow">
            <a:avLst>
              <a:gd name="adj1" fmla="val 50000"/>
              <a:gd name="adj2" fmla="val 84581"/>
            </a:avLst>
          </a:prstGeom>
          <a:solidFill>
            <a:srgbClr val="FFFFD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7799399" y="1296178"/>
            <a:ext cx="4071966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u="sng" dirty="0">
                <a:latin typeface="Arial" pitchFamily="34" charset="0"/>
                <a:cs typeface="Arial" pitchFamily="34" charset="0"/>
              </a:rPr>
              <a:t>Позиционные</a:t>
            </a:r>
            <a:r>
              <a:rPr lang="ru-RU" u="sng" dirty="0"/>
              <a:t> 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655599" y="2296310"/>
            <a:ext cx="4643470" cy="355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- системы счисления, у которых количественный эквивалент цифры</a:t>
            </a:r>
            <a:br>
              <a:rPr lang="ru-RU" sz="3200" dirty="0">
                <a:latin typeface="Arial" pitchFamily="34" charset="0"/>
                <a:cs typeface="Arial" pitchFamily="34" charset="0"/>
              </a:rPr>
            </a:br>
            <a:r>
              <a:rPr lang="ru-RU" sz="3200" b="1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 зависит</a:t>
            </a:r>
            <a:r>
              <a:rPr lang="ru-RU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от её местоположения в записи числа</a:t>
            </a:r>
            <a:r>
              <a:rPr lang="en-US" sz="2400" dirty="0"/>
              <a:t>.</a:t>
            </a:r>
            <a:endParaRPr lang="ru-RU" sz="2400" dirty="0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6799267" y="2439186"/>
            <a:ext cx="4886926" cy="355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  <a:buFontTx/>
              <a:buChar char="-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системы счисления, у которых количественный эквивалент цифры </a:t>
            </a:r>
            <a:r>
              <a:rPr lang="ru-RU" sz="3200" b="1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зависит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от её местоположения в записи числа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55599" y="5582458"/>
            <a:ext cx="4696773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0070C0"/>
                </a:solidFill>
              </a:rPr>
              <a:t>XXX</a:t>
            </a:r>
            <a:r>
              <a:rPr lang="ru-RU" sz="4400" b="1" dirty="0">
                <a:solidFill>
                  <a:srgbClr val="0070C0"/>
                </a:solidFill>
              </a:rPr>
              <a:t> = </a:t>
            </a:r>
            <a:r>
              <a:rPr lang="en-US" sz="4400" b="1" dirty="0">
                <a:solidFill>
                  <a:srgbClr val="0070C0"/>
                </a:solidFill>
              </a:rPr>
              <a:t>10 + 10 + 10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870705" y="5653896"/>
            <a:ext cx="4791849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rgbClr val="0070C0"/>
                </a:solidFill>
              </a:rPr>
              <a:t>12</a:t>
            </a:r>
            <a:r>
              <a:rPr lang="en-US" sz="4400" b="1" dirty="0" smtClean="0">
                <a:solidFill>
                  <a:srgbClr val="0070C0"/>
                </a:solidFill>
              </a:rPr>
              <a:t>3 </a:t>
            </a:r>
            <a:r>
              <a:rPr lang="en-US" sz="4400" b="1" dirty="0">
                <a:solidFill>
                  <a:srgbClr val="0070C0"/>
                </a:solidFill>
              </a:rPr>
              <a:t>= </a:t>
            </a:r>
            <a:r>
              <a:rPr lang="ru-RU" sz="4400" b="1" dirty="0" smtClean="0">
                <a:solidFill>
                  <a:srgbClr val="0070C0"/>
                </a:solidFill>
              </a:rPr>
              <a:t>1</a:t>
            </a:r>
            <a:r>
              <a:rPr lang="en-US" sz="4400" b="1" dirty="0" smtClean="0">
                <a:solidFill>
                  <a:srgbClr val="0070C0"/>
                </a:solidFill>
              </a:rPr>
              <a:t>00 </a:t>
            </a:r>
            <a:r>
              <a:rPr lang="en-US" sz="4400" b="1" dirty="0">
                <a:solidFill>
                  <a:srgbClr val="0070C0"/>
                </a:solidFill>
              </a:rPr>
              <a:t>+ </a:t>
            </a:r>
            <a:r>
              <a:rPr lang="ru-RU" sz="4400" b="1" dirty="0" smtClean="0">
                <a:solidFill>
                  <a:srgbClr val="0070C0"/>
                </a:solidFill>
              </a:rPr>
              <a:t>2</a:t>
            </a:r>
            <a:r>
              <a:rPr lang="en-US" sz="4400" b="1" dirty="0" smtClean="0">
                <a:solidFill>
                  <a:srgbClr val="0070C0"/>
                </a:solidFill>
              </a:rPr>
              <a:t>0 </a:t>
            </a:r>
            <a:r>
              <a:rPr lang="en-US" sz="4400" b="1" dirty="0">
                <a:solidFill>
                  <a:srgbClr val="0070C0"/>
                </a:solidFill>
              </a:rPr>
              <a:t>+ 3</a:t>
            </a:r>
            <a:endParaRPr lang="ru-RU" sz="4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00"/>
                            </p:stCondLst>
                            <p:childTnLst>
                              <p:par>
                                <p:cTn id="2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6" grpId="0" animBg="1"/>
      <p:bldP spid="36875" grpId="0" animBg="1"/>
      <p:bldP spid="36866" grpId="0"/>
      <p:bldP spid="36868" grpId="0" animBg="1"/>
      <p:bldP spid="36870" grpId="0"/>
      <p:bldP spid="36871" grpId="0" animBg="1"/>
      <p:bldP spid="36872" grpId="0"/>
      <p:bldP spid="36873" grpId="0"/>
      <p:bldP spid="36874" grpId="0"/>
      <p:bldP spid="36878" grpId="0"/>
      <p:bldP spid="368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24740"/>
            <a:ext cx="12585745" cy="1218731"/>
          </a:xfrm>
          <a:prstGeom prst="rect">
            <a:avLst/>
          </a:prstGeom>
        </p:spPr>
        <p:txBody>
          <a:bodyPr lIns="109664" tIns="54832" rIns="109664" bIns="54832"/>
          <a:lstStyle/>
          <a:p>
            <a:pPr marL="971483" indent="-857250" algn="l">
              <a:lnSpc>
                <a:spcPct val="90000"/>
              </a:lnSpc>
              <a:tabLst>
                <a:tab pos="1713500" algn="l"/>
              </a:tabLst>
            </a:pPr>
            <a:r>
              <a:rPr lang="ru-RU" sz="4000" i="0" dirty="0" smtClean="0">
                <a:latin typeface="Arial" pitchFamily="34" charset="0"/>
                <a:cs typeface="Arial" pitchFamily="34" charset="0"/>
              </a:rPr>
              <a:t>  Древнеегипетская </a:t>
            </a:r>
            <a:r>
              <a:rPr lang="ru-RU" sz="4000" i="0" dirty="0">
                <a:latin typeface="Arial" pitchFamily="34" charset="0"/>
                <a:cs typeface="Arial" pitchFamily="34" charset="0"/>
              </a:rPr>
              <a:t>десятичная </a:t>
            </a:r>
            <a:endParaRPr lang="ru-RU" sz="4000" i="0" dirty="0" smtClean="0">
              <a:latin typeface="Arial" pitchFamily="34" charset="0"/>
              <a:cs typeface="Arial" pitchFamily="34" charset="0"/>
            </a:endParaRPr>
          </a:p>
          <a:p>
            <a:pPr marL="971483" indent="-857250" algn="l">
              <a:lnSpc>
                <a:spcPct val="90000"/>
              </a:lnSpc>
              <a:tabLst>
                <a:tab pos="1713500" algn="l"/>
              </a:tabLst>
            </a:pPr>
            <a:r>
              <a:rPr lang="ru-RU" sz="4000" i="0" dirty="0" smtClean="0">
                <a:latin typeface="Arial" pitchFamily="34" charset="0"/>
                <a:cs typeface="Arial" pitchFamily="34" charset="0"/>
              </a:rPr>
              <a:t>непозиционная </a:t>
            </a:r>
            <a:r>
              <a:rPr lang="ru-RU" sz="4000" i="0" dirty="0">
                <a:latin typeface="Arial" pitchFamily="34" charset="0"/>
                <a:cs typeface="Arial" pitchFamily="34" charset="0"/>
              </a:rPr>
              <a:t>система счисления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69847" y="296046"/>
            <a:ext cx="11572956" cy="661720"/>
          </a:xfrm>
        </p:spPr>
        <p:txBody>
          <a:bodyPr/>
          <a:lstStyle/>
          <a:p>
            <a:pPr algn="ctr"/>
            <a:r>
              <a:rPr lang="ru-RU" sz="4300" dirty="0"/>
              <a:t>Непозиционные системы счисления</a:t>
            </a:r>
          </a:p>
        </p:txBody>
      </p:sp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4911" y="2551800"/>
            <a:ext cx="202830" cy="468101"/>
          </a:xfrm>
          <a:prstGeom prst="rect">
            <a:avLst/>
          </a:prstGeom>
          <a:noFill/>
        </p:spPr>
      </p:pic>
      <p:pic>
        <p:nvPicPr>
          <p:cNvPr id="37898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67722" y="3437617"/>
            <a:ext cx="431013" cy="477853"/>
          </a:xfrm>
          <a:prstGeom prst="rect">
            <a:avLst/>
          </a:prstGeom>
          <a:noFill/>
        </p:spPr>
      </p:pic>
      <p:pic>
        <p:nvPicPr>
          <p:cNvPr id="37899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1838" y="2330752"/>
            <a:ext cx="443690" cy="624134"/>
          </a:xfrm>
          <a:prstGeom prst="rect">
            <a:avLst/>
          </a:prstGeom>
          <a:noFill/>
        </p:spPr>
      </p:pic>
      <p:pic>
        <p:nvPicPr>
          <p:cNvPr id="37900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1838" y="3362851"/>
            <a:ext cx="380305" cy="653391"/>
          </a:xfrm>
          <a:prstGeom prst="rect">
            <a:avLst/>
          </a:prstGeom>
          <a:noFill/>
        </p:spPr>
      </p:pic>
      <p:pic>
        <p:nvPicPr>
          <p:cNvPr id="37902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178" y="4615995"/>
            <a:ext cx="202830" cy="468101"/>
          </a:xfrm>
          <a:prstGeom prst="rect">
            <a:avLst/>
          </a:prstGeom>
          <a:noFill/>
        </p:spPr>
      </p:pic>
      <p:pic>
        <p:nvPicPr>
          <p:cNvPr id="37903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55913" y="4615995"/>
            <a:ext cx="202830" cy="468101"/>
          </a:xfrm>
          <a:prstGeom prst="rect">
            <a:avLst/>
          </a:prstGeom>
          <a:noFill/>
        </p:spPr>
      </p:pic>
      <p:pic>
        <p:nvPicPr>
          <p:cNvPr id="37904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3647" y="4615995"/>
            <a:ext cx="202830" cy="468101"/>
          </a:xfrm>
          <a:prstGeom prst="rect">
            <a:avLst/>
          </a:prstGeom>
          <a:noFill/>
        </p:spPr>
      </p:pic>
      <p:pic>
        <p:nvPicPr>
          <p:cNvPr id="37905" name="Picture 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382" y="4615995"/>
            <a:ext cx="202830" cy="468101"/>
          </a:xfrm>
          <a:prstGeom prst="rect">
            <a:avLst/>
          </a:prstGeom>
          <a:noFill/>
        </p:spPr>
      </p:pic>
      <p:pic>
        <p:nvPicPr>
          <p:cNvPr id="37906" name="Picture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88963" y="4615995"/>
            <a:ext cx="202830" cy="468101"/>
          </a:xfrm>
          <a:prstGeom prst="rect">
            <a:avLst/>
          </a:prstGeom>
          <a:noFill/>
        </p:spPr>
      </p:pic>
      <p:pic>
        <p:nvPicPr>
          <p:cNvPr id="37907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6545" y="4615995"/>
            <a:ext cx="202830" cy="468101"/>
          </a:xfrm>
          <a:prstGeom prst="rect">
            <a:avLst/>
          </a:prstGeom>
          <a:noFill/>
        </p:spPr>
      </p:pic>
      <p:pic>
        <p:nvPicPr>
          <p:cNvPr id="37908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6698" y="4615995"/>
            <a:ext cx="202830" cy="468101"/>
          </a:xfrm>
          <a:prstGeom prst="rect">
            <a:avLst/>
          </a:prstGeom>
          <a:noFill/>
        </p:spPr>
      </p:pic>
      <p:pic>
        <p:nvPicPr>
          <p:cNvPr id="37909" name="Picture 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4279" y="4615995"/>
            <a:ext cx="202830" cy="468101"/>
          </a:xfrm>
          <a:prstGeom prst="rect">
            <a:avLst/>
          </a:prstGeom>
          <a:noFill/>
        </p:spPr>
      </p:pic>
      <p:pic>
        <p:nvPicPr>
          <p:cNvPr id="37910" name="Picture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1229" y="4615995"/>
            <a:ext cx="202830" cy="468101"/>
          </a:xfrm>
          <a:prstGeom prst="rect">
            <a:avLst/>
          </a:prstGeom>
          <a:noFill/>
        </p:spPr>
      </p:pic>
      <p:pic>
        <p:nvPicPr>
          <p:cNvPr id="37911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1837" y="4615995"/>
            <a:ext cx="431013" cy="477853"/>
          </a:xfrm>
          <a:prstGeom prst="rect">
            <a:avLst/>
          </a:prstGeom>
          <a:noFill/>
        </p:spPr>
      </p:pic>
      <p:pic>
        <p:nvPicPr>
          <p:cNvPr id="37912" name="Picture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2014" y="4615995"/>
            <a:ext cx="202830" cy="468101"/>
          </a:xfrm>
          <a:prstGeom prst="rect">
            <a:avLst/>
          </a:prstGeom>
          <a:noFill/>
        </p:spPr>
      </p:pic>
      <p:pic>
        <p:nvPicPr>
          <p:cNvPr id="37913" name="Picture 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64496" y="5427045"/>
            <a:ext cx="380305" cy="653391"/>
          </a:xfrm>
          <a:prstGeom prst="rect">
            <a:avLst/>
          </a:prstGeom>
          <a:noFill/>
        </p:spPr>
      </p:pic>
      <p:pic>
        <p:nvPicPr>
          <p:cNvPr id="37914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9965" y="5427045"/>
            <a:ext cx="380305" cy="653391"/>
          </a:xfrm>
          <a:prstGeom prst="rect">
            <a:avLst/>
          </a:prstGeom>
          <a:noFill/>
        </p:spPr>
      </p:pic>
      <p:pic>
        <p:nvPicPr>
          <p:cNvPr id="37915" name="Picture 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3864" y="5427045"/>
            <a:ext cx="443690" cy="624134"/>
          </a:xfrm>
          <a:prstGeom prst="rect">
            <a:avLst/>
          </a:prstGeom>
          <a:noFill/>
        </p:spPr>
      </p:pic>
      <p:pic>
        <p:nvPicPr>
          <p:cNvPr id="37916" name="Picture 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31445" y="5427045"/>
            <a:ext cx="443690" cy="624134"/>
          </a:xfrm>
          <a:prstGeom prst="rect">
            <a:avLst/>
          </a:prstGeom>
          <a:noFill/>
        </p:spPr>
      </p:pic>
      <p:pic>
        <p:nvPicPr>
          <p:cNvPr id="37917" name="Picture 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6914" y="5427045"/>
            <a:ext cx="443690" cy="624134"/>
          </a:xfrm>
          <a:prstGeom prst="rect">
            <a:avLst/>
          </a:prstGeom>
          <a:noFill/>
        </p:spPr>
      </p:pic>
      <p:pic>
        <p:nvPicPr>
          <p:cNvPr id="37918" name="Picture 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35104" y="5501812"/>
            <a:ext cx="431013" cy="477853"/>
          </a:xfrm>
          <a:prstGeom prst="rect">
            <a:avLst/>
          </a:prstGeom>
          <a:noFill/>
        </p:spPr>
      </p:pic>
      <p:pic>
        <p:nvPicPr>
          <p:cNvPr id="37919" name="Picture 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55496" y="5501812"/>
            <a:ext cx="431013" cy="477853"/>
          </a:xfrm>
          <a:prstGeom prst="rect">
            <a:avLst/>
          </a:prstGeom>
          <a:noFill/>
        </p:spPr>
      </p:pic>
      <p:pic>
        <p:nvPicPr>
          <p:cNvPr id="37920" name="Picture 3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5889" y="5501812"/>
            <a:ext cx="431013" cy="477853"/>
          </a:xfrm>
          <a:prstGeom prst="rect">
            <a:avLst/>
          </a:prstGeom>
          <a:noFill/>
        </p:spPr>
      </p:pic>
      <p:pic>
        <p:nvPicPr>
          <p:cNvPr id="37921" name="Picture 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98394" y="5501812"/>
            <a:ext cx="431013" cy="477853"/>
          </a:xfrm>
          <a:prstGeom prst="rect">
            <a:avLst/>
          </a:prstGeom>
          <a:noFill/>
        </p:spPr>
      </p:pic>
      <p:pic>
        <p:nvPicPr>
          <p:cNvPr id="37922" name="Picture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2052" y="5501811"/>
            <a:ext cx="202830" cy="468101"/>
          </a:xfrm>
          <a:prstGeom prst="rect">
            <a:avLst/>
          </a:prstGeom>
          <a:noFill/>
        </p:spPr>
      </p:pic>
      <p:pic>
        <p:nvPicPr>
          <p:cNvPr id="37923" name="Picture 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14710" y="5501811"/>
            <a:ext cx="202830" cy="468101"/>
          </a:xfrm>
          <a:prstGeom prst="rect">
            <a:avLst/>
          </a:prstGeom>
          <a:noFill/>
        </p:spPr>
      </p:pic>
      <p:sp>
        <p:nvSpPr>
          <p:cNvPr id="37924" name="AutoShape 36"/>
          <p:cNvSpPr>
            <a:spLocks/>
          </p:cNvSpPr>
          <p:nvPr/>
        </p:nvSpPr>
        <p:spPr bwMode="auto">
          <a:xfrm rot="16200000">
            <a:off x="6373356" y="5728578"/>
            <a:ext cx="331571" cy="908508"/>
          </a:xfrm>
          <a:prstGeom prst="leftBrace">
            <a:avLst>
              <a:gd name="adj1" fmla="val 17565"/>
              <a:gd name="adj2" fmla="val 4976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7925" name="AutoShape 37"/>
          <p:cNvSpPr>
            <a:spLocks/>
          </p:cNvSpPr>
          <p:nvPr/>
        </p:nvSpPr>
        <p:spPr bwMode="auto">
          <a:xfrm rot="16200000">
            <a:off x="7356868" y="5704281"/>
            <a:ext cx="331571" cy="957103"/>
          </a:xfrm>
          <a:prstGeom prst="leftBrace">
            <a:avLst>
              <a:gd name="adj1" fmla="val 18505"/>
              <a:gd name="adj2" fmla="val 4976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7926" name="AutoShape 38"/>
          <p:cNvSpPr>
            <a:spLocks/>
          </p:cNvSpPr>
          <p:nvPr/>
        </p:nvSpPr>
        <p:spPr bwMode="auto">
          <a:xfrm rot="16200000">
            <a:off x="8824214" y="5255309"/>
            <a:ext cx="331571" cy="1855046"/>
          </a:xfrm>
          <a:prstGeom prst="leftBrace">
            <a:avLst>
              <a:gd name="adj1" fmla="val 35866"/>
              <a:gd name="adj2" fmla="val 4976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7927" name="AutoShape 39"/>
          <p:cNvSpPr>
            <a:spLocks/>
          </p:cNvSpPr>
          <p:nvPr/>
        </p:nvSpPr>
        <p:spPr bwMode="auto">
          <a:xfrm rot="16200000">
            <a:off x="10081255" y="5899796"/>
            <a:ext cx="295814" cy="530316"/>
          </a:xfrm>
          <a:prstGeom prst="leftBrace">
            <a:avLst>
              <a:gd name="adj1" fmla="val 11493"/>
              <a:gd name="adj2" fmla="val 4976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7928" name="Text Box 40"/>
          <p:cNvSpPr txBox="1">
            <a:spLocks noChangeArrowheads="1"/>
          </p:cNvSpPr>
          <p:nvPr/>
        </p:nvSpPr>
        <p:spPr bwMode="auto">
          <a:xfrm>
            <a:off x="5510204" y="6312860"/>
            <a:ext cx="1533899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/>
              <a:t>2000</a:t>
            </a:r>
          </a:p>
        </p:txBody>
      </p:sp>
      <p:sp>
        <p:nvSpPr>
          <p:cNvPr id="37930" name="Text Box 42"/>
          <p:cNvSpPr txBox="1">
            <a:spLocks noChangeArrowheads="1"/>
          </p:cNvSpPr>
          <p:nvPr/>
        </p:nvSpPr>
        <p:spPr bwMode="auto">
          <a:xfrm>
            <a:off x="6659572" y="6312860"/>
            <a:ext cx="1341634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/>
              <a:t>300</a:t>
            </a:r>
          </a:p>
        </p:txBody>
      </p:sp>
      <p:sp>
        <p:nvSpPr>
          <p:cNvPr id="37931" name="Text Box 43"/>
          <p:cNvSpPr txBox="1">
            <a:spLocks noChangeArrowheads="1"/>
          </p:cNvSpPr>
          <p:nvPr/>
        </p:nvSpPr>
        <p:spPr bwMode="auto">
          <a:xfrm>
            <a:off x="8098395" y="6312860"/>
            <a:ext cx="124444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/>
              <a:t>40</a:t>
            </a:r>
          </a:p>
        </p:txBody>
      </p:sp>
      <p:sp>
        <p:nvSpPr>
          <p:cNvPr id="37932" name="Text Box 44"/>
          <p:cNvSpPr txBox="1">
            <a:spLocks noChangeArrowheads="1"/>
          </p:cNvSpPr>
          <p:nvPr/>
        </p:nvSpPr>
        <p:spPr bwMode="auto">
          <a:xfrm>
            <a:off x="9440027" y="6312860"/>
            <a:ext cx="1054292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/>
              <a:t>2</a:t>
            </a:r>
          </a:p>
        </p:txBody>
      </p:sp>
      <p:sp>
        <p:nvSpPr>
          <p:cNvPr id="37933" name="Text Box 45"/>
          <p:cNvSpPr txBox="1">
            <a:spLocks noChangeArrowheads="1"/>
          </p:cNvSpPr>
          <p:nvPr/>
        </p:nvSpPr>
        <p:spPr bwMode="auto">
          <a:xfrm>
            <a:off x="2539596" y="2551800"/>
            <a:ext cx="2393812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единицы</a:t>
            </a:r>
          </a:p>
        </p:txBody>
      </p:sp>
      <p:sp>
        <p:nvSpPr>
          <p:cNvPr id="37935" name="Text Box 47"/>
          <p:cNvSpPr txBox="1">
            <a:spLocks noChangeArrowheads="1"/>
          </p:cNvSpPr>
          <p:nvPr/>
        </p:nvSpPr>
        <p:spPr bwMode="auto">
          <a:xfrm>
            <a:off x="2729748" y="3437616"/>
            <a:ext cx="2393812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десятки</a:t>
            </a:r>
          </a:p>
        </p:txBody>
      </p:sp>
      <p:sp>
        <p:nvSpPr>
          <p:cNvPr id="37936" name="Text Box 48"/>
          <p:cNvSpPr txBox="1">
            <a:spLocks noChangeArrowheads="1"/>
          </p:cNvSpPr>
          <p:nvPr/>
        </p:nvSpPr>
        <p:spPr bwMode="auto">
          <a:xfrm>
            <a:off x="7713864" y="2478660"/>
            <a:ext cx="2393811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сотни</a:t>
            </a:r>
          </a:p>
        </p:txBody>
      </p:sp>
      <p:sp>
        <p:nvSpPr>
          <p:cNvPr id="37937" name="Text Box 49"/>
          <p:cNvSpPr txBox="1">
            <a:spLocks noChangeArrowheads="1"/>
          </p:cNvSpPr>
          <p:nvPr/>
        </p:nvSpPr>
        <p:spPr bwMode="auto">
          <a:xfrm>
            <a:off x="7808939" y="3437616"/>
            <a:ext cx="2393812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тысячи</a:t>
            </a:r>
          </a:p>
        </p:txBody>
      </p:sp>
      <p:sp>
        <p:nvSpPr>
          <p:cNvPr id="37938" name="Text Box 50"/>
          <p:cNvSpPr txBox="1">
            <a:spLocks noChangeArrowheads="1"/>
          </p:cNvSpPr>
          <p:nvPr/>
        </p:nvSpPr>
        <p:spPr bwMode="auto">
          <a:xfrm>
            <a:off x="5510204" y="4615995"/>
            <a:ext cx="1246557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400" dirty="0"/>
              <a:t>=</a:t>
            </a:r>
          </a:p>
        </p:txBody>
      </p:sp>
      <p:sp>
        <p:nvSpPr>
          <p:cNvPr id="37939" name="Text Box 51"/>
          <p:cNvSpPr txBox="1">
            <a:spLocks noChangeArrowheads="1"/>
          </p:cNvSpPr>
          <p:nvPr/>
        </p:nvSpPr>
        <p:spPr bwMode="auto">
          <a:xfrm>
            <a:off x="7442209" y="6296838"/>
            <a:ext cx="67187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+</a:t>
            </a:r>
          </a:p>
        </p:txBody>
      </p:sp>
      <p:sp>
        <p:nvSpPr>
          <p:cNvPr id="37940" name="Text Box 52"/>
          <p:cNvSpPr txBox="1">
            <a:spLocks noChangeArrowheads="1"/>
          </p:cNvSpPr>
          <p:nvPr/>
        </p:nvSpPr>
        <p:spPr bwMode="auto">
          <a:xfrm>
            <a:off x="6299201" y="6296838"/>
            <a:ext cx="67187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 smtClean="0"/>
              <a:t>+</a:t>
            </a:r>
            <a:endParaRPr lang="ru-RU" sz="2900" dirty="0"/>
          </a:p>
        </p:txBody>
      </p:sp>
      <p:sp>
        <p:nvSpPr>
          <p:cNvPr id="37941" name="Text Box 53"/>
          <p:cNvSpPr txBox="1">
            <a:spLocks noChangeArrowheads="1"/>
          </p:cNvSpPr>
          <p:nvPr/>
        </p:nvSpPr>
        <p:spPr bwMode="auto">
          <a:xfrm>
            <a:off x="8870969" y="6296838"/>
            <a:ext cx="67187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+</a:t>
            </a:r>
          </a:p>
        </p:txBody>
      </p:sp>
      <p:sp>
        <p:nvSpPr>
          <p:cNvPr id="37942" name="Text Box 54"/>
          <p:cNvSpPr txBox="1">
            <a:spLocks noChangeArrowheads="1"/>
          </p:cNvSpPr>
          <p:nvPr/>
        </p:nvSpPr>
        <p:spPr bwMode="auto">
          <a:xfrm>
            <a:off x="10397130" y="6312860"/>
            <a:ext cx="67187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=</a:t>
            </a:r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10730954" y="6312860"/>
            <a:ext cx="1438822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2342</a:t>
            </a:r>
          </a:p>
        </p:txBody>
      </p:sp>
      <p:sp>
        <p:nvSpPr>
          <p:cNvPr id="37944" name="Text Box 56"/>
          <p:cNvSpPr txBox="1">
            <a:spLocks noChangeArrowheads="1"/>
          </p:cNvSpPr>
          <p:nvPr/>
        </p:nvSpPr>
        <p:spPr bwMode="auto">
          <a:xfrm>
            <a:off x="333824" y="5574951"/>
            <a:ext cx="4984115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Какое число записано?</a:t>
            </a:r>
          </a:p>
        </p:txBody>
      </p:sp>
      <p:pic>
        <p:nvPicPr>
          <p:cNvPr id="37946" name="Picture 58" descr="images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585481" y="1224740"/>
            <a:ext cx="1335692" cy="139617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8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8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280"/>
                            </p:stCondLst>
                            <p:childTnLst>
                              <p:par>
                                <p:cTn id="2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88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38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980"/>
                            </p:stCondLst>
                            <p:childTnLst>
                              <p:par>
                                <p:cTn id="4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480"/>
                            </p:stCondLst>
                            <p:childTnLst>
                              <p:par>
                                <p:cTn id="5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880"/>
                            </p:stCondLst>
                            <p:childTnLst>
                              <p:par>
                                <p:cTn id="5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380"/>
                            </p:stCondLst>
                            <p:childTnLst>
                              <p:par>
                                <p:cTn id="6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79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0"/>
                            </p:stCondLst>
                            <p:childTnLst>
                              <p:par>
                                <p:cTn id="13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7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000"/>
                            </p:stCondLst>
                            <p:childTnLst>
                              <p:par>
                                <p:cTn id="13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7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500"/>
                            </p:stCondLst>
                            <p:childTnLst>
                              <p:par>
                                <p:cTn id="1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000"/>
                            </p:stCondLst>
                            <p:childTnLst>
                              <p:par>
                                <p:cTn id="19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0"/>
                            </p:stCondLst>
                            <p:childTnLst>
                              <p:par>
                                <p:cTn id="20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3000"/>
                            </p:stCondLst>
                            <p:childTnLst>
                              <p:par>
                                <p:cTn id="20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37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7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500"/>
                            </p:stCondLst>
                            <p:childTnLst>
                              <p:par>
                                <p:cTn id="2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000"/>
                            </p:stCondLst>
                            <p:childTnLst>
                              <p:par>
                                <p:cTn id="2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500"/>
                            </p:stCondLst>
                            <p:childTnLst>
                              <p:par>
                                <p:cTn id="2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500"/>
                            </p:stCondLst>
                            <p:childTnLst>
                              <p:par>
                                <p:cTn id="2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000"/>
                            </p:stCondLst>
                            <p:childTnLst>
                              <p:par>
                                <p:cTn id="26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2000"/>
                            </p:stCondLst>
                            <p:childTnLst>
                              <p:par>
                                <p:cTn id="27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37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37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500"/>
                            </p:stCondLst>
                            <p:childTnLst>
                              <p:par>
                                <p:cTn id="2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37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37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3000"/>
                            </p:stCondLst>
                            <p:childTnLst>
                              <p:par>
                                <p:cTn id="2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37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37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3500"/>
                            </p:stCondLst>
                            <p:childTnLst>
                              <p:par>
                                <p:cTn id="28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37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37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4000"/>
                            </p:stCondLst>
                            <p:childTnLst>
                              <p:par>
                                <p:cTn id="2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3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4500"/>
                            </p:stCondLst>
                            <p:childTnLst>
                              <p:par>
                                <p:cTn id="2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37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37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3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5000"/>
                            </p:stCondLst>
                            <p:childTnLst>
                              <p:par>
                                <p:cTn id="3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37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37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3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500"/>
                            </p:stCondLst>
                            <p:childTnLst>
                              <p:par>
                                <p:cTn id="30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37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37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3" dur="500"/>
                                        <p:tgtEl>
                                          <p:spTgt spid="3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37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37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3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500"/>
                            </p:stCondLst>
                            <p:childTnLst>
                              <p:par>
                                <p:cTn id="32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59259E-6 L -4.44444E-6 -0.10695 " pathEditMode="relative" rAng="0" ptsTypes="AA">
                                      <p:cBhvr>
                                        <p:cTn id="323" dur="2000" fill="hold"/>
                                        <p:tgtEl>
                                          <p:spTgt spid="379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"/>
                                    </p:animMotion>
                                  </p:childTnLst>
                                </p:cTn>
                              </p:par>
                              <p:par>
                                <p:cTn id="3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59259E-6 L 1.38889E-6 -0.10695 " pathEditMode="relative" rAng="0" ptsTypes="AA">
                                      <p:cBhvr>
                                        <p:cTn id="325" dur="2000" fill="hold"/>
                                        <p:tgtEl>
                                          <p:spTgt spid="379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4" grpId="0" animBg="1"/>
      <p:bldP spid="37925" grpId="0" animBg="1"/>
      <p:bldP spid="37926" grpId="0" animBg="1"/>
      <p:bldP spid="37927" grpId="0" animBg="1"/>
      <p:bldP spid="37928" grpId="0"/>
      <p:bldP spid="37930" grpId="0"/>
      <p:bldP spid="37931" grpId="0"/>
      <p:bldP spid="37932" grpId="0"/>
      <p:bldP spid="37933" grpId="0"/>
      <p:bldP spid="37935" grpId="0"/>
      <p:bldP spid="37936" grpId="0"/>
      <p:bldP spid="37937" grpId="0"/>
      <p:bldP spid="37938" grpId="0"/>
      <p:bldP spid="37938" grpId="1"/>
      <p:bldP spid="37939" grpId="0"/>
      <p:bldP spid="37940" grpId="0"/>
      <p:bldP spid="37941" grpId="0"/>
      <p:bldP spid="37942" grpId="0"/>
      <p:bldP spid="37942" grpId="1"/>
      <p:bldP spid="37943" grpId="0"/>
      <p:bldP spid="37943" grpId="1"/>
      <p:bldP spid="379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284437"/>
            <a:ext cx="11942804" cy="661720"/>
          </a:xfrm>
        </p:spPr>
        <p:txBody>
          <a:bodyPr/>
          <a:lstStyle/>
          <a:p>
            <a:pPr algn="ctr"/>
            <a:r>
              <a:rPr lang="ru-RU" sz="4300" dirty="0"/>
              <a:t>Непозиционные системы счисления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55599" y="1153302"/>
            <a:ext cx="11514176" cy="941732"/>
          </a:xfrm>
          <a:prstGeom prst="rect">
            <a:avLst/>
          </a:prstGeom>
        </p:spPr>
        <p:txBody>
          <a:bodyPr lIns="109664" tIns="54832" rIns="109664" bIns="54832"/>
          <a:lstStyle/>
          <a:p>
            <a:pPr marL="639707" indent="-639707"/>
            <a:r>
              <a:rPr lang="ru-RU" sz="4000" i="0" dirty="0" smtClean="0">
                <a:latin typeface="Arial" pitchFamily="34" charset="0"/>
                <a:cs typeface="Arial" pitchFamily="34" charset="0"/>
              </a:rPr>
              <a:t>Римская </a:t>
            </a:r>
            <a:r>
              <a:rPr lang="ru-RU" sz="4000" i="0" dirty="0">
                <a:latin typeface="Arial" pitchFamily="34" charset="0"/>
                <a:cs typeface="Arial" pitchFamily="34" charset="0"/>
              </a:rPr>
              <a:t>система счисления</a:t>
            </a:r>
          </a:p>
          <a:p>
            <a:pPr marL="639707" indent="-639707"/>
            <a:endParaRPr lang="ru-RU" dirty="0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512723" y="2653500"/>
            <a:ext cx="8267081" cy="1649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</a:rPr>
              <a:t>I</a:t>
            </a:r>
            <a:r>
              <a:rPr lang="en-US" sz="4000" dirty="0"/>
              <a:t> </a:t>
            </a:r>
            <a:r>
              <a:rPr lang="en-US" sz="4000" dirty="0">
                <a:latin typeface="Times New Roman" pitchFamily="18" charset="0"/>
              </a:rPr>
              <a:t>– 1,   </a:t>
            </a:r>
            <a:r>
              <a:rPr lang="ru-RU" sz="4000" dirty="0">
                <a:latin typeface="Times New Roman" pitchFamily="18" charset="0"/>
              </a:rPr>
              <a:t>  </a:t>
            </a:r>
            <a:r>
              <a:rPr lang="en-US" sz="4000" dirty="0">
                <a:latin typeface="Times New Roman" pitchFamily="18" charset="0"/>
              </a:rPr>
              <a:t>  V – 5,  </a:t>
            </a:r>
            <a:r>
              <a:rPr lang="ru-RU" sz="4000" dirty="0">
                <a:latin typeface="Times New Roman" pitchFamily="18" charset="0"/>
              </a:rPr>
              <a:t>  </a:t>
            </a:r>
            <a:r>
              <a:rPr lang="en-US" sz="4000" dirty="0">
                <a:latin typeface="Times New Roman" pitchFamily="18" charset="0"/>
              </a:rPr>
              <a:t>   </a:t>
            </a:r>
            <a:r>
              <a:rPr lang="en-US" sz="4000" b="1" dirty="0">
                <a:latin typeface="Times New Roman" pitchFamily="18" charset="0"/>
              </a:rPr>
              <a:t>X</a:t>
            </a:r>
            <a:r>
              <a:rPr lang="en-US" sz="4000" dirty="0">
                <a:latin typeface="Times New Roman" pitchFamily="18" charset="0"/>
              </a:rPr>
              <a:t> – 10,   </a:t>
            </a:r>
            <a:r>
              <a:rPr lang="ru-RU" sz="4000" dirty="0">
                <a:latin typeface="Times New Roman" pitchFamily="18" charset="0"/>
              </a:rPr>
              <a:t>  </a:t>
            </a:r>
            <a:r>
              <a:rPr lang="en-US" sz="4000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L</a:t>
            </a:r>
            <a:r>
              <a:rPr lang="en-US" sz="4000" dirty="0">
                <a:latin typeface="Times New Roman" pitchFamily="18" charset="0"/>
              </a:rPr>
              <a:t> – 50, </a:t>
            </a:r>
          </a:p>
          <a:p>
            <a:pPr algn="l"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</a:rPr>
              <a:t>C</a:t>
            </a:r>
            <a:r>
              <a:rPr lang="en-US" sz="4000" dirty="0">
                <a:latin typeface="Times New Roman" pitchFamily="18" charset="0"/>
              </a:rPr>
              <a:t> – 100,   </a:t>
            </a:r>
            <a:r>
              <a:rPr lang="ru-RU" sz="4000" dirty="0">
                <a:latin typeface="Times New Roman" pitchFamily="18" charset="0"/>
              </a:rPr>
              <a:t> 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</a:rPr>
              <a:t>  </a:t>
            </a:r>
            <a:r>
              <a:rPr lang="en-US" sz="4000" dirty="0">
                <a:latin typeface="Times New Roman" pitchFamily="18" charset="0"/>
              </a:rPr>
              <a:t>   </a:t>
            </a:r>
            <a:r>
              <a:rPr lang="en-US" sz="4000" b="1" dirty="0">
                <a:latin typeface="Times New Roman" pitchFamily="18" charset="0"/>
              </a:rPr>
              <a:t>D</a:t>
            </a:r>
            <a:r>
              <a:rPr lang="en-US" sz="4000" dirty="0">
                <a:latin typeface="Times New Roman" pitchFamily="18" charset="0"/>
              </a:rPr>
              <a:t> – 500,    </a:t>
            </a:r>
            <a:r>
              <a:rPr lang="ru-RU" sz="4000" dirty="0">
                <a:latin typeface="Times New Roman" pitchFamily="18" charset="0"/>
              </a:rPr>
              <a:t>   </a:t>
            </a:r>
            <a:r>
              <a:rPr lang="en-US" sz="4000" dirty="0">
                <a:latin typeface="Times New Roman" pitchFamily="18" charset="0"/>
              </a:rPr>
              <a:t>   </a:t>
            </a:r>
            <a:r>
              <a:rPr lang="en-US" sz="4000" b="1" dirty="0">
                <a:latin typeface="Times New Roman" pitchFamily="18" charset="0"/>
              </a:rPr>
              <a:t>M</a:t>
            </a:r>
            <a:r>
              <a:rPr lang="en-US" sz="4000" dirty="0">
                <a:latin typeface="Times New Roman" pitchFamily="18" charset="0"/>
              </a:rPr>
              <a:t> - 1000 </a:t>
            </a:r>
            <a:endParaRPr lang="ru-RU" sz="4000" dirty="0">
              <a:latin typeface="Times New Roman" pitchFamily="18" charset="0"/>
            </a:endParaRPr>
          </a:p>
        </p:txBody>
      </p:sp>
      <p:pic>
        <p:nvPicPr>
          <p:cNvPr id="40975" name="Picture 15" descr="images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42605" y="1224740"/>
            <a:ext cx="1343746" cy="135554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6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46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5"/>
          <p:cNvSpPr>
            <a:spLocks noGrp="1"/>
          </p:cNvSpPr>
          <p:nvPr>
            <p:ph type="sldNum" sz="quarter" idx="4294967295"/>
          </p:nvPr>
        </p:nvSpPr>
        <p:spPr>
          <a:xfrm>
            <a:off x="9025916" y="6397378"/>
            <a:ext cx="2535370" cy="468101"/>
          </a:xfrm>
          <a:prstGeom prst="rect">
            <a:avLst/>
          </a:prstGeom>
        </p:spPr>
        <p:txBody>
          <a:bodyPr lIns="109664" tIns="54832" rIns="109664" bIns="54832"/>
          <a:lstStyle/>
          <a:p>
            <a:fld id="{0F40AEA9-E86E-4126-AD31-8F5110FFA9B7}" type="slidenum">
              <a:rPr lang="ru-RU"/>
              <a:pPr/>
              <a:t>7</a:t>
            </a:fld>
            <a:endParaRPr lang="ru-RU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284437"/>
            <a:ext cx="11942804" cy="661720"/>
          </a:xfrm>
        </p:spPr>
        <p:txBody>
          <a:bodyPr/>
          <a:lstStyle/>
          <a:p>
            <a:pPr algn="ctr"/>
            <a:r>
              <a:rPr lang="ru-RU" sz="4300" dirty="0" smtClean="0"/>
              <a:t>Правила составление чисел в римской с.с.:</a:t>
            </a:r>
            <a:endParaRPr lang="ru-RU" sz="4300" dirty="0"/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226971" y="1296178"/>
            <a:ext cx="11644394" cy="405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marL="411240" indent="-411240" defTabSz="1073793">
              <a:tabLst>
                <a:tab pos="2261820" algn="l"/>
              </a:tabLst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Величина числа определяется как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сумма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или</a:t>
            </a:r>
          </a:p>
          <a:p>
            <a:pPr marL="411240" indent="-411240" defTabSz="1073793">
              <a:tabLst>
                <a:tab pos="2261820" algn="l"/>
              </a:tabLs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разность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цифр в числе.</a:t>
            </a:r>
          </a:p>
          <a:p>
            <a:pPr marL="411240" indent="-411240" defTabSz="1073793">
              <a:tabLst>
                <a:tab pos="2261820" algn="l"/>
              </a:tabLst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Если меньшая цифра стоит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слева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от большей, то она 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вычитается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411240" indent="-411240" defTabSz="1073793">
              <a:tabLst>
                <a:tab pos="226182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IV = V – I	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IX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= X –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I	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XL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= L – X	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XC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= C - X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411240" indent="-411240" defTabSz="1073793">
              <a:tabLst>
                <a:tab pos="2261820" algn="l"/>
              </a:tabLst>
            </a:pPr>
            <a:r>
              <a:rPr lang="ru-RU" sz="3200" dirty="0"/>
              <a:t>Если меньшая цифра стоит </a:t>
            </a:r>
            <a:r>
              <a:rPr lang="ru-RU" sz="3200" b="1" i="1" dirty="0"/>
              <a:t>справа</a:t>
            </a:r>
            <a:r>
              <a:rPr lang="ru-RU" sz="3200" dirty="0"/>
              <a:t> от большей, то она </a:t>
            </a:r>
            <a:r>
              <a:rPr lang="ru-RU" sz="3200" b="1" i="1" dirty="0"/>
              <a:t>прибавляется</a:t>
            </a:r>
            <a:r>
              <a:rPr lang="ru-RU" sz="3200" dirty="0"/>
              <a:t>.</a:t>
            </a:r>
            <a:endParaRPr lang="en-US" sz="3200" dirty="0"/>
          </a:p>
          <a:p>
            <a:pPr marL="411240" indent="-411240" defTabSz="1073793">
              <a:tabLst>
                <a:tab pos="2261820" algn="l"/>
              </a:tabLst>
            </a:pPr>
            <a:r>
              <a:rPr lang="en-US" sz="3200" dirty="0"/>
              <a:t>	VI = V + I	</a:t>
            </a:r>
            <a:r>
              <a:rPr lang="ru-RU" sz="3200" dirty="0" smtClean="0"/>
              <a:t>      </a:t>
            </a:r>
            <a:r>
              <a:rPr lang="en-US" sz="3200" dirty="0" smtClean="0"/>
              <a:t>XI </a:t>
            </a:r>
            <a:r>
              <a:rPr lang="en-US" sz="3200" dirty="0"/>
              <a:t>= X + </a:t>
            </a:r>
            <a:r>
              <a:rPr lang="en-US" sz="3200" dirty="0" smtClean="0"/>
              <a:t>I</a:t>
            </a:r>
            <a:r>
              <a:rPr lang="ru-RU" sz="3200" dirty="0" smtClean="0"/>
              <a:t>  </a:t>
            </a:r>
            <a:r>
              <a:rPr lang="en-US" sz="3200" dirty="0"/>
              <a:t>	LX = L + X	</a:t>
            </a:r>
            <a:r>
              <a:rPr lang="ru-RU" sz="3200" dirty="0" smtClean="0"/>
              <a:t>      </a:t>
            </a:r>
            <a:r>
              <a:rPr lang="en-US" sz="3200" dirty="0" smtClean="0"/>
              <a:t>CX </a:t>
            </a:r>
            <a:r>
              <a:rPr lang="en-US" sz="3200" dirty="0"/>
              <a:t>= C + X</a:t>
            </a:r>
            <a:endParaRPr lang="ru-RU" sz="3200" dirty="0"/>
          </a:p>
        </p:txBody>
      </p:sp>
      <p:pic>
        <p:nvPicPr>
          <p:cNvPr id="40975" name="Picture 15" descr="images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42605" y="1224740"/>
            <a:ext cx="1343746" cy="135554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284437"/>
            <a:ext cx="11942804" cy="661720"/>
          </a:xfrm>
        </p:spPr>
        <p:txBody>
          <a:bodyPr/>
          <a:lstStyle/>
          <a:p>
            <a:pPr algn="ctr"/>
            <a:r>
              <a:rPr lang="ru-RU" sz="4300" dirty="0" smtClean="0"/>
              <a:t>Правила составление чисел в римской с.с.:</a:t>
            </a:r>
            <a:endParaRPr lang="ru-RU" sz="4300" dirty="0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369847" y="1796244"/>
            <a:ext cx="11144328" cy="380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marL="1723020" indent="-1723020" algn="ctr"/>
            <a:r>
              <a:rPr lang="ru-RU" sz="4000" u="sng" dirty="0">
                <a:latin typeface="Arial" pitchFamily="34" charset="0"/>
                <a:cs typeface="Arial" pitchFamily="34" charset="0"/>
              </a:rPr>
              <a:t>Примечание</a:t>
            </a:r>
            <a:r>
              <a:rPr lang="ru-RU" sz="4000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92075" indent="623888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Левая цифра может быть меньше правой максимум на один порядок:</a:t>
            </a:r>
            <a:br>
              <a:rPr lang="ru-RU" sz="4000" dirty="0">
                <a:latin typeface="Arial" pitchFamily="34" charset="0"/>
                <a:cs typeface="Arial" pitchFamily="34" charset="0"/>
              </a:rPr>
            </a:br>
            <a:r>
              <a:rPr lang="ru-RU" sz="4000" dirty="0">
                <a:latin typeface="Arial" pitchFamily="34" charset="0"/>
                <a:cs typeface="Arial" pitchFamily="34" charset="0"/>
              </a:rPr>
              <a:t>Перед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L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из младших может стоять только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X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перед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и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M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– только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С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, 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92075" indent="623888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перед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и Х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только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5" name="Picture 15" descr="images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42605" y="1224740"/>
            <a:ext cx="1343746" cy="135554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09" y="284437"/>
            <a:ext cx="11871366" cy="661720"/>
          </a:xfrm>
        </p:spPr>
        <p:txBody>
          <a:bodyPr/>
          <a:lstStyle/>
          <a:p>
            <a:pPr algn="ctr"/>
            <a:r>
              <a:rPr lang="ru-RU" sz="4300" dirty="0"/>
              <a:t>Непозиционные системы счисления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3421"/>
            <a:ext cx="11561286" cy="663143"/>
          </a:xfrm>
          <a:prstGeom prst="rect">
            <a:avLst/>
          </a:prstGeom>
        </p:spPr>
        <p:txBody>
          <a:bodyPr lIns="109664" tIns="54832" rIns="109664" bIns="54832"/>
          <a:lstStyle/>
          <a:p>
            <a:pPr marL="639707" indent="-639707" algn="ctr"/>
            <a:r>
              <a:rPr lang="en-US" dirty="0" smtClean="0"/>
              <a:t>  </a:t>
            </a:r>
            <a:r>
              <a:rPr lang="ru-RU" sz="40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Римская система счисления</a:t>
            </a:r>
          </a:p>
          <a:p>
            <a:pPr marL="639707" indent="-639707"/>
            <a:endParaRPr lang="ru-RU" dirty="0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512855" y="2081996"/>
            <a:ext cx="9199167" cy="157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I</a:t>
            </a:r>
            <a:r>
              <a:rPr lang="en-US" dirty="0"/>
              <a:t> </a:t>
            </a:r>
            <a:r>
              <a:rPr lang="en-US" dirty="0">
                <a:latin typeface="Times New Roman" pitchFamily="18" charset="0"/>
              </a:rPr>
              <a:t>– 1,   </a:t>
            </a:r>
            <a:r>
              <a:rPr lang="ru-RU" dirty="0">
                <a:latin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</a:rPr>
              <a:t>  V – 5,  </a:t>
            </a:r>
            <a:r>
              <a:rPr lang="ru-RU" dirty="0">
                <a:latin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</a:rPr>
              <a:t>   </a:t>
            </a:r>
            <a:r>
              <a:rPr lang="en-US" b="1" dirty="0">
                <a:latin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</a:rPr>
              <a:t> – 10,   </a:t>
            </a:r>
            <a:r>
              <a:rPr lang="ru-RU" dirty="0">
                <a:latin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</a:rPr>
              <a:t>  </a:t>
            </a:r>
            <a:r>
              <a:rPr lang="en-US" b="1" dirty="0">
                <a:latin typeface="Times New Roman" pitchFamily="18" charset="0"/>
              </a:rPr>
              <a:t>L</a:t>
            </a:r>
            <a:r>
              <a:rPr lang="en-US" dirty="0">
                <a:latin typeface="Times New Roman" pitchFamily="18" charset="0"/>
              </a:rPr>
              <a:t> – 50, </a:t>
            </a:r>
          </a:p>
          <a:p>
            <a:pPr algn="l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</a:rPr>
              <a:t> – 100,   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</a:rPr>
              <a:t>   </a:t>
            </a:r>
            <a:r>
              <a:rPr lang="en-US" b="1" dirty="0">
                <a:latin typeface="Times New Roman" pitchFamily="18" charset="0"/>
              </a:rPr>
              <a:t>D</a:t>
            </a:r>
            <a:r>
              <a:rPr lang="en-US" dirty="0">
                <a:latin typeface="Times New Roman" pitchFamily="18" charset="0"/>
              </a:rPr>
              <a:t> – 500,    </a:t>
            </a:r>
            <a:r>
              <a:rPr lang="ru-RU" dirty="0">
                <a:latin typeface="Times New Roman" pitchFamily="18" charset="0"/>
              </a:rPr>
              <a:t>   </a:t>
            </a:r>
            <a:r>
              <a:rPr lang="en-US" dirty="0">
                <a:latin typeface="Times New Roman" pitchFamily="18" charset="0"/>
              </a:rPr>
              <a:t>   </a:t>
            </a:r>
            <a:r>
              <a:rPr lang="en-US" b="1" dirty="0">
                <a:latin typeface="Times New Roman" pitchFamily="18" charset="0"/>
              </a:rPr>
              <a:t>M</a:t>
            </a:r>
            <a:r>
              <a:rPr lang="en-US" dirty="0">
                <a:latin typeface="Times New Roman" pitchFamily="18" charset="0"/>
              </a:rPr>
              <a:t> - 1000 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5317939" y="3437616"/>
            <a:ext cx="1054291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b="1" dirty="0"/>
              <a:t>444</a:t>
            </a: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5797546" y="3879711"/>
            <a:ext cx="0" cy="2210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3976306" y="4100759"/>
            <a:ext cx="4122089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400   +   40   +  4</a:t>
            </a:r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4071382" y="4469713"/>
            <a:ext cx="479607" cy="29418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3114279" y="4763902"/>
            <a:ext cx="1918430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(</a:t>
            </a:r>
            <a:r>
              <a:rPr lang="en-US" sz="2900" dirty="0"/>
              <a:t>D – C)</a:t>
            </a:r>
            <a:endParaRPr lang="ru-RU" sz="2900" dirty="0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5797546" y="4469714"/>
            <a:ext cx="0" cy="3689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5222862" y="4763902"/>
            <a:ext cx="1918430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(</a:t>
            </a:r>
            <a:r>
              <a:rPr lang="en-US" sz="2900" dirty="0"/>
              <a:t>L – X)</a:t>
            </a:r>
            <a:endParaRPr lang="ru-RU" sz="2900" dirty="0"/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7044102" y="4763902"/>
            <a:ext cx="1918430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900" dirty="0"/>
              <a:t>(</a:t>
            </a:r>
            <a:r>
              <a:rPr lang="en-US" sz="2900" dirty="0"/>
              <a:t>V – I)</a:t>
            </a:r>
            <a:endParaRPr lang="ru-RU" sz="2900" dirty="0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6946913" y="4469714"/>
            <a:ext cx="287342" cy="3689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6097" name="AutoShape 17"/>
          <p:cNvSpPr>
            <a:spLocks/>
          </p:cNvSpPr>
          <p:nvPr/>
        </p:nvSpPr>
        <p:spPr bwMode="auto">
          <a:xfrm rot="16200000" flipH="1">
            <a:off x="3625812" y="4526248"/>
            <a:ext cx="318569" cy="1531785"/>
          </a:xfrm>
          <a:prstGeom prst="rightBrace">
            <a:avLst>
              <a:gd name="adj1" fmla="val 30825"/>
              <a:gd name="adj2" fmla="val 5202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46098" name="AutoShape 18"/>
          <p:cNvSpPr>
            <a:spLocks/>
          </p:cNvSpPr>
          <p:nvPr/>
        </p:nvSpPr>
        <p:spPr bwMode="auto">
          <a:xfrm rot="16200000" flipH="1">
            <a:off x="5735452" y="4525191"/>
            <a:ext cx="318569" cy="1533899"/>
          </a:xfrm>
          <a:prstGeom prst="rightBrace">
            <a:avLst>
              <a:gd name="adj1" fmla="val 30867"/>
              <a:gd name="adj2" fmla="val 5202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46099" name="AutoShape 19"/>
          <p:cNvSpPr>
            <a:spLocks/>
          </p:cNvSpPr>
          <p:nvPr/>
        </p:nvSpPr>
        <p:spPr bwMode="auto">
          <a:xfrm rot="16200000" flipH="1">
            <a:off x="7604229" y="4572729"/>
            <a:ext cx="318569" cy="1438823"/>
          </a:xfrm>
          <a:prstGeom prst="rightBrace">
            <a:avLst>
              <a:gd name="adj1" fmla="val 28954"/>
              <a:gd name="adj2" fmla="val 5202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3401621" y="5427045"/>
            <a:ext cx="1244445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900" dirty="0"/>
              <a:t>CD</a:t>
            </a:r>
            <a:endParaRPr lang="ru-RU" sz="2900" dirty="0"/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5510204" y="5427045"/>
            <a:ext cx="1244445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900" dirty="0"/>
              <a:t>XL</a:t>
            </a:r>
            <a:endParaRPr lang="ru-RU" sz="2900" dirty="0"/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7426522" y="5427045"/>
            <a:ext cx="1244443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900" dirty="0"/>
              <a:t>IV</a:t>
            </a:r>
            <a:endParaRPr lang="ru-RU" sz="2900" dirty="0"/>
          </a:p>
        </p:txBody>
      </p:sp>
      <p:pic>
        <p:nvPicPr>
          <p:cNvPr id="46104" name="Picture 24" descr="images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85481" y="1296178"/>
            <a:ext cx="1343746" cy="135554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450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7500"/>
                            </p:stCondLst>
                            <p:childTnLst>
                              <p:par>
                                <p:cTn id="5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500"/>
                            </p:stCondLst>
                            <p:childTnLst>
                              <p:par>
                                <p:cTn id="6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350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12361 0.0881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50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5.55556E-7 0.08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750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24 0.01921 L -0.11302 0.0863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/>
      <p:bldP spid="46089" grpId="0" animBg="1"/>
      <p:bldP spid="46090" grpId="0"/>
      <p:bldP spid="46091" grpId="0" animBg="1"/>
      <p:bldP spid="46092" grpId="0"/>
      <p:bldP spid="46093" grpId="0" animBg="1"/>
      <p:bldP spid="46094" grpId="0"/>
      <p:bldP spid="46095" grpId="0"/>
      <p:bldP spid="46096" grpId="0" animBg="1"/>
      <p:bldP spid="46097" grpId="0" animBg="1"/>
      <p:bldP spid="46098" grpId="0" animBg="1"/>
      <p:bldP spid="46099" grpId="0" animBg="1"/>
      <p:bldP spid="46100" grpId="0"/>
      <p:bldP spid="46100" grpId="1"/>
      <p:bldP spid="46101" grpId="0"/>
      <p:bldP spid="46101" grpId="1"/>
      <p:bldP spid="46102" grpId="0"/>
      <p:bldP spid="4610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9c79df49752a2dfecd0c158875b85c15c8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2897</TotalTime>
  <Words>966</Words>
  <Application>Microsoft Office PowerPoint</Application>
  <PresentationFormat>Произвольный</PresentationFormat>
  <Paragraphs>355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Информатика и ИТ</vt:lpstr>
      <vt:lpstr>План урока:</vt:lpstr>
      <vt:lpstr>Определения</vt:lpstr>
      <vt:lpstr>Системы счисления</vt:lpstr>
      <vt:lpstr>Непозиционные системы счисления</vt:lpstr>
      <vt:lpstr>Непозиционные системы счисления</vt:lpstr>
      <vt:lpstr>Правила составление чисел в римской с.с.:</vt:lpstr>
      <vt:lpstr>Правила составление чисел в римской с.с.:</vt:lpstr>
      <vt:lpstr>Непозиционные системы счисления</vt:lpstr>
      <vt:lpstr>Непозиционные системы счисления</vt:lpstr>
      <vt:lpstr>Непозиционные системы счисления</vt:lpstr>
      <vt:lpstr>Непозиционные системы счисления</vt:lpstr>
      <vt:lpstr>Непозиционные системы счисления</vt:lpstr>
      <vt:lpstr>Недостатки  Непозиционной системы счисления</vt:lpstr>
      <vt:lpstr>Позиционные системы счисления</vt:lpstr>
      <vt:lpstr>Позиционные системы счисления</vt:lpstr>
      <vt:lpstr>Позиционные системы счисления</vt:lpstr>
      <vt:lpstr>Позиционные системы счисления</vt:lpstr>
      <vt:lpstr>Позиционные системы счисления</vt:lpstr>
      <vt:lpstr>Позиционные системы счисления</vt:lpstr>
      <vt:lpstr>Позиционные системы счисления</vt:lpstr>
      <vt:lpstr>Таблица сравнения систем счисления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276</cp:revision>
  <dcterms:created xsi:type="dcterms:W3CDTF">2020-04-13T08:05:16Z</dcterms:created>
  <dcterms:modified xsi:type="dcterms:W3CDTF">2020-09-14T04:49:32Z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