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42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04" r:id="rId17"/>
    <p:sldId id="356" r:id="rId18"/>
    <p:sldId id="357" r:id="rId19"/>
    <p:sldId id="303" r:id="rId20"/>
    <p:sldId id="327" r:id="rId21"/>
    <p:sldId id="358" r:id="rId22"/>
    <p:sldId id="359" r:id="rId23"/>
    <p:sldId id="310" r:id="rId24"/>
    <p:sldId id="328" r:id="rId25"/>
    <p:sldId id="295" r:id="rId26"/>
    <p:sldId id="301" r:id="rId27"/>
    <p:sldId id="318" r:id="rId28"/>
    <p:sldId id="311" r:id="rId29"/>
    <p:sldId id="296" r:id="rId30"/>
    <p:sldId id="338" r:id="rId31"/>
    <p:sldId id="339" r:id="rId32"/>
    <p:sldId id="340" r:id="rId33"/>
    <p:sldId id="337" r:id="rId34"/>
  </p:sldIdLst>
  <p:sldSz cx="12169775" cy="7021513"/>
  <p:notesSz cx="5765800" cy="3244850"/>
  <p:custDataLst>
    <p:tags r:id="rId36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3DD"/>
    <a:srgbClr val="004A82"/>
    <a:srgbClr val="007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24" autoAdjust="0"/>
    <p:restoredTop sz="94660"/>
  </p:normalViewPr>
  <p:slideViewPr>
    <p:cSldViewPr>
      <p:cViewPr>
        <p:scale>
          <a:sx n="66" d="100"/>
          <a:sy n="66" d="100"/>
        </p:scale>
        <p:origin x="-42" y="24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BAE4-821F-4C25-B9CA-625355D9A2DE}" type="datetimeFigureOut">
              <a:rPr lang="ru-RU"/>
              <a:pPr>
                <a:defRPr/>
              </a:pPr>
              <a:t>12.09.2020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3A9B-D679-4E7C-B09E-3E2D167D3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Москва, 2006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CC441-0531-4810-8BAF-153C42B4CC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99800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870045" y="3225004"/>
            <a:ext cx="5826768" cy="2124188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Методы кодирования информации.</a:t>
            </a:r>
            <a:r>
              <a:rPr lang="ru-RU" sz="4400" spc="-21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5" name="object 5"/>
          <p:cNvSpPr/>
          <p:nvPr/>
        </p:nvSpPr>
        <p:spPr>
          <a:xfrm>
            <a:off x="903287" y="3434556"/>
            <a:ext cx="726434" cy="1933588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597203" cy="830997"/>
          </a:xfrm>
        </p:spPr>
        <p:txBody>
          <a:bodyPr/>
          <a:lstStyle/>
          <a:p>
            <a:pPr algn="ctr"/>
            <a:r>
              <a:rPr lang="ru-RU" altLang="ru-RU" sz="5400" dirty="0"/>
              <a:t>Кодирование музыки</a:t>
            </a:r>
            <a:endParaRPr lang="en-US" altLang="ru-RU" sz="5400" dirty="0"/>
          </a:p>
        </p:txBody>
      </p:sp>
      <p:pic>
        <p:nvPicPr>
          <p:cNvPr id="7172" name="Picture 4" descr="ноты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01" y="1367616"/>
            <a:ext cx="5417240" cy="5305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j0356569"/>
          <p:cNvPicPr>
            <a:picLocks noChangeAspect="1" noChangeArrowheads="1"/>
          </p:cNvPicPr>
          <p:nvPr/>
        </p:nvPicPr>
        <p:blipFill>
          <a:blip r:embed="rId3" cstate="print">
            <a:lum brigh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69" y="1724806"/>
            <a:ext cx="2520581" cy="452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69847" y="1581930"/>
            <a:ext cx="1797999" cy="1282401"/>
            <a:chOff x="343" y="1161"/>
            <a:chExt cx="851" cy="789"/>
          </a:xfrm>
        </p:grpSpPr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668" y="1161"/>
              <a:ext cx="486" cy="789"/>
            </a:xfrm>
            <a:custGeom>
              <a:avLst/>
              <a:gdLst>
                <a:gd name="T0" fmla="*/ 12 w 973"/>
                <a:gd name="T1" fmla="*/ 1366 h 1578"/>
                <a:gd name="T2" fmla="*/ 46 w 973"/>
                <a:gd name="T3" fmla="*/ 1360 h 1578"/>
                <a:gd name="T4" fmla="*/ 82 w 973"/>
                <a:gd name="T5" fmla="*/ 1347 h 1578"/>
                <a:gd name="T6" fmla="*/ 118 w 973"/>
                <a:gd name="T7" fmla="*/ 1328 h 1578"/>
                <a:gd name="T8" fmla="*/ 156 w 973"/>
                <a:gd name="T9" fmla="*/ 1299 h 1578"/>
                <a:gd name="T10" fmla="*/ 195 w 973"/>
                <a:gd name="T11" fmla="*/ 1261 h 1578"/>
                <a:gd name="T12" fmla="*/ 213 w 973"/>
                <a:gd name="T13" fmla="*/ 1284 h 1578"/>
                <a:gd name="T14" fmla="*/ 233 w 973"/>
                <a:gd name="T15" fmla="*/ 1307 h 1578"/>
                <a:gd name="T16" fmla="*/ 242 w 973"/>
                <a:gd name="T17" fmla="*/ 1377 h 1578"/>
                <a:gd name="T18" fmla="*/ 286 w 973"/>
                <a:gd name="T19" fmla="*/ 1499 h 1578"/>
                <a:gd name="T20" fmla="*/ 387 w 973"/>
                <a:gd name="T21" fmla="*/ 1565 h 1578"/>
                <a:gd name="T22" fmla="*/ 514 w 973"/>
                <a:gd name="T23" fmla="*/ 1574 h 1578"/>
                <a:gd name="T24" fmla="*/ 634 w 973"/>
                <a:gd name="T25" fmla="*/ 1527 h 1578"/>
                <a:gd name="T26" fmla="*/ 715 w 973"/>
                <a:gd name="T27" fmla="*/ 1426 h 1578"/>
                <a:gd name="T28" fmla="*/ 758 w 973"/>
                <a:gd name="T29" fmla="*/ 1200 h 1578"/>
                <a:gd name="T30" fmla="*/ 803 w 973"/>
                <a:gd name="T31" fmla="*/ 974 h 1578"/>
                <a:gd name="T32" fmla="*/ 840 w 973"/>
                <a:gd name="T33" fmla="*/ 810 h 1578"/>
                <a:gd name="T34" fmla="*/ 865 w 973"/>
                <a:gd name="T35" fmla="*/ 766 h 1578"/>
                <a:gd name="T36" fmla="*/ 885 w 973"/>
                <a:gd name="T37" fmla="*/ 776 h 1578"/>
                <a:gd name="T38" fmla="*/ 903 w 973"/>
                <a:gd name="T39" fmla="*/ 785 h 1578"/>
                <a:gd name="T40" fmla="*/ 923 w 973"/>
                <a:gd name="T41" fmla="*/ 716 h 1578"/>
                <a:gd name="T42" fmla="*/ 945 w 973"/>
                <a:gd name="T43" fmla="*/ 491 h 1578"/>
                <a:gd name="T44" fmla="*/ 966 w 973"/>
                <a:gd name="T45" fmla="*/ 265 h 1578"/>
                <a:gd name="T46" fmla="*/ 937 w 973"/>
                <a:gd name="T47" fmla="*/ 177 h 1578"/>
                <a:gd name="T48" fmla="*/ 881 w 973"/>
                <a:gd name="T49" fmla="*/ 158 h 1578"/>
                <a:gd name="T50" fmla="*/ 826 w 973"/>
                <a:gd name="T51" fmla="*/ 138 h 1578"/>
                <a:gd name="T52" fmla="*/ 793 w 973"/>
                <a:gd name="T53" fmla="*/ 130 h 1578"/>
                <a:gd name="T54" fmla="*/ 759 w 973"/>
                <a:gd name="T55" fmla="*/ 122 h 1578"/>
                <a:gd name="T56" fmla="*/ 714 w 973"/>
                <a:gd name="T57" fmla="*/ 232 h 1578"/>
                <a:gd name="T58" fmla="*/ 647 w 973"/>
                <a:gd name="T59" fmla="*/ 579 h 1578"/>
                <a:gd name="T60" fmla="*/ 580 w 973"/>
                <a:gd name="T61" fmla="*/ 926 h 1578"/>
                <a:gd name="T62" fmla="*/ 517 w 973"/>
                <a:gd name="T63" fmla="*/ 1035 h 1578"/>
                <a:gd name="T64" fmla="*/ 475 w 973"/>
                <a:gd name="T65" fmla="*/ 1028 h 1578"/>
                <a:gd name="T66" fmla="*/ 442 w 973"/>
                <a:gd name="T67" fmla="*/ 1028 h 1578"/>
                <a:gd name="T68" fmla="*/ 411 w 973"/>
                <a:gd name="T69" fmla="*/ 1038 h 1578"/>
                <a:gd name="T70" fmla="*/ 372 w 973"/>
                <a:gd name="T71" fmla="*/ 1057 h 1578"/>
                <a:gd name="T72" fmla="*/ 332 w 973"/>
                <a:gd name="T73" fmla="*/ 1073 h 1578"/>
                <a:gd name="T74" fmla="*/ 314 w 973"/>
                <a:gd name="T75" fmla="*/ 1063 h 1578"/>
                <a:gd name="T76" fmla="*/ 295 w 973"/>
                <a:gd name="T77" fmla="*/ 1053 h 1578"/>
                <a:gd name="T78" fmla="*/ 314 w 973"/>
                <a:gd name="T79" fmla="*/ 918 h 1578"/>
                <a:gd name="T80" fmla="*/ 349 w 973"/>
                <a:gd name="T81" fmla="*/ 721 h 1578"/>
                <a:gd name="T82" fmla="*/ 385 w 973"/>
                <a:gd name="T83" fmla="*/ 524 h 1578"/>
                <a:gd name="T84" fmla="*/ 419 w 973"/>
                <a:gd name="T85" fmla="*/ 327 h 1578"/>
                <a:gd name="T86" fmla="*/ 455 w 973"/>
                <a:gd name="T87" fmla="*/ 131 h 1578"/>
                <a:gd name="T88" fmla="*/ 449 w 973"/>
                <a:gd name="T89" fmla="*/ 8 h 1578"/>
                <a:gd name="T90" fmla="*/ 360 w 973"/>
                <a:gd name="T91" fmla="*/ 33 h 1578"/>
                <a:gd name="T92" fmla="*/ 270 w 973"/>
                <a:gd name="T93" fmla="*/ 60 h 1578"/>
                <a:gd name="T94" fmla="*/ 180 w 973"/>
                <a:gd name="T95" fmla="*/ 85 h 1578"/>
                <a:gd name="T96" fmla="*/ 90 w 973"/>
                <a:gd name="T97" fmla="*/ 112 h 1578"/>
                <a:gd name="T98" fmla="*/ 0 w 973"/>
                <a:gd name="T99" fmla="*/ 137 h 1578"/>
                <a:gd name="T100" fmla="*/ 37 w 973"/>
                <a:gd name="T101" fmla="*/ 597 h 1578"/>
                <a:gd name="T102" fmla="*/ 94 w 973"/>
                <a:gd name="T103" fmla="*/ 579 h 1578"/>
                <a:gd name="T104" fmla="*/ 149 w 973"/>
                <a:gd name="T105" fmla="*/ 561 h 1578"/>
                <a:gd name="T106" fmla="*/ 120 w 973"/>
                <a:gd name="T107" fmla="*/ 670 h 1578"/>
                <a:gd name="T108" fmla="*/ 92 w 973"/>
                <a:gd name="T109" fmla="*/ 780 h 1578"/>
                <a:gd name="T110" fmla="*/ 62 w 973"/>
                <a:gd name="T111" fmla="*/ 851 h 1578"/>
                <a:gd name="T112" fmla="*/ 33 w 973"/>
                <a:gd name="T113" fmla="*/ 846 h 1578"/>
                <a:gd name="T114" fmla="*/ 8 w 973"/>
                <a:gd name="T115" fmla="*/ 845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3" h="1578">
                  <a:moveTo>
                    <a:pt x="0" y="845"/>
                  </a:moveTo>
                  <a:lnTo>
                    <a:pt x="0" y="1366"/>
                  </a:lnTo>
                  <a:lnTo>
                    <a:pt x="12" y="1366"/>
                  </a:lnTo>
                  <a:lnTo>
                    <a:pt x="23" y="1365"/>
                  </a:lnTo>
                  <a:lnTo>
                    <a:pt x="35" y="1363"/>
                  </a:lnTo>
                  <a:lnTo>
                    <a:pt x="46" y="1360"/>
                  </a:lnTo>
                  <a:lnTo>
                    <a:pt x="58" y="1357"/>
                  </a:lnTo>
                  <a:lnTo>
                    <a:pt x="69" y="1353"/>
                  </a:lnTo>
                  <a:lnTo>
                    <a:pt x="82" y="1347"/>
                  </a:lnTo>
                  <a:lnTo>
                    <a:pt x="94" y="1342"/>
                  </a:lnTo>
                  <a:lnTo>
                    <a:pt x="106" y="1335"/>
                  </a:lnTo>
                  <a:lnTo>
                    <a:pt x="118" y="1328"/>
                  </a:lnTo>
                  <a:lnTo>
                    <a:pt x="130" y="1319"/>
                  </a:lnTo>
                  <a:lnTo>
                    <a:pt x="143" y="1309"/>
                  </a:lnTo>
                  <a:lnTo>
                    <a:pt x="156" y="1299"/>
                  </a:lnTo>
                  <a:lnTo>
                    <a:pt x="168" y="1287"/>
                  </a:lnTo>
                  <a:lnTo>
                    <a:pt x="182" y="1275"/>
                  </a:lnTo>
                  <a:lnTo>
                    <a:pt x="195" y="1261"/>
                  </a:lnTo>
                  <a:lnTo>
                    <a:pt x="201" y="1269"/>
                  </a:lnTo>
                  <a:lnTo>
                    <a:pt x="208" y="1276"/>
                  </a:lnTo>
                  <a:lnTo>
                    <a:pt x="213" y="1284"/>
                  </a:lnTo>
                  <a:lnTo>
                    <a:pt x="220" y="1292"/>
                  </a:lnTo>
                  <a:lnTo>
                    <a:pt x="226" y="1300"/>
                  </a:lnTo>
                  <a:lnTo>
                    <a:pt x="233" y="1307"/>
                  </a:lnTo>
                  <a:lnTo>
                    <a:pt x="239" y="1315"/>
                  </a:lnTo>
                  <a:lnTo>
                    <a:pt x="246" y="1323"/>
                  </a:lnTo>
                  <a:lnTo>
                    <a:pt x="242" y="1377"/>
                  </a:lnTo>
                  <a:lnTo>
                    <a:pt x="248" y="1425"/>
                  </a:lnTo>
                  <a:lnTo>
                    <a:pt x="263" y="1465"/>
                  </a:lnTo>
                  <a:lnTo>
                    <a:pt x="286" y="1499"/>
                  </a:lnTo>
                  <a:lnTo>
                    <a:pt x="315" y="1528"/>
                  </a:lnTo>
                  <a:lnTo>
                    <a:pt x="349" y="1550"/>
                  </a:lnTo>
                  <a:lnTo>
                    <a:pt x="387" y="1565"/>
                  </a:lnTo>
                  <a:lnTo>
                    <a:pt x="428" y="1574"/>
                  </a:lnTo>
                  <a:lnTo>
                    <a:pt x="470" y="1578"/>
                  </a:lnTo>
                  <a:lnTo>
                    <a:pt x="514" y="1574"/>
                  </a:lnTo>
                  <a:lnTo>
                    <a:pt x="555" y="1565"/>
                  </a:lnTo>
                  <a:lnTo>
                    <a:pt x="596" y="1549"/>
                  </a:lnTo>
                  <a:lnTo>
                    <a:pt x="634" y="1527"/>
                  </a:lnTo>
                  <a:lnTo>
                    <a:pt x="667" y="1499"/>
                  </a:lnTo>
                  <a:lnTo>
                    <a:pt x="695" y="1466"/>
                  </a:lnTo>
                  <a:lnTo>
                    <a:pt x="715" y="1426"/>
                  </a:lnTo>
                  <a:lnTo>
                    <a:pt x="729" y="1351"/>
                  </a:lnTo>
                  <a:lnTo>
                    <a:pt x="744" y="1275"/>
                  </a:lnTo>
                  <a:lnTo>
                    <a:pt x="758" y="1200"/>
                  </a:lnTo>
                  <a:lnTo>
                    <a:pt x="773" y="1125"/>
                  </a:lnTo>
                  <a:lnTo>
                    <a:pt x="788" y="1050"/>
                  </a:lnTo>
                  <a:lnTo>
                    <a:pt x="803" y="974"/>
                  </a:lnTo>
                  <a:lnTo>
                    <a:pt x="817" y="899"/>
                  </a:lnTo>
                  <a:lnTo>
                    <a:pt x="832" y="825"/>
                  </a:lnTo>
                  <a:lnTo>
                    <a:pt x="840" y="810"/>
                  </a:lnTo>
                  <a:lnTo>
                    <a:pt x="849" y="795"/>
                  </a:lnTo>
                  <a:lnTo>
                    <a:pt x="857" y="781"/>
                  </a:lnTo>
                  <a:lnTo>
                    <a:pt x="865" y="766"/>
                  </a:lnTo>
                  <a:lnTo>
                    <a:pt x="872" y="769"/>
                  </a:lnTo>
                  <a:lnTo>
                    <a:pt x="878" y="773"/>
                  </a:lnTo>
                  <a:lnTo>
                    <a:pt x="885" y="776"/>
                  </a:lnTo>
                  <a:lnTo>
                    <a:pt x="890" y="779"/>
                  </a:lnTo>
                  <a:lnTo>
                    <a:pt x="897" y="782"/>
                  </a:lnTo>
                  <a:lnTo>
                    <a:pt x="903" y="785"/>
                  </a:lnTo>
                  <a:lnTo>
                    <a:pt x="910" y="788"/>
                  </a:lnTo>
                  <a:lnTo>
                    <a:pt x="916" y="791"/>
                  </a:lnTo>
                  <a:lnTo>
                    <a:pt x="923" y="716"/>
                  </a:lnTo>
                  <a:lnTo>
                    <a:pt x="931" y="640"/>
                  </a:lnTo>
                  <a:lnTo>
                    <a:pt x="938" y="565"/>
                  </a:lnTo>
                  <a:lnTo>
                    <a:pt x="945" y="491"/>
                  </a:lnTo>
                  <a:lnTo>
                    <a:pt x="951" y="416"/>
                  </a:lnTo>
                  <a:lnTo>
                    <a:pt x="958" y="340"/>
                  </a:lnTo>
                  <a:lnTo>
                    <a:pt x="966" y="265"/>
                  </a:lnTo>
                  <a:lnTo>
                    <a:pt x="973" y="190"/>
                  </a:lnTo>
                  <a:lnTo>
                    <a:pt x="955" y="183"/>
                  </a:lnTo>
                  <a:lnTo>
                    <a:pt x="937" y="177"/>
                  </a:lnTo>
                  <a:lnTo>
                    <a:pt x="918" y="170"/>
                  </a:lnTo>
                  <a:lnTo>
                    <a:pt x="900" y="164"/>
                  </a:lnTo>
                  <a:lnTo>
                    <a:pt x="881" y="158"/>
                  </a:lnTo>
                  <a:lnTo>
                    <a:pt x="863" y="151"/>
                  </a:lnTo>
                  <a:lnTo>
                    <a:pt x="844" y="145"/>
                  </a:lnTo>
                  <a:lnTo>
                    <a:pt x="826" y="138"/>
                  </a:lnTo>
                  <a:lnTo>
                    <a:pt x="814" y="136"/>
                  </a:lnTo>
                  <a:lnTo>
                    <a:pt x="804" y="132"/>
                  </a:lnTo>
                  <a:lnTo>
                    <a:pt x="793" y="130"/>
                  </a:lnTo>
                  <a:lnTo>
                    <a:pt x="782" y="127"/>
                  </a:lnTo>
                  <a:lnTo>
                    <a:pt x="771" y="124"/>
                  </a:lnTo>
                  <a:lnTo>
                    <a:pt x="759" y="122"/>
                  </a:lnTo>
                  <a:lnTo>
                    <a:pt x="749" y="119"/>
                  </a:lnTo>
                  <a:lnTo>
                    <a:pt x="737" y="116"/>
                  </a:lnTo>
                  <a:lnTo>
                    <a:pt x="714" y="232"/>
                  </a:lnTo>
                  <a:lnTo>
                    <a:pt x="692" y="348"/>
                  </a:lnTo>
                  <a:lnTo>
                    <a:pt x="669" y="463"/>
                  </a:lnTo>
                  <a:lnTo>
                    <a:pt x="647" y="579"/>
                  </a:lnTo>
                  <a:lnTo>
                    <a:pt x="624" y="694"/>
                  </a:lnTo>
                  <a:lnTo>
                    <a:pt x="603" y="811"/>
                  </a:lnTo>
                  <a:lnTo>
                    <a:pt x="580" y="926"/>
                  </a:lnTo>
                  <a:lnTo>
                    <a:pt x="556" y="1042"/>
                  </a:lnTo>
                  <a:lnTo>
                    <a:pt x="536" y="1039"/>
                  </a:lnTo>
                  <a:lnTo>
                    <a:pt x="517" y="1035"/>
                  </a:lnTo>
                  <a:lnTo>
                    <a:pt x="501" y="1033"/>
                  </a:lnTo>
                  <a:lnTo>
                    <a:pt x="487" y="1031"/>
                  </a:lnTo>
                  <a:lnTo>
                    <a:pt x="475" y="1028"/>
                  </a:lnTo>
                  <a:lnTo>
                    <a:pt x="463" y="1028"/>
                  </a:lnTo>
                  <a:lnTo>
                    <a:pt x="453" y="1028"/>
                  </a:lnTo>
                  <a:lnTo>
                    <a:pt x="442" y="1028"/>
                  </a:lnTo>
                  <a:lnTo>
                    <a:pt x="432" y="1031"/>
                  </a:lnTo>
                  <a:lnTo>
                    <a:pt x="422" y="1033"/>
                  </a:lnTo>
                  <a:lnTo>
                    <a:pt x="411" y="1038"/>
                  </a:lnTo>
                  <a:lnTo>
                    <a:pt x="400" y="1042"/>
                  </a:lnTo>
                  <a:lnTo>
                    <a:pt x="387" y="1049"/>
                  </a:lnTo>
                  <a:lnTo>
                    <a:pt x="372" y="1057"/>
                  </a:lnTo>
                  <a:lnTo>
                    <a:pt x="356" y="1066"/>
                  </a:lnTo>
                  <a:lnTo>
                    <a:pt x="338" y="1077"/>
                  </a:lnTo>
                  <a:lnTo>
                    <a:pt x="332" y="1073"/>
                  </a:lnTo>
                  <a:lnTo>
                    <a:pt x="326" y="1070"/>
                  </a:lnTo>
                  <a:lnTo>
                    <a:pt x="319" y="1066"/>
                  </a:lnTo>
                  <a:lnTo>
                    <a:pt x="314" y="1063"/>
                  </a:lnTo>
                  <a:lnTo>
                    <a:pt x="308" y="1059"/>
                  </a:lnTo>
                  <a:lnTo>
                    <a:pt x="302" y="1056"/>
                  </a:lnTo>
                  <a:lnTo>
                    <a:pt x="295" y="1053"/>
                  </a:lnTo>
                  <a:lnTo>
                    <a:pt x="289" y="1049"/>
                  </a:lnTo>
                  <a:lnTo>
                    <a:pt x="301" y="983"/>
                  </a:lnTo>
                  <a:lnTo>
                    <a:pt x="314" y="918"/>
                  </a:lnTo>
                  <a:lnTo>
                    <a:pt x="325" y="852"/>
                  </a:lnTo>
                  <a:lnTo>
                    <a:pt x="337" y="787"/>
                  </a:lnTo>
                  <a:lnTo>
                    <a:pt x="349" y="721"/>
                  </a:lnTo>
                  <a:lnTo>
                    <a:pt x="361" y="655"/>
                  </a:lnTo>
                  <a:lnTo>
                    <a:pt x="372" y="590"/>
                  </a:lnTo>
                  <a:lnTo>
                    <a:pt x="385" y="524"/>
                  </a:lnTo>
                  <a:lnTo>
                    <a:pt x="396" y="458"/>
                  </a:lnTo>
                  <a:lnTo>
                    <a:pt x="408" y="393"/>
                  </a:lnTo>
                  <a:lnTo>
                    <a:pt x="419" y="327"/>
                  </a:lnTo>
                  <a:lnTo>
                    <a:pt x="432" y="261"/>
                  </a:lnTo>
                  <a:lnTo>
                    <a:pt x="444" y="197"/>
                  </a:lnTo>
                  <a:lnTo>
                    <a:pt x="455" y="131"/>
                  </a:lnTo>
                  <a:lnTo>
                    <a:pt x="468" y="66"/>
                  </a:lnTo>
                  <a:lnTo>
                    <a:pt x="479" y="0"/>
                  </a:lnTo>
                  <a:lnTo>
                    <a:pt x="449" y="8"/>
                  </a:lnTo>
                  <a:lnTo>
                    <a:pt x="419" y="17"/>
                  </a:lnTo>
                  <a:lnTo>
                    <a:pt x="390" y="25"/>
                  </a:lnTo>
                  <a:lnTo>
                    <a:pt x="360" y="33"/>
                  </a:lnTo>
                  <a:lnTo>
                    <a:pt x="330" y="43"/>
                  </a:lnTo>
                  <a:lnTo>
                    <a:pt x="300" y="51"/>
                  </a:lnTo>
                  <a:lnTo>
                    <a:pt x="270" y="60"/>
                  </a:lnTo>
                  <a:lnTo>
                    <a:pt x="240" y="68"/>
                  </a:lnTo>
                  <a:lnTo>
                    <a:pt x="210" y="77"/>
                  </a:lnTo>
                  <a:lnTo>
                    <a:pt x="180" y="85"/>
                  </a:lnTo>
                  <a:lnTo>
                    <a:pt x="150" y="94"/>
                  </a:lnTo>
                  <a:lnTo>
                    <a:pt x="120" y="103"/>
                  </a:lnTo>
                  <a:lnTo>
                    <a:pt x="90" y="112"/>
                  </a:lnTo>
                  <a:lnTo>
                    <a:pt x="60" y="120"/>
                  </a:lnTo>
                  <a:lnTo>
                    <a:pt x="30" y="129"/>
                  </a:lnTo>
                  <a:lnTo>
                    <a:pt x="0" y="137"/>
                  </a:lnTo>
                  <a:lnTo>
                    <a:pt x="0" y="609"/>
                  </a:lnTo>
                  <a:lnTo>
                    <a:pt x="19" y="603"/>
                  </a:lnTo>
                  <a:lnTo>
                    <a:pt x="37" y="597"/>
                  </a:lnTo>
                  <a:lnTo>
                    <a:pt x="56" y="591"/>
                  </a:lnTo>
                  <a:lnTo>
                    <a:pt x="75" y="585"/>
                  </a:lnTo>
                  <a:lnTo>
                    <a:pt x="94" y="579"/>
                  </a:lnTo>
                  <a:lnTo>
                    <a:pt x="112" y="572"/>
                  </a:lnTo>
                  <a:lnTo>
                    <a:pt x="130" y="567"/>
                  </a:lnTo>
                  <a:lnTo>
                    <a:pt x="149" y="561"/>
                  </a:lnTo>
                  <a:lnTo>
                    <a:pt x="140" y="598"/>
                  </a:lnTo>
                  <a:lnTo>
                    <a:pt x="130" y="633"/>
                  </a:lnTo>
                  <a:lnTo>
                    <a:pt x="120" y="670"/>
                  </a:lnTo>
                  <a:lnTo>
                    <a:pt x="111" y="706"/>
                  </a:lnTo>
                  <a:lnTo>
                    <a:pt x="102" y="743"/>
                  </a:lnTo>
                  <a:lnTo>
                    <a:pt x="92" y="780"/>
                  </a:lnTo>
                  <a:lnTo>
                    <a:pt x="82" y="815"/>
                  </a:lnTo>
                  <a:lnTo>
                    <a:pt x="73" y="852"/>
                  </a:lnTo>
                  <a:lnTo>
                    <a:pt x="62" y="851"/>
                  </a:lnTo>
                  <a:lnTo>
                    <a:pt x="52" y="849"/>
                  </a:lnTo>
                  <a:lnTo>
                    <a:pt x="42" y="848"/>
                  </a:lnTo>
                  <a:lnTo>
                    <a:pt x="33" y="846"/>
                  </a:lnTo>
                  <a:lnTo>
                    <a:pt x="24" y="846"/>
                  </a:lnTo>
                  <a:lnTo>
                    <a:pt x="15" y="845"/>
                  </a:lnTo>
                  <a:lnTo>
                    <a:pt x="8" y="845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CCC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668" y="1167"/>
              <a:ext cx="485" cy="772"/>
            </a:xfrm>
            <a:custGeom>
              <a:avLst/>
              <a:gdLst>
                <a:gd name="T0" fmla="*/ 12 w 971"/>
                <a:gd name="T1" fmla="*/ 1333 h 1544"/>
                <a:gd name="T2" fmla="*/ 48 w 971"/>
                <a:gd name="T3" fmla="*/ 1327 h 1544"/>
                <a:gd name="T4" fmla="*/ 84 w 971"/>
                <a:gd name="T5" fmla="*/ 1314 h 1544"/>
                <a:gd name="T6" fmla="*/ 121 w 971"/>
                <a:gd name="T7" fmla="*/ 1293 h 1544"/>
                <a:gd name="T8" fmla="*/ 160 w 971"/>
                <a:gd name="T9" fmla="*/ 1264 h 1544"/>
                <a:gd name="T10" fmla="*/ 201 w 971"/>
                <a:gd name="T11" fmla="*/ 1227 h 1544"/>
                <a:gd name="T12" fmla="*/ 220 w 971"/>
                <a:gd name="T13" fmla="*/ 1250 h 1544"/>
                <a:gd name="T14" fmla="*/ 239 w 971"/>
                <a:gd name="T15" fmla="*/ 1273 h 1544"/>
                <a:gd name="T16" fmla="*/ 248 w 971"/>
                <a:gd name="T17" fmla="*/ 1342 h 1544"/>
                <a:gd name="T18" fmla="*/ 289 w 971"/>
                <a:gd name="T19" fmla="*/ 1466 h 1544"/>
                <a:gd name="T20" fmla="*/ 387 w 971"/>
                <a:gd name="T21" fmla="*/ 1531 h 1544"/>
                <a:gd name="T22" fmla="*/ 510 w 971"/>
                <a:gd name="T23" fmla="*/ 1542 h 1544"/>
                <a:gd name="T24" fmla="*/ 628 w 971"/>
                <a:gd name="T25" fmla="*/ 1494 h 1544"/>
                <a:gd name="T26" fmla="*/ 708 w 971"/>
                <a:gd name="T27" fmla="*/ 1393 h 1544"/>
                <a:gd name="T28" fmla="*/ 753 w 971"/>
                <a:gd name="T29" fmla="*/ 1165 h 1544"/>
                <a:gd name="T30" fmla="*/ 797 w 971"/>
                <a:gd name="T31" fmla="*/ 937 h 1544"/>
                <a:gd name="T32" fmla="*/ 832 w 971"/>
                <a:gd name="T33" fmla="*/ 778 h 1544"/>
                <a:gd name="T34" fmla="*/ 847 w 971"/>
                <a:gd name="T35" fmla="*/ 760 h 1544"/>
                <a:gd name="T36" fmla="*/ 861 w 971"/>
                <a:gd name="T37" fmla="*/ 741 h 1544"/>
                <a:gd name="T38" fmla="*/ 878 w 971"/>
                <a:gd name="T39" fmla="*/ 741 h 1544"/>
                <a:gd name="T40" fmla="*/ 899 w 971"/>
                <a:gd name="T41" fmla="*/ 752 h 1544"/>
                <a:gd name="T42" fmla="*/ 918 w 971"/>
                <a:gd name="T43" fmla="*/ 762 h 1544"/>
                <a:gd name="T44" fmla="*/ 938 w 971"/>
                <a:gd name="T45" fmla="*/ 549 h 1544"/>
                <a:gd name="T46" fmla="*/ 958 w 971"/>
                <a:gd name="T47" fmla="*/ 336 h 1544"/>
                <a:gd name="T48" fmla="*/ 954 w 971"/>
                <a:gd name="T49" fmla="*/ 187 h 1544"/>
                <a:gd name="T50" fmla="*/ 902 w 971"/>
                <a:gd name="T51" fmla="*/ 168 h 1544"/>
                <a:gd name="T52" fmla="*/ 850 w 971"/>
                <a:gd name="T53" fmla="*/ 148 h 1544"/>
                <a:gd name="T54" fmla="*/ 811 w 971"/>
                <a:gd name="T55" fmla="*/ 136 h 1544"/>
                <a:gd name="T56" fmla="*/ 778 w 971"/>
                <a:gd name="T57" fmla="*/ 128 h 1544"/>
                <a:gd name="T58" fmla="*/ 744 w 971"/>
                <a:gd name="T59" fmla="*/ 119 h 1544"/>
                <a:gd name="T60" fmla="*/ 676 w 971"/>
                <a:gd name="T61" fmla="*/ 465 h 1544"/>
                <a:gd name="T62" fmla="*/ 608 w 971"/>
                <a:gd name="T63" fmla="*/ 812 h 1544"/>
                <a:gd name="T64" fmla="*/ 542 w 971"/>
                <a:gd name="T65" fmla="*/ 1038 h 1544"/>
                <a:gd name="T66" fmla="*/ 491 w 971"/>
                <a:gd name="T67" fmla="*/ 1030 h 1544"/>
                <a:gd name="T68" fmla="*/ 453 w 971"/>
                <a:gd name="T69" fmla="*/ 1028 h 1544"/>
                <a:gd name="T70" fmla="*/ 418 w 971"/>
                <a:gd name="T71" fmla="*/ 1035 h 1544"/>
                <a:gd name="T72" fmla="*/ 380 w 971"/>
                <a:gd name="T73" fmla="*/ 1051 h 1544"/>
                <a:gd name="T74" fmla="*/ 330 w 971"/>
                <a:gd name="T75" fmla="*/ 1079 h 1544"/>
                <a:gd name="T76" fmla="*/ 310 w 971"/>
                <a:gd name="T77" fmla="*/ 1067 h 1544"/>
                <a:gd name="T78" fmla="*/ 290 w 971"/>
                <a:gd name="T79" fmla="*/ 1057 h 1544"/>
                <a:gd name="T80" fmla="*/ 289 w 971"/>
                <a:gd name="T81" fmla="*/ 984 h 1544"/>
                <a:gd name="T82" fmla="*/ 325 w 971"/>
                <a:gd name="T83" fmla="*/ 787 h 1544"/>
                <a:gd name="T84" fmla="*/ 361 w 971"/>
                <a:gd name="T85" fmla="*/ 590 h 1544"/>
                <a:gd name="T86" fmla="*/ 395 w 971"/>
                <a:gd name="T87" fmla="*/ 394 h 1544"/>
                <a:gd name="T88" fmla="*/ 431 w 971"/>
                <a:gd name="T89" fmla="*/ 197 h 1544"/>
                <a:gd name="T90" fmla="*/ 467 w 971"/>
                <a:gd name="T91" fmla="*/ 0 h 1544"/>
                <a:gd name="T92" fmla="*/ 379 w 971"/>
                <a:gd name="T93" fmla="*/ 26 h 1544"/>
                <a:gd name="T94" fmla="*/ 292 w 971"/>
                <a:gd name="T95" fmla="*/ 53 h 1544"/>
                <a:gd name="T96" fmla="*/ 204 w 971"/>
                <a:gd name="T97" fmla="*/ 79 h 1544"/>
                <a:gd name="T98" fmla="*/ 117 w 971"/>
                <a:gd name="T99" fmla="*/ 105 h 1544"/>
                <a:gd name="T100" fmla="*/ 29 w 971"/>
                <a:gd name="T101" fmla="*/ 131 h 1544"/>
                <a:gd name="T102" fmla="*/ 21 w 971"/>
                <a:gd name="T103" fmla="*/ 574 h 1544"/>
                <a:gd name="T104" fmla="*/ 81 w 971"/>
                <a:gd name="T105" fmla="*/ 555 h 1544"/>
                <a:gd name="T106" fmla="*/ 141 w 971"/>
                <a:gd name="T107" fmla="*/ 535 h 1544"/>
                <a:gd name="T108" fmla="*/ 141 w 971"/>
                <a:gd name="T109" fmla="*/ 609 h 1544"/>
                <a:gd name="T110" fmla="*/ 110 w 971"/>
                <a:gd name="T111" fmla="*/ 728 h 1544"/>
                <a:gd name="T112" fmla="*/ 80 w 971"/>
                <a:gd name="T113" fmla="*/ 847 h 1544"/>
                <a:gd name="T114" fmla="*/ 45 w 971"/>
                <a:gd name="T115" fmla="*/ 844 h 1544"/>
                <a:gd name="T116" fmla="*/ 18 w 971"/>
                <a:gd name="T117" fmla="*/ 843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1" h="1544">
                  <a:moveTo>
                    <a:pt x="0" y="843"/>
                  </a:moveTo>
                  <a:lnTo>
                    <a:pt x="0" y="1334"/>
                  </a:lnTo>
                  <a:lnTo>
                    <a:pt x="12" y="1333"/>
                  </a:lnTo>
                  <a:lnTo>
                    <a:pt x="23" y="1332"/>
                  </a:lnTo>
                  <a:lnTo>
                    <a:pt x="36" y="1331"/>
                  </a:lnTo>
                  <a:lnTo>
                    <a:pt x="48" y="1327"/>
                  </a:lnTo>
                  <a:lnTo>
                    <a:pt x="60" y="1324"/>
                  </a:lnTo>
                  <a:lnTo>
                    <a:pt x="72" y="1319"/>
                  </a:lnTo>
                  <a:lnTo>
                    <a:pt x="84" y="1314"/>
                  </a:lnTo>
                  <a:lnTo>
                    <a:pt x="97" y="1308"/>
                  </a:lnTo>
                  <a:lnTo>
                    <a:pt x="110" y="1301"/>
                  </a:lnTo>
                  <a:lnTo>
                    <a:pt x="121" y="1293"/>
                  </a:lnTo>
                  <a:lnTo>
                    <a:pt x="135" y="1285"/>
                  </a:lnTo>
                  <a:lnTo>
                    <a:pt x="148" y="1274"/>
                  </a:lnTo>
                  <a:lnTo>
                    <a:pt x="160" y="1264"/>
                  </a:lnTo>
                  <a:lnTo>
                    <a:pt x="174" y="1253"/>
                  </a:lnTo>
                  <a:lnTo>
                    <a:pt x="187" y="1241"/>
                  </a:lnTo>
                  <a:lnTo>
                    <a:pt x="201" y="1227"/>
                  </a:lnTo>
                  <a:lnTo>
                    <a:pt x="208" y="1235"/>
                  </a:lnTo>
                  <a:lnTo>
                    <a:pt x="213" y="1242"/>
                  </a:lnTo>
                  <a:lnTo>
                    <a:pt x="220" y="1250"/>
                  </a:lnTo>
                  <a:lnTo>
                    <a:pt x="226" y="1257"/>
                  </a:lnTo>
                  <a:lnTo>
                    <a:pt x="232" y="1265"/>
                  </a:lnTo>
                  <a:lnTo>
                    <a:pt x="239" y="1273"/>
                  </a:lnTo>
                  <a:lnTo>
                    <a:pt x="244" y="1280"/>
                  </a:lnTo>
                  <a:lnTo>
                    <a:pt x="251" y="1288"/>
                  </a:lnTo>
                  <a:lnTo>
                    <a:pt x="248" y="1342"/>
                  </a:lnTo>
                  <a:lnTo>
                    <a:pt x="254" y="1390"/>
                  </a:lnTo>
                  <a:lnTo>
                    <a:pt x="267" y="1431"/>
                  </a:lnTo>
                  <a:lnTo>
                    <a:pt x="289" y="1466"/>
                  </a:lnTo>
                  <a:lnTo>
                    <a:pt x="318" y="1494"/>
                  </a:lnTo>
                  <a:lnTo>
                    <a:pt x="350" y="1516"/>
                  </a:lnTo>
                  <a:lnTo>
                    <a:pt x="387" y="1531"/>
                  </a:lnTo>
                  <a:lnTo>
                    <a:pt x="428" y="1541"/>
                  </a:lnTo>
                  <a:lnTo>
                    <a:pt x="469" y="1544"/>
                  </a:lnTo>
                  <a:lnTo>
                    <a:pt x="510" y="1542"/>
                  </a:lnTo>
                  <a:lnTo>
                    <a:pt x="552" y="1531"/>
                  </a:lnTo>
                  <a:lnTo>
                    <a:pt x="591" y="1516"/>
                  </a:lnTo>
                  <a:lnTo>
                    <a:pt x="628" y="1494"/>
                  </a:lnTo>
                  <a:lnTo>
                    <a:pt x="660" y="1467"/>
                  </a:lnTo>
                  <a:lnTo>
                    <a:pt x="688" y="1433"/>
                  </a:lnTo>
                  <a:lnTo>
                    <a:pt x="708" y="1393"/>
                  </a:lnTo>
                  <a:lnTo>
                    <a:pt x="723" y="1317"/>
                  </a:lnTo>
                  <a:lnTo>
                    <a:pt x="738" y="1241"/>
                  </a:lnTo>
                  <a:lnTo>
                    <a:pt x="753" y="1165"/>
                  </a:lnTo>
                  <a:lnTo>
                    <a:pt x="768" y="1089"/>
                  </a:lnTo>
                  <a:lnTo>
                    <a:pt x="783" y="1013"/>
                  </a:lnTo>
                  <a:lnTo>
                    <a:pt x="797" y="937"/>
                  </a:lnTo>
                  <a:lnTo>
                    <a:pt x="812" y="861"/>
                  </a:lnTo>
                  <a:lnTo>
                    <a:pt x="827" y="785"/>
                  </a:lnTo>
                  <a:lnTo>
                    <a:pt x="832" y="778"/>
                  </a:lnTo>
                  <a:lnTo>
                    <a:pt x="836" y="772"/>
                  </a:lnTo>
                  <a:lnTo>
                    <a:pt x="841" y="766"/>
                  </a:lnTo>
                  <a:lnTo>
                    <a:pt x="847" y="760"/>
                  </a:lnTo>
                  <a:lnTo>
                    <a:pt x="851" y="754"/>
                  </a:lnTo>
                  <a:lnTo>
                    <a:pt x="856" y="748"/>
                  </a:lnTo>
                  <a:lnTo>
                    <a:pt x="861" y="741"/>
                  </a:lnTo>
                  <a:lnTo>
                    <a:pt x="865" y="736"/>
                  </a:lnTo>
                  <a:lnTo>
                    <a:pt x="872" y="739"/>
                  </a:lnTo>
                  <a:lnTo>
                    <a:pt x="878" y="741"/>
                  </a:lnTo>
                  <a:lnTo>
                    <a:pt x="885" y="745"/>
                  </a:lnTo>
                  <a:lnTo>
                    <a:pt x="892" y="748"/>
                  </a:lnTo>
                  <a:lnTo>
                    <a:pt x="899" y="752"/>
                  </a:lnTo>
                  <a:lnTo>
                    <a:pt x="905" y="755"/>
                  </a:lnTo>
                  <a:lnTo>
                    <a:pt x="911" y="759"/>
                  </a:lnTo>
                  <a:lnTo>
                    <a:pt x="918" y="762"/>
                  </a:lnTo>
                  <a:lnTo>
                    <a:pt x="925" y="691"/>
                  </a:lnTo>
                  <a:lnTo>
                    <a:pt x="931" y="620"/>
                  </a:lnTo>
                  <a:lnTo>
                    <a:pt x="938" y="549"/>
                  </a:lnTo>
                  <a:lnTo>
                    <a:pt x="945" y="478"/>
                  </a:lnTo>
                  <a:lnTo>
                    <a:pt x="951" y="407"/>
                  </a:lnTo>
                  <a:lnTo>
                    <a:pt x="958" y="336"/>
                  </a:lnTo>
                  <a:lnTo>
                    <a:pt x="964" y="266"/>
                  </a:lnTo>
                  <a:lnTo>
                    <a:pt x="971" y="194"/>
                  </a:lnTo>
                  <a:lnTo>
                    <a:pt x="954" y="187"/>
                  </a:lnTo>
                  <a:lnTo>
                    <a:pt x="937" y="182"/>
                  </a:lnTo>
                  <a:lnTo>
                    <a:pt x="919" y="175"/>
                  </a:lnTo>
                  <a:lnTo>
                    <a:pt x="902" y="168"/>
                  </a:lnTo>
                  <a:lnTo>
                    <a:pt x="885" y="161"/>
                  </a:lnTo>
                  <a:lnTo>
                    <a:pt x="867" y="154"/>
                  </a:lnTo>
                  <a:lnTo>
                    <a:pt x="850" y="148"/>
                  </a:lnTo>
                  <a:lnTo>
                    <a:pt x="833" y="141"/>
                  </a:lnTo>
                  <a:lnTo>
                    <a:pt x="823" y="139"/>
                  </a:lnTo>
                  <a:lnTo>
                    <a:pt x="811" y="136"/>
                  </a:lnTo>
                  <a:lnTo>
                    <a:pt x="801" y="133"/>
                  </a:lnTo>
                  <a:lnTo>
                    <a:pt x="789" y="130"/>
                  </a:lnTo>
                  <a:lnTo>
                    <a:pt x="778" y="128"/>
                  </a:lnTo>
                  <a:lnTo>
                    <a:pt x="766" y="125"/>
                  </a:lnTo>
                  <a:lnTo>
                    <a:pt x="756" y="122"/>
                  </a:lnTo>
                  <a:lnTo>
                    <a:pt x="744" y="119"/>
                  </a:lnTo>
                  <a:lnTo>
                    <a:pt x="721" y="235"/>
                  </a:lnTo>
                  <a:lnTo>
                    <a:pt x="698" y="350"/>
                  </a:lnTo>
                  <a:lnTo>
                    <a:pt x="676" y="465"/>
                  </a:lnTo>
                  <a:lnTo>
                    <a:pt x="653" y="580"/>
                  </a:lnTo>
                  <a:lnTo>
                    <a:pt x="630" y="696"/>
                  </a:lnTo>
                  <a:lnTo>
                    <a:pt x="608" y="812"/>
                  </a:lnTo>
                  <a:lnTo>
                    <a:pt x="585" y="927"/>
                  </a:lnTo>
                  <a:lnTo>
                    <a:pt x="562" y="1042"/>
                  </a:lnTo>
                  <a:lnTo>
                    <a:pt x="542" y="1038"/>
                  </a:lnTo>
                  <a:lnTo>
                    <a:pt x="523" y="1035"/>
                  </a:lnTo>
                  <a:lnTo>
                    <a:pt x="506" y="1033"/>
                  </a:lnTo>
                  <a:lnTo>
                    <a:pt x="491" y="1030"/>
                  </a:lnTo>
                  <a:lnTo>
                    <a:pt x="477" y="1029"/>
                  </a:lnTo>
                  <a:lnTo>
                    <a:pt x="464" y="1028"/>
                  </a:lnTo>
                  <a:lnTo>
                    <a:pt x="453" y="1028"/>
                  </a:lnTo>
                  <a:lnTo>
                    <a:pt x="441" y="1029"/>
                  </a:lnTo>
                  <a:lnTo>
                    <a:pt x="430" y="1032"/>
                  </a:lnTo>
                  <a:lnTo>
                    <a:pt x="418" y="1035"/>
                  </a:lnTo>
                  <a:lnTo>
                    <a:pt x="407" y="1038"/>
                  </a:lnTo>
                  <a:lnTo>
                    <a:pt x="394" y="1044"/>
                  </a:lnTo>
                  <a:lnTo>
                    <a:pt x="380" y="1051"/>
                  </a:lnTo>
                  <a:lnTo>
                    <a:pt x="365" y="1059"/>
                  </a:lnTo>
                  <a:lnTo>
                    <a:pt x="348" y="1068"/>
                  </a:lnTo>
                  <a:lnTo>
                    <a:pt x="330" y="1079"/>
                  </a:lnTo>
                  <a:lnTo>
                    <a:pt x="323" y="1075"/>
                  </a:lnTo>
                  <a:lnTo>
                    <a:pt x="317" y="1071"/>
                  </a:lnTo>
                  <a:lnTo>
                    <a:pt x="310" y="1067"/>
                  </a:lnTo>
                  <a:lnTo>
                    <a:pt x="304" y="1064"/>
                  </a:lnTo>
                  <a:lnTo>
                    <a:pt x="297" y="1060"/>
                  </a:lnTo>
                  <a:lnTo>
                    <a:pt x="290" y="1057"/>
                  </a:lnTo>
                  <a:lnTo>
                    <a:pt x="285" y="1053"/>
                  </a:lnTo>
                  <a:lnTo>
                    <a:pt x="278" y="1050"/>
                  </a:lnTo>
                  <a:lnTo>
                    <a:pt x="289" y="984"/>
                  </a:lnTo>
                  <a:lnTo>
                    <a:pt x="302" y="919"/>
                  </a:lnTo>
                  <a:lnTo>
                    <a:pt x="314" y="853"/>
                  </a:lnTo>
                  <a:lnTo>
                    <a:pt x="325" y="787"/>
                  </a:lnTo>
                  <a:lnTo>
                    <a:pt x="337" y="722"/>
                  </a:lnTo>
                  <a:lnTo>
                    <a:pt x="349" y="656"/>
                  </a:lnTo>
                  <a:lnTo>
                    <a:pt x="361" y="590"/>
                  </a:lnTo>
                  <a:lnTo>
                    <a:pt x="372" y="525"/>
                  </a:lnTo>
                  <a:lnTo>
                    <a:pt x="384" y="459"/>
                  </a:lnTo>
                  <a:lnTo>
                    <a:pt x="395" y="394"/>
                  </a:lnTo>
                  <a:lnTo>
                    <a:pt x="408" y="328"/>
                  </a:lnTo>
                  <a:lnTo>
                    <a:pt x="419" y="262"/>
                  </a:lnTo>
                  <a:lnTo>
                    <a:pt x="431" y="197"/>
                  </a:lnTo>
                  <a:lnTo>
                    <a:pt x="442" y="131"/>
                  </a:lnTo>
                  <a:lnTo>
                    <a:pt x="455" y="65"/>
                  </a:lnTo>
                  <a:lnTo>
                    <a:pt x="467" y="0"/>
                  </a:lnTo>
                  <a:lnTo>
                    <a:pt x="438" y="9"/>
                  </a:lnTo>
                  <a:lnTo>
                    <a:pt x="408" y="17"/>
                  </a:lnTo>
                  <a:lnTo>
                    <a:pt x="379" y="26"/>
                  </a:lnTo>
                  <a:lnTo>
                    <a:pt x="350" y="35"/>
                  </a:lnTo>
                  <a:lnTo>
                    <a:pt x="320" y="43"/>
                  </a:lnTo>
                  <a:lnTo>
                    <a:pt x="292" y="53"/>
                  </a:lnTo>
                  <a:lnTo>
                    <a:pt x="263" y="61"/>
                  </a:lnTo>
                  <a:lnTo>
                    <a:pt x="234" y="70"/>
                  </a:lnTo>
                  <a:lnTo>
                    <a:pt x="204" y="79"/>
                  </a:lnTo>
                  <a:lnTo>
                    <a:pt x="175" y="87"/>
                  </a:lnTo>
                  <a:lnTo>
                    <a:pt x="147" y="96"/>
                  </a:lnTo>
                  <a:lnTo>
                    <a:pt x="117" y="105"/>
                  </a:lnTo>
                  <a:lnTo>
                    <a:pt x="88" y="114"/>
                  </a:lnTo>
                  <a:lnTo>
                    <a:pt x="59" y="123"/>
                  </a:lnTo>
                  <a:lnTo>
                    <a:pt x="29" y="131"/>
                  </a:lnTo>
                  <a:lnTo>
                    <a:pt x="0" y="140"/>
                  </a:lnTo>
                  <a:lnTo>
                    <a:pt x="0" y="581"/>
                  </a:lnTo>
                  <a:lnTo>
                    <a:pt x="21" y="574"/>
                  </a:lnTo>
                  <a:lnTo>
                    <a:pt x="41" y="569"/>
                  </a:lnTo>
                  <a:lnTo>
                    <a:pt x="61" y="562"/>
                  </a:lnTo>
                  <a:lnTo>
                    <a:pt x="81" y="555"/>
                  </a:lnTo>
                  <a:lnTo>
                    <a:pt x="100" y="549"/>
                  </a:lnTo>
                  <a:lnTo>
                    <a:pt x="120" y="542"/>
                  </a:lnTo>
                  <a:lnTo>
                    <a:pt x="141" y="535"/>
                  </a:lnTo>
                  <a:lnTo>
                    <a:pt x="160" y="528"/>
                  </a:lnTo>
                  <a:lnTo>
                    <a:pt x="150" y="569"/>
                  </a:lnTo>
                  <a:lnTo>
                    <a:pt x="141" y="609"/>
                  </a:lnTo>
                  <a:lnTo>
                    <a:pt x="130" y="648"/>
                  </a:lnTo>
                  <a:lnTo>
                    <a:pt x="120" y="688"/>
                  </a:lnTo>
                  <a:lnTo>
                    <a:pt x="110" y="728"/>
                  </a:lnTo>
                  <a:lnTo>
                    <a:pt x="99" y="768"/>
                  </a:lnTo>
                  <a:lnTo>
                    <a:pt x="90" y="807"/>
                  </a:lnTo>
                  <a:lnTo>
                    <a:pt x="80" y="847"/>
                  </a:lnTo>
                  <a:lnTo>
                    <a:pt x="67" y="846"/>
                  </a:lnTo>
                  <a:lnTo>
                    <a:pt x="57" y="845"/>
                  </a:lnTo>
                  <a:lnTo>
                    <a:pt x="45" y="844"/>
                  </a:lnTo>
                  <a:lnTo>
                    <a:pt x="36" y="843"/>
                  </a:lnTo>
                  <a:lnTo>
                    <a:pt x="27" y="843"/>
                  </a:lnTo>
                  <a:lnTo>
                    <a:pt x="18" y="843"/>
                  </a:lnTo>
                  <a:lnTo>
                    <a:pt x="8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D8D8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668" y="1174"/>
              <a:ext cx="484" cy="755"/>
            </a:xfrm>
            <a:custGeom>
              <a:avLst/>
              <a:gdLst>
                <a:gd name="T0" fmla="*/ 12 w 968"/>
                <a:gd name="T1" fmla="*/ 1302 h 1511"/>
                <a:gd name="T2" fmla="*/ 49 w 968"/>
                <a:gd name="T3" fmla="*/ 1296 h 1511"/>
                <a:gd name="T4" fmla="*/ 86 w 968"/>
                <a:gd name="T5" fmla="*/ 1282 h 1511"/>
                <a:gd name="T6" fmla="*/ 125 w 968"/>
                <a:gd name="T7" fmla="*/ 1260 h 1511"/>
                <a:gd name="T8" fmla="*/ 164 w 968"/>
                <a:gd name="T9" fmla="*/ 1231 h 1511"/>
                <a:gd name="T10" fmla="*/ 205 w 968"/>
                <a:gd name="T11" fmla="*/ 1193 h 1511"/>
                <a:gd name="T12" fmla="*/ 225 w 968"/>
                <a:gd name="T13" fmla="*/ 1216 h 1511"/>
                <a:gd name="T14" fmla="*/ 243 w 968"/>
                <a:gd name="T15" fmla="*/ 1239 h 1511"/>
                <a:gd name="T16" fmla="*/ 253 w 968"/>
                <a:gd name="T17" fmla="*/ 1310 h 1511"/>
                <a:gd name="T18" fmla="*/ 293 w 968"/>
                <a:gd name="T19" fmla="*/ 1433 h 1511"/>
                <a:gd name="T20" fmla="*/ 387 w 968"/>
                <a:gd name="T21" fmla="*/ 1499 h 1511"/>
                <a:gd name="T22" fmla="*/ 507 w 968"/>
                <a:gd name="T23" fmla="*/ 1509 h 1511"/>
                <a:gd name="T24" fmla="*/ 622 w 968"/>
                <a:gd name="T25" fmla="*/ 1462 h 1511"/>
                <a:gd name="T26" fmla="*/ 702 w 968"/>
                <a:gd name="T27" fmla="*/ 1360 h 1511"/>
                <a:gd name="T28" fmla="*/ 747 w 968"/>
                <a:gd name="T29" fmla="*/ 1130 h 1511"/>
                <a:gd name="T30" fmla="*/ 793 w 968"/>
                <a:gd name="T31" fmla="*/ 899 h 1511"/>
                <a:gd name="T32" fmla="*/ 828 w 968"/>
                <a:gd name="T33" fmla="*/ 741 h 1511"/>
                <a:gd name="T34" fmla="*/ 843 w 968"/>
                <a:gd name="T35" fmla="*/ 725 h 1511"/>
                <a:gd name="T36" fmla="*/ 860 w 968"/>
                <a:gd name="T37" fmla="*/ 710 h 1511"/>
                <a:gd name="T38" fmla="*/ 878 w 968"/>
                <a:gd name="T39" fmla="*/ 712 h 1511"/>
                <a:gd name="T40" fmla="*/ 899 w 968"/>
                <a:gd name="T41" fmla="*/ 724 h 1511"/>
                <a:gd name="T42" fmla="*/ 919 w 968"/>
                <a:gd name="T43" fmla="*/ 734 h 1511"/>
                <a:gd name="T44" fmla="*/ 938 w 968"/>
                <a:gd name="T45" fmla="*/ 534 h 1511"/>
                <a:gd name="T46" fmla="*/ 956 w 968"/>
                <a:gd name="T47" fmla="*/ 333 h 1511"/>
                <a:gd name="T48" fmla="*/ 952 w 968"/>
                <a:gd name="T49" fmla="*/ 193 h 1511"/>
                <a:gd name="T50" fmla="*/ 903 w 968"/>
                <a:gd name="T51" fmla="*/ 172 h 1511"/>
                <a:gd name="T52" fmla="*/ 855 w 968"/>
                <a:gd name="T53" fmla="*/ 152 h 1511"/>
                <a:gd name="T54" fmla="*/ 818 w 968"/>
                <a:gd name="T55" fmla="*/ 140 h 1511"/>
                <a:gd name="T56" fmla="*/ 784 w 968"/>
                <a:gd name="T57" fmla="*/ 132 h 1511"/>
                <a:gd name="T58" fmla="*/ 750 w 968"/>
                <a:gd name="T59" fmla="*/ 124 h 1511"/>
                <a:gd name="T60" fmla="*/ 716 w 968"/>
                <a:gd name="T61" fmla="*/ 296 h 1511"/>
                <a:gd name="T62" fmla="*/ 681 w 968"/>
                <a:gd name="T63" fmla="*/ 468 h 1511"/>
                <a:gd name="T64" fmla="*/ 646 w 968"/>
                <a:gd name="T65" fmla="*/ 641 h 1511"/>
                <a:gd name="T66" fmla="*/ 612 w 968"/>
                <a:gd name="T67" fmla="*/ 813 h 1511"/>
                <a:gd name="T68" fmla="*/ 577 w 968"/>
                <a:gd name="T69" fmla="*/ 986 h 1511"/>
                <a:gd name="T70" fmla="*/ 526 w 968"/>
                <a:gd name="T71" fmla="*/ 1037 h 1511"/>
                <a:gd name="T72" fmla="*/ 477 w 968"/>
                <a:gd name="T73" fmla="*/ 1030 h 1511"/>
                <a:gd name="T74" fmla="*/ 438 w 968"/>
                <a:gd name="T75" fmla="*/ 1031 h 1511"/>
                <a:gd name="T76" fmla="*/ 400 w 968"/>
                <a:gd name="T77" fmla="*/ 1040 h 1511"/>
                <a:gd name="T78" fmla="*/ 356 w 968"/>
                <a:gd name="T79" fmla="*/ 1061 h 1511"/>
                <a:gd name="T80" fmla="*/ 314 w 968"/>
                <a:gd name="T81" fmla="*/ 1077 h 1511"/>
                <a:gd name="T82" fmla="*/ 293 w 968"/>
                <a:gd name="T83" fmla="*/ 1067 h 1511"/>
                <a:gd name="T84" fmla="*/ 271 w 968"/>
                <a:gd name="T85" fmla="*/ 1056 h 1511"/>
                <a:gd name="T86" fmla="*/ 288 w 968"/>
                <a:gd name="T87" fmla="*/ 922 h 1511"/>
                <a:gd name="T88" fmla="*/ 323 w 968"/>
                <a:gd name="T89" fmla="*/ 724 h 1511"/>
                <a:gd name="T90" fmla="*/ 359 w 968"/>
                <a:gd name="T91" fmla="*/ 527 h 1511"/>
                <a:gd name="T92" fmla="*/ 394 w 968"/>
                <a:gd name="T93" fmla="*/ 330 h 1511"/>
                <a:gd name="T94" fmla="*/ 429 w 968"/>
                <a:gd name="T95" fmla="*/ 132 h 1511"/>
                <a:gd name="T96" fmla="*/ 424 w 968"/>
                <a:gd name="T97" fmla="*/ 10 h 1511"/>
                <a:gd name="T98" fmla="*/ 340 w 968"/>
                <a:gd name="T99" fmla="*/ 36 h 1511"/>
                <a:gd name="T100" fmla="*/ 255 w 968"/>
                <a:gd name="T101" fmla="*/ 64 h 1511"/>
                <a:gd name="T102" fmla="*/ 170 w 968"/>
                <a:gd name="T103" fmla="*/ 90 h 1511"/>
                <a:gd name="T104" fmla="*/ 86 w 968"/>
                <a:gd name="T105" fmla="*/ 117 h 1511"/>
                <a:gd name="T106" fmla="*/ 0 w 968"/>
                <a:gd name="T107" fmla="*/ 143 h 1511"/>
                <a:gd name="T108" fmla="*/ 43 w 968"/>
                <a:gd name="T109" fmla="*/ 539 h 1511"/>
                <a:gd name="T110" fmla="*/ 108 w 968"/>
                <a:gd name="T111" fmla="*/ 519 h 1511"/>
                <a:gd name="T112" fmla="*/ 172 w 968"/>
                <a:gd name="T113" fmla="*/ 498 h 1511"/>
                <a:gd name="T114" fmla="*/ 139 w 968"/>
                <a:gd name="T115" fmla="*/ 627 h 1511"/>
                <a:gd name="T116" fmla="*/ 106 w 968"/>
                <a:gd name="T117" fmla="*/ 757 h 1511"/>
                <a:gd name="T118" fmla="*/ 72 w 968"/>
                <a:gd name="T119" fmla="*/ 842 h 1511"/>
                <a:gd name="T120" fmla="*/ 38 w 968"/>
                <a:gd name="T121" fmla="*/ 841 h 1511"/>
                <a:gd name="T122" fmla="*/ 10 w 968"/>
                <a:gd name="T123" fmla="*/ 84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8" h="1511">
                  <a:moveTo>
                    <a:pt x="0" y="841"/>
                  </a:moveTo>
                  <a:lnTo>
                    <a:pt x="0" y="1303"/>
                  </a:lnTo>
                  <a:lnTo>
                    <a:pt x="12" y="1302"/>
                  </a:lnTo>
                  <a:lnTo>
                    <a:pt x="25" y="1300"/>
                  </a:lnTo>
                  <a:lnTo>
                    <a:pt x="36" y="1298"/>
                  </a:lnTo>
                  <a:lnTo>
                    <a:pt x="49" y="1296"/>
                  </a:lnTo>
                  <a:lnTo>
                    <a:pt x="61" y="1292"/>
                  </a:lnTo>
                  <a:lnTo>
                    <a:pt x="73" y="1288"/>
                  </a:lnTo>
                  <a:lnTo>
                    <a:pt x="86" y="1282"/>
                  </a:lnTo>
                  <a:lnTo>
                    <a:pt x="98" y="1275"/>
                  </a:lnTo>
                  <a:lnTo>
                    <a:pt x="111" y="1268"/>
                  </a:lnTo>
                  <a:lnTo>
                    <a:pt x="125" y="1260"/>
                  </a:lnTo>
                  <a:lnTo>
                    <a:pt x="137" y="1252"/>
                  </a:lnTo>
                  <a:lnTo>
                    <a:pt x="151" y="1242"/>
                  </a:lnTo>
                  <a:lnTo>
                    <a:pt x="164" y="1231"/>
                  </a:lnTo>
                  <a:lnTo>
                    <a:pt x="178" y="1220"/>
                  </a:lnTo>
                  <a:lnTo>
                    <a:pt x="192" y="1207"/>
                  </a:lnTo>
                  <a:lnTo>
                    <a:pt x="205" y="1193"/>
                  </a:lnTo>
                  <a:lnTo>
                    <a:pt x="212" y="1201"/>
                  </a:lnTo>
                  <a:lnTo>
                    <a:pt x="218" y="1208"/>
                  </a:lnTo>
                  <a:lnTo>
                    <a:pt x="225" y="1216"/>
                  </a:lnTo>
                  <a:lnTo>
                    <a:pt x="231" y="1224"/>
                  </a:lnTo>
                  <a:lnTo>
                    <a:pt x="238" y="1233"/>
                  </a:lnTo>
                  <a:lnTo>
                    <a:pt x="243" y="1239"/>
                  </a:lnTo>
                  <a:lnTo>
                    <a:pt x="250" y="1248"/>
                  </a:lnTo>
                  <a:lnTo>
                    <a:pt x="256" y="1256"/>
                  </a:lnTo>
                  <a:lnTo>
                    <a:pt x="253" y="1310"/>
                  </a:lnTo>
                  <a:lnTo>
                    <a:pt x="258" y="1357"/>
                  </a:lnTo>
                  <a:lnTo>
                    <a:pt x="272" y="1398"/>
                  </a:lnTo>
                  <a:lnTo>
                    <a:pt x="293" y="1433"/>
                  </a:lnTo>
                  <a:lnTo>
                    <a:pt x="319" y="1462"/>
                  </a:lnTo>
                  <a:lnTo>
                    <a:pt x="352" y="1484"/>
                  </a:lnTo>
                  <a:lnTo>
                    <a:pt x="387" y="1499"/>
                  </a:lnTo>
                  <a:lnTo>
                    <a:pt x="427" y="1508"/>
                  </a:lnTo>
                  <a:lnTo>
                    <a:pt x="467" y="1511"/>
                  </a:lnTo>
                  <a:lnTo>
                    <a:pt x="507" y="1509"/>
                  </a:lnTo>
                  <a:lnTo>
                    <a:pt x="547" y="1499"/>
                  </a:lnTo>
                  <a:lnTo>
                    <a:pt x="587" y="1484"/>
                  </a:lnTo>
                  <a:lnTo>
                    <a:pt x="622" y="1462"/>
                  </a:lnTo>
                  <a:lnTo>
                    <a:pt x="653" y="1434"/>
                  </a:lnTo>
                  <a:lnTo>
                    <a:pt x="681" y="1401"/>
                  </a:lnTo>
                  <a:lnTo>
                    <a:pt x="702" y="1360"/>
                  </a:lnTo>
                  <a:lnTo>
                    <a:pt x="717" y="1283"/>
                  </a:lnTo>
                  <a:lnTo>
                    <a:pt x="732" y="1206"/>
                  </a:lnTo>
                  <a:lnTo>
                    <a:pt x="747" y="1130"/>
                  </a:lnTo>
                  <a:lnTo>
                    <a:pt x="763" y="1053"/>
                  </a:lnTo>
                  <a:lnTo>
                    <a:pt x="778" y="976"/>
                  </a:lnTo>
                  <a:lnTo>
                    <a:pt x="793" y="899"/>
                  </a:lnTo>
                  <a:lnTo>
                    <a:pt x="808" y="823"/>
                  </a:lnTo>
                  <a:lnTo>
                    <a:pt x="823" y="745"/>
                  </a:lnTo>
                  <a:lnTo>
                    <a:pt x="828" y="741"/>
                  </a:lnTo>
                  <a:lnTo>
                    <a:pt x="833" y="735"/>
                  </a:lnTo>
                  <a:lnTo>
                    <a:pt x="839" y="730"/>
                  </a:lnTo>
                  <a:lnTo>
                    <a:pt x="843" y="725"/>
                  </a:lnTo>
                  <a:lnTo>
                    <a:pt x="849" y="720"/>
                  </a:lnTo>
                  <a:lnTo>
                    <a:pt x="854" y="714"/>
                  </a:lnTo>
                  <a:lnTo>
                    <a:pt x="860" y="710"/>
                  </a:lnTo>
                  <a:lnTo>
                    <a:pt x="864" y="705"/>
                  </a:lnTo>
                  <a:lnTo>
                    <a:pt x="871" y="709"/>
                  </a:lnTo>
                  <a:lnTo>
                    <a:pt x="878" y="712"/>
                  </a:lnTo>
                  <a:lnTo>
                    <a:pt x="885" y="716"/>
                  </a:lnTo>
                  <a:lnTo>
                    <a:pt x="892" y="719"/>
                  </a:lnTo>
                  <a:lnTo>
                    <a:pt x="899" y="724"/>
                  </a:lnTo>
                  <a:lnTo>
                    <a:pt x="906" y="727"/>
                  </a:lnTo>
                  <a:lnTo>
                    <a:pt x="912" y="730"/>
                  </a:lnTo>
                  <a:lnTo>
                    <a:pt x="919" y="734"/>
                  </a:lnTo>
                  <a:lnTo>
                    <a:pt x="925" y="667"/>
                  </a:lnTo>
                  <a:lnTo>
                    <a:pt x="932" y="600"/>
                  </a:lnTo>
                  <a:lnTo>
                    <a:pt x="938" y="534"/>
                  </a:lnTo>
                  <a:lnTo>
                    <a:pt x="944" y="467"/>
                  </a:lnTo>
                  <a:lnTo>
                    <a:pt x="949" y="400"/>
                  </a:lnTo>
                  <a:lnTo>
                    <a:pt x="956" y="333"/>
                  </a:lnTo>
                  <a:lnTo>
                    <a:pt x="962" y="266"/>
                  </a:lnTo>
                  <a:lnTo>
                    <a:pt x="968" y="200"/>
                  </a:lnTo>
                  <a:lnTo>
                    <a:pt x="952" y="193"/>
                  </a:lnTo>
                  <a:lnTo>
                    <a:pt x="936" y="186"/>
                  </a:lnTo>
                  <a:lnTo>
                    <a:pt x="919" y="179"/>
                  </a:lnTo>
                  <a:lnTo>
                    <a:pt x="903" y="172"/>
                  </a:lnTo>
                  <a:lnTo>
                    <a:pt x="887" y="166"/>
                  </a:lnTo>
                  <a:lnTo>
                    <a:pt x="871" y="159"/>
                  </a:lnTo>
                  <a:lnTo>
                    <a:pt x="855" y="152"/>
                  </a:lnTo>
                  <a:lnTo>
                    <a:pt x="839" y="145"/>
                  </a:lnTo>
                  <a:lnTo>
                    <a:pt x="828" y="143"/>
                  </a:lnTo>
                  <a:lnTo>
                    <a:pt x="818" y="140"/>
                  </a:lnTo>
                  <a:lnTo>
                    <a:pt x="807" y="137"/>
                  </a:lnTo>
                  <a:lnTo>
                    <a:pt x="795" y="134"/>
                  </a:lnTo>
                  <a:lnTo>
                    <a:pt x="784" y="132"/>
                  </a:lnTo>
                  <a:lnTo>
                    <a:pt x="773" y="129"/>
                  </a:lnTo>
                  <a:lnTo>
                    <a:pt x="762" y="126"/>
                  </a:lnTo>
                  <a:lnTo>
                    <a:pt x="750" y="124"/>
                  </a:lnTo>
                  <a:lnTo>
                    <a:pt x="739" y="181"/>
                  </a:lnTo>
                  <a:lnTo>
                    <a:pt x="727" y="239"/>
                  </a:lnTo>
                  <a:lnTo>
                    <a:pt x="716" y="296"/>
                  </a:lnTo>
                  <a:lnTo>
                    <a:pt x="704" y="354"/>
                  </a:lnTo>
                  <a:lnTo>
                    <a:pt x="693" y="410"/>
                  </a:lnTo>
                  <a:lnTo>
                    <a:pt x="681" y="468"/>
                  </a:lnTo>
                  <a:lnTo>
                    <a:pt x="669" y="526"/>
                  </a:lnTo>
                  <a:lnTo>
                    <a:pt x="658" y="583"/>
                  </a:lnTo>
                  <a:lnTo>
                    <a:pt x="646" y="641"/>
                  </a:lnTo>
                  <a:lnTo>
                    <a:pt x="635" y="698"/>
                  </a:lnTo>
                  <a:lnTo>
                    <a:pt x="623" y="756"/>
                  </a:lnTo>
                  <a:lnTo>
                    <a:pt x="612" y="813"/>
                  </a:lnTo>
                  <a:lnTo>
                    <a:pt x="600" y="871"/>
                  </a:lnTo>
                  <a:lnTo>
                    <a:pt x="589" y="929"/>
                  </a:lnTo>
                  <a:lnTo>
                    <a:pt x="577" y="986"/>
                  </a:lnTo>
                  <a:lnTo>
                    <a:pt x="566" y="1044"/>
                  </a:lnTo>
                  <a:lnTo>
                    <a:pt x="545" y="1040"/>
                  </a:lnTo>
                  <a:lnTo>
                    <a:pt x="526" y="1037"/>
                  </a:lnTo>
                  <a:lnTo>
                    <a:pt x="508" y="1033"/>
                  </a:lnTo>
                  <a:lnTo>
                    <a:pt x="492" y="1032"/>
                  </a:lnTo>
                  <a:lnTo>
                    <a:pt x="477" y="1030"/>
                  </a:lnTo>
                  <a:lnTo>
                    <a:pt x="465" y="1030"/>
                  </a:lnTo>
                  <a:lnTo>
                    <a:pt x="451" y="1030"/>
                  </a:lnTo>
                  <a:lnTo>
                    <a:pt x="438" y="1031"/>
                  </a:lnTo>
                  <a:lnTo>
                    <a:pt x="427" y="1033"/>
                  </a:lnTo>
                  <a:lnTo>
                    <a:pt x="414" y="1037"/>
                  </a:lnTo>
                  <a:lnTo>
                    <a:pt x="400" y="1040"/>
                  </a:lnTo>
                  <a:lnTo>
                    <a:pt x="387" y="1046"/>
                  </a:lnTo>
                  <a:lnTo>
                    <a:pt x="372" y="1053"/>
                  </a:lnTo>
                  <a:lnTo>
                    <a:pt x="356" y="1061"/>
                  </a:lnTo>
                  <a:lnTo>
                    <a:pt x="339" y="1070"/>
                  </a:lnTo>
                  <a:lnTo>
                    <a:pt x="321" y="1081"/>
                  </a:lnTo>
                  <a:lnTo>
                    <a:pt x="314" y="1077"/>
                  </a:lnTo>
                  <a:lnTo>
                    <a:pt x="307" y="1074"/>
                  </a:lnTo>
                  <a:lnTo>
                    <a:pt x="300" y="1070"/>
                  </a:lnTo>
                  <a:lnTo>
                    <a:pt x="293" y="1067"/>
                  </a:lnTo>
                  <a:lnTo>
                    <a:pt x="286" y="1063"/>
                  </a:lnTo>
                  <a:lnTo>
                    <a:pt x="279" y="1060"/>
                  </a:lnTo>
                  <a:lnTo>
                    <a:pt x="271" y="1056"/>
                  </a:lnTo>
                  <a:lnTo>
                    <a:pt x="264" y="1053"/>
                  </a:lnTo>
                  <a:lnTo>
                    <a:pt x="276" y="987"/>
                  </a:lnTo>
                  <a:lnTo>
                    <a:pt x="288" y="922"/>
                  </a:lnTo>
                  <a:lnTo>
                    <a:pt x="300" y="856"/>
                  </a:lnTo>
                  <a:lnTo>
                    <a:pt x="311" y="789"/>
                  </a:lnTo>
                  <a:lnTo>
                    <a:pt x="323" y="724"/>
                  </a:lnTo>
                  <a:lnTo>
                    <a:pt x="336" y="658"/>
                  </a:lnTo>
                  <a:lnTo>
                    <a:pt x="347" y="592"/>
                  </a:lnTo>
                  <a:lnTo>
                    <a:pt x="359" y="527"/>
                  </a:lnTo>
                  <a:lnTo>
                    <a:pt x="370" y="461"/>
                  </a:lnTo>
                  <a:lnTo>
                    <a:pt x="382" y="395"/>
                  </a:lnTo>
                  <a:lnTo>
                    <a:pt x="394" y="330"/>
                  </a:lnTo>
                  <a:lnTo>
                    <a:pt x="406" y="264"/>
                  </a:lnTo>
                  <a:lnTo>
                    <a:pt x="417" y="197"/>
                  </a:lnTo>
                  <a:lnTo>
                    <a:pt x="429" y="132"/>
                  </a:lnTo>
                  <a:lnTo>
                    <a:pt x="441" y="66"/>
                  </a:lnTo>
                  <a:lnTo>
                    <a:pt x="453" y="0"/>
                  </a:lnTo>
                  <a:lnTo>
                    <a:pt x="424" y="10"/>
                  </a:lnTo>
                  <a:lnTo>
                    <a:pt x="397" y="19"/>
                  </a:lnTo>
                  <a:lnTo>
                    <a:pt x="368" y="28"/>
                  </a:lnTo>
                  <a:lnTo>
                    <a:pt x="340" y="36"/>
                  </a:lnTo>
                  <a:lnTo>
                    <a:pt x="311" y="45"/>
                  </a:lnTo>
                  <a:lnTo>
                    <a:pt x="284" y="55"/>
                  </a:lnTo>
                  <a:lnTo>
                    <a:pt x="255" y="64"/>
                  </a:lnTo>
                  <a:lnTo>
                    <a:pt x="227" y="72"/>
                  </a:lnTo>
                  <a:lnTo>
                    <a:pt x="199" y="81"/>
                  </a:lnTo>
                  <a:lnTo>
                    <a:pt x="170" y="90"/>
                  </a:lnTo>
                  <a:lnTo>
                    <a:pt x="142" y="99"/>
                  </a:lnTo>
                  <a:lnTo>
                    <a:pt x="113" y="107"/>
                  </a:lnTo>
                  <a:lnTo>
                    <a:pt x="86" y="117"/>
                  </a:lnTo>
                  <a:lnTo>
                    <a:pt x="57" y="126"/>
                  </a:lnTo>
                  <a:lnTo>
                    <a:pt x="29" y="134"/>
                  </a:lnTo>
                  <a:lnTo>
                    <a:pt x="0" y="143"/>
                  </a:lnTo>
                  <a:lnTo>
                    <a:pt x="0" y="553"/>
                  </a:lnTo>
                  <a:lnTo>
                    <a:pt x="21" y="546"/>
                  </a:lnTo>
                  <a:lnTo>
                    <a:pt x="43" y="539"/>
                  </a:lnTo>
                  <a:lnTo>
                    <a:pt x="64" y="532"/>
                  </a:lnTo>
                  <a:lnTo>
                    <a:pt x="86" y="526"/>
                  </a:lnTo>
                  <a:lnTo>
                    <a:pt x="108" y="519"/>
                  </a:lnTo>
                  <a:lnTo>
                    <a:pt x="129" y="512"/>
                  </a:lnTo>
                  <a:lnTo>
                    <a:pt x="150" y="505"/>
                  </a:lnTo>
                  <a:lnTo>
                    <a:pt x="172" y="498"/>
                  </a:lnTo>
                  <a:lnTo>
                    <a:pt x="161" y="540"/>
                  </a:lnTo>
                  <a:lnTo>
                    <a:pt x="150" y="584"/>
                  </a:lnTo>
                  <a:lnTo>
                    <a:pt x="139" y="627"/>
                  </a:lnTo>
                  <a:lnTo>
                    <a:pt x="128" y="671"/>
                  </a:lnTo>
                  <a:lnTo>
                    <a:pt x="117" y="713"/>
                  </a:lnTo>
                  <a:lnTo>
                    <a:pt x="106" y="757"/>
                  </a:lnTo>
                  <a:lnTo>
                    <a:pt x="95" y="800"/>
                  </a:lnTo>
                  <a:lnTo>
                    <a:pt x="85" y="843"/>
                  </a:lnTo>
                  <a:lnTo>
                    <a:pt x="72" y="842"/>
                  </a:lnTo>
                  <a:lnTo>
                    <a:pt x="60" y="842"/>
                  </a:lnTo>
                  <a:lnTo>
                    <a:pt x="49" y="841"/>
                  </a:lnTo>
                  <a:lnTo>
                    <a:pt x="38" y="841"/>
                  </a:lnTo>
                  <a:lnTo>
                    <a:pt x="28" y="841"/>
                  </a:lnTo>
                  <a:lnTo>
                    <a:pt x="19" y="841"/>
                  </a:lnTo>
                  <a:lnTo>
                    <a:pt x="10" y="841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E5E5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481" y="1245"/>
              <a:ext cx="187" cy="632"/>
            </a:xfrm>
            <a:custGeom>
              <a:avLst/>
              <a:gdLst>
                <a:gd name="T0" fmla="*/ 374 w 374"/>
                <a:gd name="T1" fmla="*/ 0 h 1265"/>
                <a:gd name="T2" fmla="*/ 348 w 374"/>
                <a:gd name="T3" fmla="*/ 8 h 1265"/>
                <a:gd name="T4" fmla="*/ 321 w 374"/>
                <a:gd name="T5" fmla="*/ 16 h 1265"/>
                <a:gd name="T6" fmla="*/ 295 w 374"/>
                <a:gd name="T7" fmla="*/ 26 h 1265"/>
                <a:gd name="T8" fmla="*/ 269 w 374"/>
                <a:gd name="T9" fmla="*/ 34 h 1265"/>
                <a:gd name="T10" fmla="*/ 241 w 374"/>
                <a:gd name="T11" fmla="*/ 42 h 1265"/>
                <a:gd name="T12" fmla="*/ 214 w 374"/>
                <a:gd name="T13" fmla="*/ 51 h 1265"/>
                <a:gd name="T14" fmla="*/ 188 w 374"/>
                <a:gd name="T15" fmla="*/ 59 h 1265"/>
                <a:gd name="T16" fmla="*/ 161 w 374"/>
                <a:gd name="T17" fmla="*/ 67 h 1265"/>
                <a:gd name="T18" fmla="*/ 121 w 374"/>
                <a:gd name="T19" fmla="*/ 248 h 1265"/>
                <a:gd name="T20" fmla="*/ 81 w 374"/>
                <a:gd name="T21" fmla="*/ 429 h 1265"/>
                <a:gd name="T22" fmla="*/ 40 w 374"/>
                <a:gd name="T23" fmla="*/ 609 h 1265"/>
                <a:gd name="T24" fmla="*/ 0 w 374"/>
                <a:gd name="T25" fmla="*/ 790 h 1265"/>
                <a:gd name="T26" fmla="*/ 16 w 374"/>
                <a:gd name="T27" fmla="*/ 909 h 1265"/>
                <a:gd name="T28" fmla="*/ 31 w 374"/>
                <a:gd name="T29" fmla="*/ 1027 h 1265"/>
                <a:gd name="T30" fmla="*/ 47 w 374"/>
                <a:gd name="T31" fmla="*/ 1146 h 1265"/>
                <a:gd name="T32" fmla="*/ 62 w 374"/>
                <a:gd name="T33" fmla="*/ 1265 h 1265"/>
                <a:gd name="T34" fmla="*/ 84 w 374"/>
                <a:gd name="T35" fmla="*/ 1207 h 1265"/>
                <a:gd name="T36" fmla="*/ 107 w 374"/>
                <a:gd name="T37" fmla="*/ 1148 h 1265"/>
                <a:gd name="T38" fmla="*/ 129 w 374"/>
                <a:gd name="T39" fmla="*/ 1091 h 1265"/>
                <a:gd name="T40" fmla="*/ 151 w 374"/>
                <a:gd name="T41" fmla="*/ 1032 h 1265"/>
                <a:gd name="T42" fmla="*/ 179 w 374"/>
                <a:gd name="T43" fmla="*/ 1061 h 1265"/>
                <a:gd name="T44" fmla="*/ 206 w 374"/>
                <a:gd name="T45" fmla="*/ 1086 h 1265"/>
                <a:gd name="T46" fmla="*/ 234 w 374"/>
                <a:gd name="T47" fmla="*/ 1109 h 1265"/>
                <a:gd name="T48" fmla="*/ 262 w 374"/>
                <a:gd name="T49" fmla="*/ 1126 h 1265"/>
                <a:gd name="T50" fmla="*/ 289 w 374"/>
                <a:gd name="T51" fmla="*/ 1141 h 1265"/>
                <a:gd name="T52" fmla="*/ 318 w 374"/>
                <a:gd name="T53" fmla="*/ 1152 h 1265"/>
                <a:gd name="T54" fmla="*/ 346 w 374"/>
                <a:gd name="T55" fmla="*/ 1157 h 1265"/>
                <a:gd name="T56" fmla="*/ 374 w 374"/>
                <a:gd name="T57" fmla="*/ 1160 h 1265"/>
                <a:gd name="T58" fmla="*/ 350 w 374"/>
                <a:gd name="T59" fmla="*/ 700 h 1265"/>
                <a:gd name="T60" fmla="*/ 310 w 374"/>
                <a:gd name="T61" fmla="*/ 711 h 1265"/>
                <a:gd name="T62" fmla="*/ 271 w 374"/>
                <a:gd name="T63" fmla="*/ 733 h 1265"/>
                <a:gd name="T64" fmla="*/ 228 w 374"/>
                <a:gd name="T65" fmla="*/ 767 h 1265"/>
                <a:gd name="T66" fmla="*/ 212 w 374"/>
                <a:gd name="T67" fmla="*/ 746 h 1265"/>
                <a:gd name="T68" fmla="*/ 231 w 374"/>
                <a:gd name="T69" fmla="*/ 660 h 1265"/>
                <a:gd name="T70" fmla="*/ 249 w 374"/>
                <a:gd name="T71" fmla="*/ 574 h 1265"/>
                <a:gd name="T72" fmla="*/ 267 w 374"/>
                <a:gd name="T73" fmla="*/ 486 h 1265"/>
                <a:gd name="T74" fmla="*/ 289 w 374"/>
                <a:gd name="T75" fmla="*/ 439 h 1265"/>
                <a:gd name="T76" fmla="*/ 313 w 374"/>
                <a:gd name="T77" fmla="*/ 431 h 1265"/>
                <a:gd name="T78" fmla="*/ 338 w 374"/>
                <a:gd name="T79" fmla="*/ 423 h 1265"/>
                <a:gd name="T80" fmla="*/ 362 w 374"/>
                <a:gd name="T81" fmla="*/ 415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4" h="1265">
                  <a:moveTo>
                    <a:pt x="374" y="410"/>
                  </a:moveTo>
                  <a:lnTo>
                    <a:pt x="374" y="0"/>
                  </a:lnTo>
                  <a:lnTo>
                    <a:pt x="361" y="5"/>
                  </a:lnTo>
                  <a:lnTo>
                    <a:pt x="348" y="8"/>
                  </a:lnTo>
                  <a:lnTo>
                    <a:pt x="334" y="13"/>
                  </a:lnTo>
                  <a:lnTo>
                    <a:pt x="321" y="16"/>
                  </a:lnTo>
                  <a:lnTo>
                    <a:pt x="308" y="21"/>
                  </a:lnTo>
                  <a:lnTo>
                    <a:pt x="295" y="26"/>
                  </a:lnTo>
                  <a:lnTo>
                    <a:pt x="281" y="29"/>
                  </a:lnTo>
                  <a:lnTo>
                    <a:pt x="269" y="34"/>
                  </a:lnTo>
                  <a:lnTo>
                    <a:pt x="255" y="38"/>
                  </a:lnTo>
                  <a:lnTo>
                    <a:pt x="241" y="42"/>
                  </a:lnTo>
                  <a:lnTo>
                    <a:pt x="228" y="46"/>
                  </a:lnTo>
                  <a:lnTo>
                    <a:pt x="214" y="51"/>
                  </a:lnTo>
                  <a:lnTo>
                    <a:pt x="202" y="54"/>
                  </a:lnTo>
                  <a:lnTo>
                    <a:pt x="188" y="59"/>
                  </a:lnTo>
                  <a:lnTo>
                    <a:pt x="175" y="62"/>
                  </a:lnTo>
                  <a:lnTo>
                    <a:pt x="161" y="67"/>
                  </a:lnTo>
                  <a:lnTo>
                    <a:pt x="141" y="157"/>
                  </a:lnTo>
                  <a:lnTo>
                    <a:pt x="121" y="248"/>
                  </a:lnTo>
                  <a:lnTo>
                    <a:pt x="100" y="338"/>
                  </a:lnTo>
                  <a:lnTo>
                    <a:pt x="81" y="429"/>
                  </a:lnTo>
                  <a:lnTo>
                    <a:pt x="60" y="520"/>
                  </a:lnTo>
                  <a:lnTo>
                    <a:pt x="40" y="609"/>
                  </a:lnTo>
                  <a:lnTo>
                    <a:pt x="20" y="700"/>
                  </a:lnTo>
                  <a:lnTo>
                    <a:pt x="0" y="790"/>
                  </a:lnTo>
                  <a:lnTo>
                    <a:pt x="8" y="849"/>
                  </a:lnTo>
                  <a:lnTo>
                    <a:pt x="16" y="909"/>
                  </a:lnTo>
                  <a:lnTo>
                    <a:pt x="23" y="967"/>
                  </a:lnTo>
                  <a:lnTo>
                    <a:pt x="31" y="1027"/>
                  </a:lnTo>
                  <a:lnTo>
                    <a:pt x="39" y="1087"/>
                  </a:lnTo>
                  <a:lnTo>
                    <a:pt x="47" y="1146"/>
                  </a:lnTo>
                  <a:lnTo>
                    <a:pt x="54" y="1206"/>
                  </a:lnTo>
                  <a:lnTo>
                    <a:pt x="62" y="1265"/>
                  </a:lnTo>
                  <a:lnTo>
                    <a:pt x="74" y="1236"/>
                  </a:lnTo>
                  <a:lnTo>
                    <a:pt x="84" y="1207"/>
                  </a:lnTo>
                  <a:lnTo>
                    <a:pt x="96" y="1178"/>
                  </a:lnTo>
                  <a:lnTo>
                    <a:pt x="107" y="1148"/>
                  </a:lnTo>
                  <a:lnTo>
                    <a:pt x="118" y="1119"/>
                  </a:lnTo>
                  <a:lnTo>
                    <a:pt x="129" y="1091"/>
                  </a:lnTo>
                  <a:lnTo>
                    <a:pt x="140" y="1061"/>
                  </a:lnTo>
                  <a:lnTo>
                    <a:pt x="151" y="1032"/>
                  </a:lnTo>
                  <a:lnTo>
                    <a:pt x="165" y="1047"/>
                  </a:lnTo>
                  <a:lnTo>
                    <a:pt x="179" y="1061"/>
                  </a:lnTo>
                  <a:lnTo>
                    <a:pt x="193" y="1075"/>
                  </a:lnTo>
                  <a:lnTo>
                    <a:pt x="206" y="1086"/>
                  </a:lnTo>
                  <a:lnTo>
                    <a:pt x="220" y="1098"/>
                  </a:lnTo>
                  <a:lnTo>
                    <a:pt x="234" y="1109"/>
                  </a:lnTo>
                  <a:lnTo>
                    <a:pt x="248" y="1118"/>
                  </a:lnTo>
                  <a:lnTo>
                    <a:pt x="262" y="1126"/>
                  </a:lnTo>
                  <a:lnTo>
                    <a:pt x="275" y="1134"/>
                  </a:lnTo>
                  <a:lnTo>
                    <a:pt x="289" y="1141"/>
                  </a:lnTo>
                  <a:lnTo>
                    <a:pt x="303" y="1147"/>
                  </a:lnTo>
                  <a:lnTo>
                    <a:pt x="318" y="1152"/>
                  </a:lnTo>
                  <a:lnTo>
                    <a:pt x="332" y="1155"/>
                  </a:lnTo>
                  <a:lnTo>
                    <a:pt x="346" y="1157"/>
                  </a:lnTo>
                  <a:lnTo>
                    <a:pt x="359" y="1160"/>
                  </a:lnTo>
                  <a:lnTo>
                    <a:pt x="374" y="1160"/>
                  </a:lnTo>
                  <a:lnTo>
                    <a:pt x="374" y="698"/>
                  </a:lnTo>
                  <a:lnTo>
                    <a:pt x="350" y="700"/>
                  </a:lnTo>
                  <a:lnTo>
                    <a:pt x="330" y="704"/>
                  </a:lnTo>
                  <a:lnTo>
                    <a:pt x="310" y="711"/>
                  </a:lnTo>
                  <a:lnTo>
                    <a:pt x="290" y="720"/>
                  </a:lnTo>
                  <a:lnTo>
                    <a:pt x="271" y="733"/>
                  </a:lnTo>
                  <a:lnTo>
                    <a:pt x="251" y="748"/>
                  </a:lnTo>
                  <a:lnTo>
                    <a:pt x="228" y="767"/>
                  </a:lnTo>
                  <a:lnTo>
                    <a:pt x="203" y="790"/>
                  </a:lnTo>
                  <a:lnTo>
                    <a:pt x="212" y="746"/>
                  </a:lnTo>
                  <a:lnTo>
                    <a:pt x="221" y="704"/>
                  </a:lnTo>
                  <a:lnTo>
                    <a:pt x="231" y="660"/>
                  </a:lnTo>
                  <a:lnTo>
                    <a:pt x="240" y="616"/>
                  </a:lnTo>
                  <a:lnTo>
                    <a:pt x="249" y="574"/>
                  </a:lnTo>
                  <a:lnTo>
                    <a:pt x="258" y="530"/>
                  </a:lnTo>
                  <a:lnTo>
                    <a:pt x="267" y="486"/>
                  </a:lnTo>
                  <a:lnTo>
                    <a:pt x="277" y="442"/>
                  </a:lnTo>
                  <a:lnTo>
                    <a:pt x="289" y="439"/>
                  </a:lnTo>
                  <a:lnTo>
                    <a:pt x="301" y="434"/>
                  </a:lnTo>
                  <a:lnTo>
                    <a:pt x="313" y="431"/>
                  </a:lnTo>
                  <a:lnTo>
                    <a:pt x="325" y="426"/>
                  </a:lnTo>
                  <a:lnTo>
                    <a:pt x="338" y="423"/>
                  </a:lnTo>
                  <a:lnTo>
                    <a:pt x="349" y="418"/>
                  </a:lnTo>
                  <a:lnTo>
                    <a:pt x="362" y="415"/>
                  </a:lnTo>
                  <a:lnTo>
                    <a:pt x="374" y="410"/>
                  </a:lnTo>
                  <a:close/>
                </a:path>
              </a:pathLst>
            </a:custGeom>
            <a:solidFill>
              <a:srgbClr val="E5E5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668" y="1181"/>
              <a:ext cx="483" cy="738"/>
            </a:xfrm>
            <a:custGeom>
              <a:avLst/>
              <a:gdLst>
                <a:gd name="T0" fmla="*/ 13 w 965"/>
                <a:gd name="T1" fmla="*/ 1268 h 1477"/>
                <a:gd name="T2" fmla="*/ 50 w 965"/>
                <a:gd name="T3" fmla="*/ 1261 h 1477"/>
                <a:gd name="T4" fmla="*/ 88 w 965"/>
                <a:gd name="T5" fmla="*/ 1247 h 1477"/>
                <a:gd name="T6" fmla="*/ 127 w 965"/>
                <a:gd name="T7" fmla="*/ 1225 h 1477"/>
                <a:gd name="T8" fmla="*/ 169 w 965"/>
                <a:gd name="T9" fmla="*/ 1196 h 1477"/>
                <a:gd name="T10" fmla="*/ 211 w 965"/>
                <a:gd name="T11" fmla="*/ 1159 h 1477"/>
                <a:gd name="T12" fmla="*/ 231 w 965"/>
                <a:gd name="T13" fmla="*/ 1182 h 1477"/>
                <a:gd name="T14" fmla="*/ 250 w 965"/>
                <a:gd name="T15" fmla="*/ 1205 h 1477"/>
                <a:gd name="T16" fmla="*/ 260 w 965"/>
                <a:gd name="T17" fmla="*/ 1274 h 1477"/>
                <a:gd name="T18" fmla="*/ 298 w 965"/>
                <a:gd name="T19" fmla="*/ 1397 h 1477"/>
                <a:gd name="T20" fmla="*/ 390 w 965"/>
                <a:gd name="T21" fmla="*/ 1464 h 1477"/>
                <a:gd name="T22" fmla="*/ 506 w 965"/>
                <a:gd name="T23" fmla="*/ 1473 h 1477"/>
                <a:gd name="T24" fmla="*/ 618 w 965"/>
                <a:gd name="T25" fmla="*/ 1427 h 1477"/>
                <a:gd name="T26" fmla="*/ 696 w 965"/>
                <a:gd name="T27" fmla="*/ 1326 h 1477"/>
                <a:gd name="T28" fmla="*/ 742 w 965"/>
                <a:gd name="T29" fmla="*/ 1092 h 1477"/>
                <a:gd name="T30" fmla="*/ 788 w 965"/>
                <a:gd name="T31" fmla="*/ 859 h 1477"/>
                <a:gd name="T32" fmla="*/ 824 w 965"/>
                <a:gd name="T33" fmla="*/ 700 h 1477"/>
                <a:gd name="T34" fmla="*/ 842 w 965"/>
                <a:gd name="T35" fmla="*/ 688 h 1477"/>
                <a:gd name="T36" fmla="*/ 858 w 965"/>
                <a:gd name="T37" fmla="*/ 676 h 1477"/>
                <a:gd name="T38" fmla="*/ 879 w 965"/>
                <a:gd name="T39" fmla="*/ 681 h 1477"/>
                <a:gd name="T40" fmla="*/ 900 w 965"/>
                <a:gd name="T41" fmla="*/ 692 h 1477"/>
                <a:gd name="T42" fmla="*/ 922 w 965"/>
                <a:gd name="T43" fmla="*/ 704 h 1477"/>
                <a:gd name="T44" fmla="*/ 938 w 965"/>
                <a:gd name="T45" fmla="*/ 516 h 1477"/>
                <a:gd name="T46" fmla="*/ 954 w 965"/>
                <a:gd name="T47" fmla="*/ 328 h 1477"/>
                <a:gd name="T48" fmla="*/ 950 w 965"/>
                <a:gd name="T49" fmla="*/ 196 h 1477"/>
                <a:gd name="T50" fmla="*/ 906 w 965"/>
                <a:gd name="T51" fmla="*/ 175 h 1477"/>
                <a:gd name="T52" fmla="*/ 861 w 965"/>
                <a:gd name="T53" fmla="*/ 155 h 1477"/>
                <a:gd name="T54" fmla="*/ 824 w 965"/>
                <a:gd name="T55" fmla="*/ 142 h 1477"/>
                <a:gd name="T56" fmla="*/ 790 w 965"/>
                <a:gd name="T57" fmla="*/ 134 h 1477"/>
                <a:gd name="T58" fmla="*/ 757 w 965"/>
                <a:gd name="T59" fmla="*/ 126 h 1477"/>
                <a:gd name="T60" fmla="*/ 722 w 965"/>
                <a:gd name="T61" fmla="*/ 297 h 1477"/>
                <a:gd name="T62" fmla="*/ 688 w 965"/>
                <a:gd name="T63" fmla="*/ 469 h 1477"/>
                <a:gd name="T64" fmla="*/ 652 w 965"/>
                <a:gd name="T65" fmla="*/ 642 h 1477"/>
                <a:gd name="T66" fmla="*/ 618 w 965"/>
                <a:gd name="T67" fmla="*/ 813 h 1477"/>
                <a:gd name="T68" fmla="*/ 583 w 965"/>
                <a:gd name="T69" fmla="*/ 985 h 1477"/>
                <a:gd name="T70" fmla="*/ 531 w 965"/>
                <a:gd name="T71" fmla="*/ 1035 h 1477"/>
                <a:gd name="T72" fmla="*/ 481 w 965"/>
                <a:gd name="T73" fmla="*/ 1030 h 1477"/>
                <a:gd name="T74" fmla="*/ 437 w 965"/>
                <a:gd name="T75" fmla="*/ 1031 h 1477"/>
                <a:gd name="T76" fmla="*/ 395 w 965"/>
                <a:gd name="T77" fmla="*/ 1040 h 1477"/>
                <a:gd name="T78" fmla="*/ 349 w 965"/>
                <a:gd name="T79" fmla="*/ 1061 h 1477"/>
                <a:gd name="T80" fmla="*/ 306 w 965"/>
                <a:gd name="T81" fmla="*/ 1077 h 1477"/>
                <a:gd name="T82" fmla="*/ 283 w 965"/>
                <a:gd name="T83" fmla="*/ 1067 h 1477"/>
                <a:gd name="T84" fmla="*/ 260 w 965"/>
                <a:gd name="T85" fmla="*/ 1056 h 1477"/>
                <a:gd name="T86" fmla="*/ 276 w 965"/>
                <a:gd name="T87" fmla="*/ 921 h 1477"/>
                <a:gd name="T88" fmla="*/ 311 w 965"/>
                <a:gd name="T89" fmla="*/ 723 h 1477"/>
                <a:gd name="T90" fmla="*/ 346 w 965"/>
                <a:gd name="T91" fmla="*/ 526 h 1477"/>
                <a:gd name="T92" fmla="*/ 380 w 965"/>
                <a:gd name="T93" fmla="*/ 328 h 1477"/>
                <a:gd name="T94" fmla="*/ 416 w 965"/>
                <a:gd name="T95" fmla="*/ 131 h 1477"/>
                <a:gd name="T96" fmla="*/ 412 w 965"/>
                <a:gd name="T97" fmla="*/ 9 h 1477"/>
                <a:gd name="T98" fmla="*/ 330 w 965"/>
                <a:gd name="T99" fmla="*/ 36 h 1477"/>
                <a:gd name="T100" fmla="*/ 247 w 965"/>
                <a:gd name="T101" fmla="*/ 64 h 1477"/>
                <a:gd name="T102" fmla="*/ 165 w 965"/>
                <a:gd name="T103" fmla="*/ 90 h 1477"/>
                <a:gd name="T104" fmla="*/ 82 w 965"/>
                <a:gd name="T105" fmla="*/ 117 h 1477"/>
                <a:gd name="T106" fmla="*/ 0 w 965"/>
                <a:gd name="T107" fmla="*/ 144 h 1477"/>
                <a:gd name="T108" fmla="*/ 47 w 965"/>
                <a:gd name="T109" fmla="*/ 509 h 1477"/>
                <a:gd name="T110" fmla="*/ 114 w 965"/>
                <a:gd name="T111" fmla="*/ 486 h 1477"/>
                <a:gd name="T112" fmla="*/ 184 w 965"/>
                <a:gd name="T113" fmla="*/ 464 h 1477"/>
                <a:gd name="T114" fmla="*/ 149 w 965"/>
                <a:gd name="T115" fmla="*/ 604 h 1477"/>
                <a:gd name="T116" fmla="*/ 113 w 965"/>
                <a:gd name="T117" fmla="*/ 744 h 1477"/>
                <a:gd name="T118" fmla="*/ 78 w 965"/>
                <a:gd name="T119" fmla="*/ 837 h 1477"/>
                <a:gd name="T120" fmla="*/ 42 w 965"/>
                <a:gd name="T121" fmla="*/ 836 h 1477"/>
                <a:gd name="T122" fmla="*/ 10 w 965"/>
                <a:gd name="T123" fmla="*/ 836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5" h="1477">
                  <a:moveTo>
                    <a:pt x="0" y="837"/>
                  </a:moveTo>
                  <a:lnTo>
                    <a:pt x="0" y="1269"/>
                  </a:lnTo>
                  <a:lnTo>
                    <a:pt x="13" y="1268"/>
                  </a:lnTo>
                  <a:lnTo>
                    <a:pt x="25" y="1267"/>
                  </a:lnTo>
                  <a:lnTo>
                    <a:pt x="37" y="1265"/>
                  </a:lnTo>
                  <a:lnTo>
                    <a:pt x="50" y="1261"/>
                  </a:lnTo>
                  <a:lnTo>
                    <a:pt x="63" y="1258"/>
                  </a:lnTo>
                  <a:lnTo>
                    <a:pt x="75" y="1253"/>
                  </a:lnTo>
                  <a:lnTo>
                    <a:pt x="88" y="1247"/>
                  </a:lnTo>
                  <a:lnTo>
                    <a:pt x="101" y="1240"/>
                  </a:lnTo>
                  <a:lnTo>
                    <a:pt x="113" y="1234"/>
                  </a:lnTo>
                  <a:lnTo>
                    <a:pt x="127" y="1225"/>
                  </a:lnTo>
                  <a:lnTo>
                    <a:pt x="141" y="1216"/>
                  </a:lnTo>
                  <a:lnTo>
                    <a:pt x="155" y="1207"/>
                  </a:lnTo>
                  <a:lnTo>
                    <a:pt x="169" y="1196"/>
                  </a:lnTo>
                  <a:lnTo>
                    <a:pt x="182" y="1184"/>
                  </a:lnTo>
                  <a:lnTo>
                    <a:pt x="196" y="1172"/>
                  </a:lnTo>
                  <a:lnTo>
                    <a:pt x="211" y="1159"/>
                  </a:lnTo>
                  <a:lnTo>
                    <a:pt x="218" y="1167"/>
                  </a:lnTo>
                  <a:lnTo>
                    <a:pt x="224" y="1174"/>
                  </a:lnTo>
                  <a:lnTo>
                    <a:pt x="231" y="1182"/>
                  </a:lnTo>
                  <a:lnTo>
                    <a:pt x="238" y="1189"/>
                  </a:lnTo>
                  <a:lnTo>
                    <a:pt x="243" y="1197"/>
                  </a:lnTo>
                  <a:lnTo>
                    <a:pt x="250" y="1205"/>
                  </a:lnTo>
                  <a:lnTo>
                    <a:pt x="256" y="1212"/>
                  </a:lnTo>
                  <a:lnTo>
                    <a:pt x="263" y="1220"/>
                  </a:lnTo>
                  <a:lnTo>
                    <a:pt x="260" y="1274"/>
                  </a:lnTo>
                  <a:lnTo>
                    <a:pt x="264" y="1321"/>
                  </a:lnTo>
                  <a:lnTo>
                    <a:pt x="278" y="1362"/>
                  </a:lnTo>
                  <a:lnTo>
                    <a:pt x="298" y="1397"/>
                  </a:lnTo>
                  <a:lnTo>
                    <a:pt x="324" y="1426"/>
                  </a:lnTo>
                  <a:lnTo>
                    <a:pt x="355" y="1448"/>
                  </a:lnTo>
                  <a:lnTo>
                    <a:pt x="390" y="1464"/>
                  </a:lnTo>
                  <a:lnTo>
                    <a:pt x="427" y="1473"/>
                  </a:lnTo>
                  <a:lnTo>
                    <a:pt x="466" y="1477"/>
                  </a:lnTo>
                  <a:lnTo>
                    <a:pt x="506" y="1473"/>
                  </a:lnTo>
                  <a:lnTo>
                    <a:pt x="545" y="1464"/>
                  </a:lnTo>
                  <a:lnTo>
                    <a:pt x="582" y="1449"/>
                  </a:lnTo>
                  <a:lnTo>
                    <a:pt x="618" y="1427"/>
                  </a:lnTo>
                  <a:lnTo>
                    <a:pt x="649" y="1399"/>
                  </a:lnTo>
                  <a:lnTo>
                    <a:pt x="675" y="1366"/>
                  </a:lnTo>
                  <a:lnTo>
                    <a:pt x="696" y="1326"/>
                  </a:lnTo>
                  <a:lnTo>
                    <a:pt x="711" y="1247"/>
                  </a:lnTo>
                  <a:lnTo>
                    <a:pt x="726" y="1170"/>
                  </a:lnTo>
                  <a:lnTo>
                    <a:pt x="742" y="1092"/>
                  </a:lnTo>
                  <a:lnTo>
                    <a:pt x="757" y="1015"/>
                  </a:lnTo>
                  <a:lnTo>
                    <a:pt x="772" y="936"/>
                  </a:lnTo>
                  <a:lnTo>
                    <a:pt x="788" y="859"/>
                  </a:lnTo>
                  <a:lnTo>
                    <a:pt x="803" y="781"/>
                  </a:lnTo>
                  <a:lnTo>
                    <a:pt x="818" y="704"/>
                  </a:lnTo>
                  <a:lnTo>
                    <a:pt x="824" y="700"/>
                  </a:lnTo>
                  <a:lnTo>
                    <a:pt x="831" y="696"/>
                  </a:lnTo>
                  <a:lnTo>
                    <a:pt x="836" y="692"/>
                  </a:lnTo>
                  <a:lnTo>
                    <a:pt x="842" y="688"/>
                  </a:lnTo>
                  <a:lnTo>
                    <a:pt x="848" y="684"/>
                  </a:lnTo>
                  <a:lnTo>
                    <a:pt x="853" y="681"/>
                  </a:lnTo>
                  <a:lnTo>
                    <a:pt x="858" y="676"/>
                  </a:lnTo>
                  <a:lnTo>
                    <a:pt x="864" y="673"/>
                  </a:lnTo>
                  <a:lnTo>
                    <a:pt x="871" y="676"/>
                  </a:lnTo>
                  <a:lnTo>
                    <a:pt x="879" y="681"/>
                  </a:lnTo>
                  <a:lnTo>
                    <a:pt x="886" y="684"/>
                  </a:lnTo>
                  <a:lnTo>
                    <a:pt x="893" y="688"/>
                  </a:lnTo>
                  <a:lnTo>
                    <a:pt x="900" y="692"/>
                  </a:lnTo>
                  <a:lnTo>
                    <a:pt x="907" y="696"/>
                  </a:lnTo>
                  <a:lnTo>
                    <a:pt x="915" y="700"/>
                  </a:lnTo>
                  <a:lnTo>
                    <a:pt x="922" y="704"/>
                  </a:lnTo>
                  <a:lnTo>
                    <a:pt x="927" y="642"/>
                  </a:lnTo>
                  <a:lnTo>
                    <a:pt x="933" y="578"/>
                  </a:lnTo>
                  <a:lnTo>
                    <a:pt x="938" y="516"/>
                  </a:lnTo>
                  <a:lnTo>
                    <a:pt x="944" y="453"/>
                  </a:lnTo>
                  <a:lnTo>
                    <a:pt x="949" y="391"/>
                  </a:lnTo>
                  <a:lnTo>
                    <a:pt x="954" y="328"/>
                  </a:lnTo>
                  <a:lnTo>
                    <a:pt x="960" y="265"/>
                  </a:lnTo>
                  <a:lnTo>
                    <a:pt x="965" y="203"/>
                  </a:lnTo>
                  <a:lnTo>
                    <a:pt x="950" y="196"/>
                  </a:lnTo>
                  <a:lnTo>
                    <a:pt x="936" y="189"/>
                  </a:lnTo>
                  <a:lnTo>
                    <a:pt x="921" y="182"/>
                  </a:lnTo>
                  <a:lnTo>
                    <a:pt x="906" y="175"/>
                  </a:lnTo>
                  <a:lnTo>
                    <a:pt x="891" y="168"/>
                  </a:lnTo>
                  <a:lnTo>
                    <a:pt x="876" y="161"/>
                  </a:lnTo>
                  <a:lnTo>
                    <a:pt x="861" y="155"/>
                  </a:lnTo>
                  <a:lnTo>
                    <a:pt x="846" y="148"/>
                  </a:lnTo>
                  <a:lnTo>
                    <a:pt x="835" y="145"/>
                  </a:lnTo>
                  <a:lnTo>
                    <a:pt x="824" y="142"/>
                  </a:lnTo>
                  <a:lnTo>
                    <a:pt x="813" y="140"/>
                  </a:lnTo>
                  <a:lnTo>
                    <a:pt x="802" y="136"/>
                  </a:lnTo>
                  <a:lnTo>
                    <a:pt x="790" y="134"/>
                  </a:lnTo>
                  <a:lnTo>
                    <a:pt x="779" y="131"/>
                  </a:lnTo>
                  <a:lnTo>
                    <a:pt x="769" y="128"/>
                  </a:lnTo>
                  <a:lnTo>
                    <a:pt x="757" y="126"/>
                  </a:lnTo>
                  <a:lnTo>
                    <a:pt x="746" y="183"/>
                  </a:lnTo>
                  <a:lnTo>
                    <a:pt x="734" y="240"/>
                  </a:lnTo>
                  <a:lnTo>
                    <a:pt x="722" y="297"/>
                  </a:lnTo>
                  <a:lnTo>
                    <a:pt x="711" y="355"/>
                  </a:lnTo>
                  <a:lnTo>
                    <a:pt x="699" y="412"/>
                  </a:lnTo>
                  <a:lnTo>
                    <a:pt x="688" y="469"/>
                  </a:lnTo>
                  <a:lnTo>
                    <a:pt x="676" y="526"/>
                  </a:lnTo>
                  <a:lnTo>
                    <a:pt x="665" y="584"/>
                  </a:lnTo>
                  <a:lnTo>
                    <a:pt x="652" y="642"/>
                  </a:lnTo>
                  <a:lnTo>
                    <a:pt x="641" y="699"/>
                  </a:lnTo>
                  <a:lnTo>
                    <a:pt x="629" y="756"/>
                  </a:lnTo>
                  <a:lnTo>
                    <a:pt x="618" y="813"/>
                  </a:lnTo>
                  <a:lnTo>
                    <a:pt x="606" y="871"/>
                  </a:lnTo>
                  <a:lnTo>
                    <a:pt x="595" y="928"/>
                  </a:lnTo>
                  <a:lnTo>
                    <a:pt x="583" y="985"/>
                  </a:lnTo>
                  <a:lnTo>
                    <a:pt x="572" y="1042"/>
                  </a:lnTo>
                  <a:lnTo>
                    <a:pt x="551" y="1039"/>
                  </a:lnTo>
                  <a:lnTo>
                    <a:pt x="531" y="1035"/>
                  </a:lnTo>
                  <a:lnTo>
                    <a:pt x="513" y="1033"/>
                  </a:lnTo>
                  <a:lnTo>
                    <a:pt x="496" y="1031"/>
                  </a:lnTo>
                  <a:lnTo>
                    <a:pt x="481" y="1030"/>
                  </a:lnTo>
                  <a:lnTo>
                    <a:pt x="466" y="1030"/>
                  </a:lnTo>
                  <a:lnTo>
                    <a:pt x="451" y="1030"/>
                  </a:lnTo>
                  <a:lnTo>
                    <a:pt x="437" y="1031"/>
                  </a:lnTo>
                  <a:lnTo>
                    <a:pt x="423" y="1033"/>
                  </a:lnTo>
                  <a:lnTo>
                    <a:pt x="409" y="1037"/>
                  </a:lnTo>
                  <a:lnTo>
                    <a:pt x="395" y="1040"/>
                  </a:lnTo>
                  <a:lnTo>
                    <a:pt x="380" y="1046"/>
                  </a:lnTo>
                  <a:lnTo>
                    <a:pt x="365" y="1053"/>
                  </a:lnTo>
                  <a:lnTo>
                    <a:pt x="349" y="1061"/>
                  </a:lnTo>
                  <a:lnTo>
                    <a:pt x="332" y="1070"/>
                  </a:lnTo>
                  <a:lnTo>
                    <a:pt x="313" y="1080"/>
                  </a:lnTo>
                  <a:lnTo>
                    <a:pt x="306" y="1077"/>
                  </a:lnTo>
                  <a:lnTo>
                    <a:pt x="298" y="1073"/>
                  </a:lnTo>
                  <a:lnTo>
                    <a:pt x="291" y="1070"/>
                  </a:lnTo>
                  <a:lnTo>
                    <a:pt x="283" y="1067"/>
                  </a:lnTo>
                  <a:lnTo>
                    <a:pt x="275" y="1063"/>
                  </a:lnTo>
                  <a:lnTo>
                    <a:pt x="268" y="1060"/>
                  </a:lnTo>
                  <a:lnTo>
                    <a:pt x="260" y="1056"/>
                  </a:lnTo>
                  <a:lnTo>
                    <a:pt x="253" y="1053"/>
                  </a:lnTo>
                  <a:lnTo>
                    <a:pt x="264" y="987"/>
                  </a:lnTo>
                  <a:lnTo>
                    <a:pt x="276" y="921"/>
                  </a:lnTo>
                  <a:lnTo>
                    <a:pt x="287" y="855"/>
                  </a:lnTo>
                  <a:lnTo>
                    <a:pt x="300" y="789"/>
                  </a:lnTo>
                  <a:lnTo>
                    <a:pt x="311" y="723"/>
                  </a:lnTo>
                  <a:lnTo>
                    <a:pt x="323" y="658"/>
                  </a:lnTo>
                  <a:lnTo>
                    <a:pt x="334" y="592"/>
                  </a:lnTo>
                  <a:lnTo>
                    <a:pt x="346" y="526"/>
                  </a:lnTo>
                  <a:lnTo>
                    <a:pt x="357" y="460"/>
                  </a:lnTo>
                  <a:lnTo>
                    <a:pt x="369" y="394"/>
                  </a:lnTo>
                  <a:lnTo>
                    <a:pt x="380" y="328"/>
                  </a:lnTo>
                  <a:lnTo>
                    <a:pt x="393" y="263"/>
                  </a:lnTo>
                  <a:lnTo>
                    <a:pt x="405" y="197"/>
                  </a:lnTo>
                  <a:lnTo>
                    <a:pt x="416" y="131"/>
                  </a:lnTo>
                  <a:lnTo>
                    <a:pt x="428" y="66"/>
                  </a:lnTo>
                  <a:lnTo>
                    <a:pt x="439" y="0"/>
                  </a:lnTo>
                  <a:lnTo>
                    <a:pt x="412" y="9"/>
                  </a:lnTo>
                  <a:lnTo>
                    <a:pt x="384" y="19"/>
                  </a:lnTo>
                  <a:lnTo>
                    <a:pt x="357" y="28"/>
                  </a:lnTo>
                  <a:lnTo>
                    <a:pt x="330" y="36"/>
                  </a:lnTo>
                  <a:lnTo>
                    <a:pt x="302" y="45"/>
                  </a:lnTo>
                  <a:lnTo>
                    <a:pt x="275" y="54"/>
                  </a:lnTo>
                  <a:lnTo>
                    <a:pt x="247" y="64"/>
                  </a:lnTo>
                  <a:lnTo>
                    <a:pt x="220" y="72"/>
                  </a:lnTo>
                  <a:lnTo>
                    <a:pt x="193" y="81"/>
                  </a:lnTo>
                  <a:lnTo>
                    <a:pt x="165" y="90"/>
                  </a:lnTo>
                  <a:lnTo>
                    <a:pt x="137" y="99"/>
                  </a:lnTo>
                  <a:lnTo>
                    <a:pt x="110" y="108"/>
                  </a:lnTo>
                  <a:lnTo>
                    <a:pt x="82" y="117"/>
                  </a:lnTo>
                  <a:lnTo>
                    <a:pt x="56" y="126"/>
                  </a:lnTo>
                  <a:lnTo>
                    <a:pt x="28" y="135"/>
                  </a:lnTo>
                  <a:lnTo>
                    <a:pt x="0" y="144"/>
                  </a:lnTo>
                  <a:lnTo>
                    <a:pt x="0" y="524"/>
                  </a:lnTo>
                  <a:lnTo>
                    <a:pt x="23" y="517"/>
                  </a:lnTo>
                  <a:lnTo>
                    <a:pt x="47" y="509"/>
                  </a:lnTo>
                  <a:lnTo>
                    <a:pt x="70" y="502"/>
                  </a:lnTo>
                  <a:lnTo>
                    <a:pt x="93" y="494"/>
                  </a:lnTo>
                  <a:lnTo>
                    <a:pt x="114" y="486"/>
                  </a:lnTo>
                  <a:lnTo>
                    <a:pt x="137" y="479"/>
                  </a:lnTo>
                  <a:lnTo>
                    <a:pt x="161" y="471"/>
                  </a:lnTo>
                  <a:lnTo>
                    <a:pt x="184" y="464"/>
                  </a:lnTo>
                  <a:lnTo>
                    <a:pt x="172" y="510"/>
                  </a:lnTo>
                  <a:lnTo>
                    <a:pt x="161" y="558"/>
                  </a:lnTo>
                  <a:lnTo>
                    <a:pt x="149" y="604"/>
                  </a:lnTo>
                  <a:lnTo>
                    <a:pt x="137" y="651"/>
                  </a:lnTo>
                  <a:lnTo>
                    <a:pt x="125" y="697"/>
                  </a:lnTo>
                  <a:lnTo>
                    <a:pt x="113" y="744"/>
                  </a:lnTo>
                  <a:lnTo>
                    <a:pt x="102" y="790"/>
                  </a:lnTo>
                  <a:lnTo>
                    <a:pt x="90" y="837"/>
                  </a:lnTo>
                  <a:lnTo>
                    <a:pt x="78" y="837"/>
                  </a:lnTo>
                  <a:lnTo>
                    <a:pt x="65" y="836"/>
                  </a:lnTo>
                  <a:lnTo>
                    <a:pt x="52" y="836"/>
                  </a:lnTo>
                  <a:lnTo>
                    <a:pt x="42" y="836"/>
                  </a:lnTo>
                  <a:lnTo>
                    <a:pt x="30" y="836"/>
                  </a:lnTo>
                  <a:lnTo>
                    <a:pt x="20" y="836"/>
                  </a:lnTo>
                  <a:lnTo>
                    <a:pt x="10" y="836"/>
                  </a:lnTo>
                  <a:lnTo>
                    <a:pt x="0" y="837"/>
                  </a:lnTo>
                  <a:close/>
                </a:path>
              </a:pathLst>
            </a:custGeom>
            <a:solidFill>
              <a:srgbClr val="F2F2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483" y="1253"/>
              <a:ext cx="185" cy="615"/>
            </a:xfrm>
            <a:custGeom>
              <a:avLst/>
              <a:gdLst>
                <a:gd name="T0" fmla="*/ 370 w 370"/>
                <a:gd name="T1" fmla="*/ 0 h 1231"/>
                <a:gd name="T2" fmla="*/ 345 w 370"/>
                <a:gd name="T3" fmla="*/ 8 h 1231"/>
                <a:gd name="T4" fmla="*/ 320 w 370"/>
                <a:gd name="T5" fmla="*/ 17 h 1231"/>
                <a:gd name="T6" fmla="*/ 293 w 370"/>
                <a:gd name="T7" fmla="*/ 25 h 1231"/>
                <a:gd name="T8" fmla="*/ 268 w 370"/>
                <a:gd name="T9" fmla="*/ 34 h 1231"/>
                <a:gd name="T10" fmla="*/ 241 w 370"/>
                <a:gd name="T11" fmla="*/ 43 h 1231"/>
                <a:gd name="T12" fmla="*/ 216 w 370"/>
                <a:gd name="T13" fmla="*/ 51 h 1231"/>
                <a:gd name="T14" fmla="*/ 190 w 370"/>
                <a:gd name="T15" fmla="*/ 60 h 1231"/>
                <a:gd name="T16" fmla="*/ 164 w 370"/>
                <a:gd name="T17" fmla="*/ 68 h 1231"/>
                <a:gd name="T18" fmla="*/ 123 w 370"/>
                <a:gd name="T19" fmla="*/ 252 h 1231"/>
                <a:gd name="T20" fmla="*/ 83 w 370"/>
                <a:gd name="T21" fmla="*/ 435 h 1231"/>
                <a:gd name="T22" fmla="*/ 41 w 370"/>
                <a:gd name="T23" fmla="*/ 619 h 1231"/>
                <a:gd name="T24" fmla="*/ 0 w 370"/>
                <a:gd name="T25" fmla="*/ 803 h 1231"/>
                <a:gd name="T26" fmla="*/ 15 w 370"/>
                <a:gd name="T27" fmla="*/ 910 h 1231"/>
                <a:gd name="T28" fmla="*/ 28 w 370"/>
                <a:gd name="T29" fmla="*/ 1017 h 1231"/>
                <a:gd name="T30" fmla="*/ 42 w 370"/>
                <a:gd name="T31" fmla="*/ 1124 h 1231"/>
                <a:gd name="T32" fmla="*/ 56 w 370"/>
                <a:gd name="T33" fmla="*/ 1231 h 1231"/>
                <a:gd name="T34" fmla="*/ 77 w 370"/>
                <a:gd name="T35" fmla="*/ 1172 h 1231"/>
                <a:gd name="T36" fmla="*/ 98 w 370"/>
                <a:gd name="T37" fmla="*/ 1113 h 1231"/>
                <a:gd name="T38" fmla="*/ 118 w 370"/>
                <a:gd name="T39" fmla="*/ 1054 h 1231"/>
                <a:gd name="T40" fmla="*/ 139 w 370"/>
                <a:gd name="T41" fmla="*/ 995 h 1231"/>
                <a:gd name="T42" fmla="*/ 169 w 370"/>
                <a:gd name="T43" fmla="*/ 1026 h 1231"/>
                <a:gd name="T44" fmla="*/ 198 w 370"/>
                <a:gd name="T45" fmla="*/ 1053 h 1231"/>
                <a:gd name="T46" fmla="*/ 227 w 370"/>
                <a:gd name="T47" fmla="*/ 1076 h 1231"/>
                <a:gd name="T48" fmla="*/ 255 w 370"/>
                <a:gd name="T49" fmla="*/ 1094 h 1231"/>
                <a:gd name="T50" fmla="*/ 284 w 370"/>
                <a:gd name="T51" fmla="*/ 1108 h 1231"/>
                <a:gd name="T52" fmla="*/ 313 w 370"/>
                <a:gd name="T53" fmla="*/ 1118 h 1231"/>
                <a:gd name="T54" fmla="*/ 342 w 370"/>
                <a:gd name="T55" fmla="*/ 1124 h 1231"/>
                <a:gd name="T56" fmla="*/ 370 w 370"/>
                <a:gd name="T57" fmla="*/ 1125 h 1231"/>
                <a:gd name="T58" fmla="*/ 345 w 370"/>
                <a:gd name="T59" fmla="*/ 696 h 1231"/>
                <a:gd name="T60" fmla="*/ 301 w 370"/>
                <a:gd name="T61" fmla="*/ 706 h 1231"/>
                <a:gd name="T62" fmla="*/ 260 w 370"/>
                <a:gd name="T63" fmla="*/ 728 h 1231"/>
                <a:gd name="T64" fmla="*/ 214 w 370"/>
                <a:gd name="T65" fmla="*/ 765 h 1231"/>
                <a:gd name="T66" fmla="*/ 198 w 370"/>
                <a:gd name="T67" fmla="*/ 742 h 1231"/>
                <a:gd name="T68" fmla="*/ 217 w 370"/>
                <a:gd name="T69" fmla="*/ 648 h 1231"/>
                <a:gd name="T70" fmla="*/ 236 w 370"/>
                <a:gd name="T71" fmla="*/ 555 h 1231"/>
                <a:gd name="T72" fmla="*/ 255 w 370"/>
                <a:gd name="T73" fmla="*/ 462 h 1231"/>
                <a:gd name="T74" fmla="*/ 278 w 370"/>
                <a:gd name="T75" fmla="*/ 410 h 1231"/>
                <a:gd name="T76" fmla="*/ 305 w 370"/>
                <a:gd name="T77" fmla="*/ 402 h 1231"/>
                <a:gd name="T78" fmla="*/ 331 w 370"/>
                <a:gd name="T79" fmla="*/ 393 h 1231"/>
                <a:gd name="T80" fmla="*/ 358 w 370"/>
                <a:gd name="T81" fmla="*/ 38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0" h="1231">
                  <a:moveTo>
                    <a:pt x="370" y="380"/>
                  </a:moveTo>
                  <a:lnTo>
                    <a:pt x="370" y="0"/>
                  </a:lnTo>
                  <a:lnTo>
                    <a:pt x="358" y="5"/>
                  </a:lnTo>
                  <a:lnTo>
                    <a:pt x="345" y="8"/>
                  </a:lnTo>
                  <a:lnTo>
                    <a:pt x="332" y="13"/>
                  </a:lnTo>
                  <a:lnTo>
                    <a:pt x="320" y="17"/>
                  </a:lnTo>
                  <a:lnTo>
                    <a:pt x="306" y="22"/>
                  </a:lnTo>
                  <a:lnTo>
                    <a:pt x="293" y="25"/>
                  </a:lnTo>
                  <a:lnTo>
                    <a:pt x="281" y="30"/>
                  </a:lnTo>
                  <a:lnTo>
                    <a:pt x="268" y="34"/>
                  </a:lnTo>
                  <a:lnTo>
                    <a:pt x="255" y="38"/>
                  </a:lnTo>
                  <a:lnTo>
                    <a:pt x="241" y="43"/>
                  </a:lnTo>
                  <a:lnTo>
                    <a:pt x="229" y="46"/>
                  </a:lnTo>
                  <a:lnTo>
                    <a:pt x="216" y="51"/>
                  </a:lnTo>
                  <a:lnTo>
                    <a:pt x="203" y="55"/>
                  </a:lnTo>
                  <a:lnTo>
                    <a:pt x="190" y="60"/>
                  </a:lnTo>
                  <a:lnTo>
                    <a:pt x="177" y="63"/>
                  </a:lnTo>
                  <a:lnTo>
                    <a:pt x="164" y="68"/>
                  </a:lnTo>
                  <a:lnTo>
                    <a:pt x="144" y="160"/>
                  </a:lnTo>
                  <a:lnTo>
                    <a:pt x="123" y="252"/>
                  </a:lnTo>
                  <a:lnTo>
                    <a:pt x="102" y="343"/>
                  </a:lnTo>
                  <a:lnTo>
                    <a:pt x="83" y="435"/>
                  </a:lnTo>
                  <a:lnTo>
                    <a:pt x="62" y="528"/>
                  </a:lnTo>
                  <a:lnTo>
                    <a:pt x="41" y="619"/>
                  </a:lnTo>
                  <a:lnTo>
                    <a:pt x="20" y="711"/>
                  </a:lnTo>
                  <a:lnTo>
                    <a:pt x="0" y="803"/>
                  </a:lnTo>
                  <a:lnTo>
                    <a:pt x="7" y="856"/>
                  </a:lnTo>
                  <a:lnTo>
                    <a:pt x="15" y="910"/>
                  </a:lnTo>
                  <a:lnTo>
                    <a:pt x="22" y="963"/>
                  </a:lnTo>
                  <a:lnTo>
                    <a:pt x="28" y="1017"/>
                  </a:lnTo>
                  <a:lnTo>
                    <a:pt x="35" y="1070"/>
                  </a:lnTo>
                  <a:lnTo>
                    <a:pt x="42" y="1124"/>
                  </a:lnTo>
                  <a:lnTo>
                    <a:pt x="49" y="1177"/>
                  </a:lnTo>
                  <a:lnTo>
                    <a:pt x="56" y="1231"/>
                  </a:lnTo>
                  <a:lnTo>
                    <a:pt x="66" y="1201"/>
                  </a:lnTo>
                  <a:lnTo>
                    <a:pt x="77" y="1172"/>
                  </a:lnTo>
                  <a:lnTo>
                    <a:pt x="87" y="1142"/>
                  </a:lnTo>
                  <a:lnTo>
                    <a:pt x="98" y="1113"/>
                  </a:lnTo>
                  <a:lnTo>
                    <a:pt x="108" y="1084"/>
                  </a:lnTo>
                  <a:lnTo>
                    <a:pt x="118" y="1054"/>
                  </a:lnTo>
                  <a:lnTo>
                    <a:pt x="129" y="1025"/>
                  </a:lnTo>
                  <a:lnTo>
                    <a:pt x="139" y="995"/>
                  </a:lnTo>
                  <a:lnTo>
                    <a:pt x="154" y="1011"/>
                  </a:lnTo>
                  <a:lnTo>
                    <a:pt x="169" y="1026"/>
                  </a:lnTo>
                  <a:lnTo>
                    <a:pt x="183" y="1040"/>
                  </a:lnTo>
                  <a:lnTo>
                    <a:pt x="198" y="1053"/>
                  </a:lnTo>
                  <a:lnTo>
                    <a:pt x="212" y="1064"/>
                  </a:lnTo>
                  <a:lnTo>
                    <a:pt x="227" y="1076"/>
                  </a:lnTo>
                  <a:lnTo>
                    <a:pt x="240" y="1085"/>
                  </a:lnTo>
                  <a:lnTo>
                    <a:pt x="255" y="1094"/>
                  </a:lnTo>
                  <a:lnTo>
                    <a:pt x="269" y="1102"/>
                  </a:lnTo>
                  <a:lnTo>
                    <a:pt x="284" y="1108"/>
                  </a:lnTo>
                  <a:lnTo>
                    <a:pt x="298" y="1114"/>
                  </a:lnTo>
                  <a:lnTo>
                    <a:pt x="313" y="1118"/>
                  </a:lnTo>
                  <a:lnTo>
                    <a:pt x="327" y="1122"/>
                  </a:lnTo>
                  <a:lnTo>
                    <a:pt x="342" y="1124"/>
                  </a:lnTo>
                  <a:lnTo>
                    <a:pt x="355" y="1125"/>
                  </a:lnTo>
                  <a:lnTo>
                    <a:pt x="370" y="1125"/>
                  </a:lnTo>
                  <a:lnTo>
                    <a:pt x="370" y="693"/>
                  </a:lnTo>
                  <a:lnTo>
                    <a:pt x="345" y="696"/>
                  </a:lnTo>
                  <a:lnTo>
                    <a:pt x="322" y="700"/>
                  </a:lnTo>
                  <a:lnTo>
                    <a:pt x="301" y="706"/>
                  </a:lnTo>
                  <a:lnTo>
                    <a:pt x="281" y="715"/>
                  </a:lnTo>
                  <a:lnTo>
                    <a:pt x="260" y="728"/>
                  </a:lnTo>
                  <a:lnTo>
                    <a:pt x="238" y="744"/>
                  </a:lnTo>
                  <a:lnTo>
                    <a:pt x="214" y="765"/>
                  </a:lnTo>
                  <a:lnTo>
                    <a:pt x="187" y="789"/>
                  </a:lnTo>
                  <a:lnTo>
                    <a:pt x="198" y="742"/>
                  </a:lnTo>
                  <a:lnTo>
                    <a:pt x="207" y="695"/>
                  </a:lnTo>
                  <a:lnTo>
                    <a:pt x="217" y="648"/>
                  </a:lnTo>
                  <a:lnTo>
                    <a:pt x="227" y="601"/>
                  </a:lnTo>
                  <a:lnTo>
                    <a:pt x="236" y="555"/>
                  </a:lnTo>
                  <a:lnTo>
                    <a:pt x="246" y="508"/>
                  </a:lnTo>
                  <a:lnTo>
                    <a:pt x="255" y="462"/>
                  </a:lnTo>
                  <a:lnTo>
                    <a:pt x="266" y="415"/>
                  </a:lnTo>
                  <a:lnTo>
                    <a:pt x="278" y="410"/>
                  </a:lnTo>
                  <a:lnTo>
                    <a:pt x="292" y="406"/>
                  </a:lnTo>
                  <a:lnTo>
                    <a:pt x="305" y="402"/>
                  </a:lnTo>
                  <a:lnTo>
                    <a:pt x="319" y="397"/>
                  </a:lnTo>
                  <a:lnTo>
                    <a:pt x="331" y="393"/>
                  </a:lnTo>
                  <a:lnTo>
                    <a:pt x="344" y="388"/>
                  </a:lnTo>
                  <a:lnTo>
                    <a:pt x="358" y="385"/>
                  </a:lnTo>
                  <a:lnTo>
                    <a:pt x="370" y="380"/>
                  </a:lnTo>
                  <a:close/>
                </a:path>
              </a:pathLst>
            </a:custGeom>
            <a:solidFill>
              <a:srgbClr val="F2F2F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669" y="1187"/>
              <a:ext cx="481" cy="721"/>
            </a:xfrm>
            <a:custGeom>
              <a:avLst/>
              <a:gdLst>
                <a:gd name="T0" fmla="*/ 0 w 962"/>
                <a:gd name="T1" fmla="*/ 1238 h 1443"/>
                <a:gd name="T2" fmla="*/ 25 w 962"/>
                <a:gd name="T3" fmla="*/ 1235 h 1443"/>
                <a:gd name="T4" fmla="*/ 49 w 962"/>
                <a:gd name="T5" fmla="*/ 1229 h 1443"/>
                <a:gd name="T6" fmla="*/ 76 w 962"/>
                <a:gd name="T7" fmla="*/ 1219 h 1443"/>
                <a:gd name="T8" fmla="*/ 102 w 962"/>
                <a:gd name="T9" fmla="*/ 1207 h 1443"/>
                <a:gd name="T10" fmla="*/ 129 w 962"/>
                <a:gd name="T11" fmla="*/ 1192 h 1443"/>
                <a:gd name="T12" fmla="*/ 157 w 962"/>
                <a:gd name="T13" fmla="*/ 1172 h 1443"/>
                <a:gd name="T14" fmla="*/ 186 w 962"/>
                <a:gd name="T15" fmla="*/ 1150 h 1443"/>
                <a:gd name="T16" fmla="*/ 216 w 962"/>
                <a:gd name="T17" fmla="*/ 1125 h 1443"/>
                <a:gd name="T18" fmla="*/ 262 w 962"/>
                <a:gd name="T19" fmla="*/ 1240 h 1443"/>
                <a:gd name="T20" fmla="*/ 281 w 962"/>
                <a:gd name="T21" fmla="*/ 1329 h 1443"/>
                <a:gd name="T22" fmla="*/ 324 w 962"/>
                <a:gd name="T23" fmla="*/ 1392 h 1443"/>
                <a:gd name="T24" fmla="*/ 389 w 962"/>
                <a:gd name="T25" fmla="*/ 1430 h 1443"/>
                <a:gd name="T26" fmla="*/ 463 w 962"/>
                <a:gd name="T27" fmla="*/ 1443 h 1443"/>
                <a:gd name="T28" fmla="*/ 540 w 962"/>
                <a:gd name="T29" fmla="*/ 1431 h 1443"/>
                <a:gd name="T30" fmla="*/ 611 w 962"/>
                <a:gd name="T31" fmla="*/ 1394 h 1443"/>
                <a:gd name="T32" fmla="*/ 667 w 962"/>
                <a:gd name="T33" fmla="*/ 1333 h 1443"/>
                <a:gd name="T34" fmla="*/ 813 w 962"/>
                <a:gd name="T35" fmla="*/ 663 h 1443"/>
                <a:gd name="T36" fmla="*/ 921 w 962"/>
                <a:gd name="T37" fmla="*/ 675 h 1443"/>
                <a:gd name="T38" fmla="*/ 851 w 962"/>
                <a:gd name="T39" fmla="*/ 151 h 1443"/>
                <a:gd name="T40" fmla="*/ 574 w 962"/>
                <a:gd name="T41" fmla="*/ 1043 h 1443"/>
                <a:gd name="T42" fmla="*/ 533 w 962"/>
                <a:gd name="T43" fmla="*/ 1036 h 1443"/>
                <a:gd name="T44" fmla="*/ 497 w 962"/>
                <a:gd name="T45" fmla="*/ 1032 h 1443"/>
                <a:gd name="T46" fmla="*/ 464 w 962"/>
                <a:gd name="T47" fmla="*/ 1029 h 1443"/>
                <a:gd name="T48" fmla="*/ 434 w 962"/>
                <a:gd name="T49" fmla="*/ 1032 h 1443"/>
                <a:gd name="T50" fmla="*/ 404 w 962"/>
                <a:gd name="T51" fmla="*/ 1037 h 1443"/>
                <a:gd name="T52" fmla="*/ 373 w 962"/>
                <a:gd name="T53" fmla="*/ 1047 h 1443"/>
                <a:gd name="T54" fmla="*/ 339 w 962"/>
                <a:gd name="T55" fmla="*/ 1062 h 1443"/>
                <a:gd name="T56" fmla="*/ 302 w 962"/>
                <a:gd name="T57" fmla="*/ 1081 h 1443"/>
                <a:gd name="T58" fmla="*/ 425 w 962"/>
                <a:gd name="T59" fmla="*/ 0 h 1443"/>
                <a:gd name="T60" fmla="*/ 0 w 962"/>
                <a:gd name="T61" fmla="*/ 495 h 1443"/>
                <a:gd name="T62" fmla="*/ 94 w 962"/>
                <a:gd name="T63" fmla="*/ 832 h 1443"/>
                <a:gd name="T64" fmla="*/ 68 w 962"/>
                <a:gd name="T65" fmla="*/ 832 h 1443"/>
                <a:gd name="T66" fmla="*/ 43 w 962"/>
                <a:gd name="T67" fmla="*/ 832 h 1443"/>
                <a:gd name="T68" fmla="*/ 20 w 962"/>
                <a:gd name="T69" fmla="*/ 832 h 1443"/>
                <a:gd name="T70" fmla="*/ 0 w 962"/>
                <a:gd name="T71" fmla="*/ 834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2" h="1443">
                  <a:moveTo>
                    <a:pt x="0" y="834"/>
                  </a:moveTo>
                  <a:lnTo>
                    <a:pt x="0" y="1238"/>
                  </a:lnTo>
                  <a:lnTo>
                    <a:pt x="12" y="1237"/>
                  </a:lnTo>
                  <a:lnTo>
                    <a:pt x="25" y="1235"/>
                  </a:lnTo>
                  <a:lnTo>
                    <a:pt x="36" y="1232"/>
                  </a:lnTo>
                  <a:lnTo>
                    <a:pt x="49" y="1229"/>
                  </a:lnTo>
                  <a:lnTo>
                    <a:pt x="63" y="1225"/>
                  </a:lnTo>
                  <a:lnTo>
                    <a:pt x="76" y="1219"/>
                  </a:lnTo>
                  <a:lnTo>
                    <a:pt x="88" y="1214"/>
                  </a:lnTo>
                  <a:lnTo>
                    <a:pt x="102" y="1207"/>
                  </a:lnTo>
                  <a:lnTo>
                    <a:pt x="115" y="1200"/>
                  </a:lnTo>
                  <a:lnTo>
                    <a:pt x="129" y="1192"/>
                  </a:lnTo>
                  <a:lnTo>
                    <a:pt x="142" y="1183"/>
                  </a:lnTo>
                  <a:lnTo>
                    <a:pt x="157" y="1172"/>
                  </a:lnTo>
                  <a:lnTo>
                    <a:pt x="171" y="1162"/>
                  </a:lnTo>
                  <a:lnTo>
                    <a:pt x="186" y="1150"/>
                  </a:lnTo>
                  <a:lnTo>
                    <a:pt x="201" y="1138"/>
                  </a:lnTo>
                  <a:lnTo>
                    <a:pt x="216" y="1125"/>
                  </a:lnTo>
                  <a:lnTo>
                    <a:pt x="267" y="1186"/>
                  </a:lnTo>
                  <a:lnTo>
                    <a:pt x="262" y="1240"/>
                  </a:lnTo>
                  <a:lnTo>
                    <a:pt x="268" y="1287"/>
                  </a:lnTo>
                  <a:lnTo>
                    <a:pt x="281" y="1329"/>
                  </a:lnTo>
                  <a:lnTo>
                    <a:pt x="300" y="1363"/>
                  </a:lnTo>
                  <a:lnTo>
                    <a:pt x="324" y="1392"/>
                  </a:lnTo>
                  <a:lnTo>
                    <a:pt x="354" y="1414"/>
                  </a:lnTo>
                  <a:lnTo>
                    <a:pt x="389" y="1430"/>
                  </a:lnTo>
                  <a:lnTo>
                    <a:pt x="425" y="1439"/>
                  </a:lnTo>
                  <a:lnTo>
                    <a:pt x="463" y="1443"/>
                  </a:lnTo>
                  <a:lnTo>
                    <a:pt x="502" y="1440"/>
                  </a:lnTo>
                  <a:lnTo>
                    <a:pt x="540" y="1431"/>
                  </a:lnTo>
                  <a:lnTo>
                    <a:pt x="577" y="1416"/>
                  </a:lnTo>
                  <a:lnTo>
                    <a:pt x="611" y="1394"/>
                  </a:lnTo>
                  <a:lnTo>
                    <a:pt x="641" y="1367"/>
                  </a:lnTo>
                  <a:lnTo>
                    <a:pt x="667" y="1333"/>
                  </a:lnTo>
                  <a:lnTo>
                    <a:pt x="688" y="1293"/>
                  </a:lnTo>
                  <a:lnTo>
                    <a:pt x="813" y="663"/>
                  </a:lnTo>
                  <a:lnTo>
                    <a:pt x="862" y="641"/>
                  </a:lnTo>
                  <a:lnTo>
                    <a:pt x="921" y="675"/>
                  </a:lnTo>
                  <a:lnTo>
                    <a:pt x="962" y="207"/>
                  </a:lnTo>
                  <a:lnTo>
                    <a:pt x="851" y="151"/>
                  </a:lnTo>
                  <a:lnTo>
                    <a:pt x="763" y="129"/>
                  </a:lnTo>
                  <a:lnTo>
                    <a:pt x="574" y="1043"/>
                  </a:lnTo>
                  <a:lnTo>
                    <a:pt x="552" y="1040"/>
                  </a:lnTo>
                  <a:lnTo>
                    <a:pt x="533" y="1036"/>
                  </a:lnTo>
                  <a:lnTo>
                    <a:pt x="514" y="1034"/>
                  </a:lnTo>
                  <a:lnTo>
                    <a:pt x="497" y="1032"/>
                  </a:lnTo>
                  <a:lnTo>
                    <a:pt x="480" y="1031"/>
                  </a:lnTo>
                  <a:lnTo>
                    <a:pt x="464" y="1029"/>
                  </a:lnTo>
                  <a:lnTo>
                    <a:pt x="449" y="1031"/>
                  </a:lnTo>
                  <a:lnTo>
                    <a:pt x="434" y="1032"/>
                  </a:lnTo>
                  <a:lnTo>
                    <a:pt x="419" y="1034"/>
                  </a:lnTo>
                  <a:lnTo>
                    <a:pt x="404" y="1037"/>
                  </a:lnTo>
                  <a:lnTo>
                    <a:pt x="389" y="1041"/>
                  </a:lnTo>
                  <a:lnTo>
                    <a:pt x="373" y="1047"/>
                  </a:lnTo>
                  <a:lnTo>
                    <a:pt x="357" y="1054"/>
                  </a:lnTo>
                  <a:lnTo>
                    <a:pt x="339" y="1062"/>
                  </a:lnTo>
                  <a:lnTo>
                    <a:pt x="322" y="1071"/>
                  </a:lnTo>
                  <a:lnTo>
                    <a:pt x="302" y="1081"/>
                  </a:lnTo>
                  <a:lnTo>
                    <a:pt x="238" y="1054"/>
                  </a:lnTo>
                  <a:lnTo>
                    <a:pt x="425" y="0"/>
                  </a:lnTo>
                  <a:lnTo>
                    <a:pt x="0" y="146"/>
                  </a:lnTo>
                  <a:lnTo>
                    <a:pt x="0" y="495"/>
                  </a:lnTo>
                  <a:lnTo>
                    <a:pt x="194" y="432"/>
                  </a:lnTo>
                  <a:lnTo>
                    <a:pt x="94" y="832"/>
                  </a:lnTo>
                  <a:lnTo>
                    <a:pt x="80" y="832"/>
                  </a:lnTo>
                  <a:lnTo>
                    <a:pt x="68" y="832"/>
                  </a:lnTo>
                  <a:lnTo>
                    <a:pt x="55" y="832"/>
                  </a:lnTo>
                  <a:lnTo>
                    <a:pt x="43" y="832"/>
                  </a:lnTo>
                  <a:lnTo>
                    <a:pt x="32" y="832"/>
                  </a:lnTo>
                  <a:lnTo>
                    <a:pt x="20" y="832"/>
                  </a:lnTo>
                  <a:lnTo>
                    <a:pt x="10" y="834"/>
                  </a:lnTo>
                  <a:lnTo>
                    <a:pt x="0" y="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485" y="1260"/>
              <a:ext cx="184" cy="599"/>
            </a:xfrm>
            <a:custGeom>
              <a:avLst/>
              <a:gdLst>
                <a:gd name="T0" fmla="*/ 368 w 368"/>
                <a:gd name="T1" fmla="*/ 349 h 1198"/>
                <a:gd name="T2" fmla="*/ 368 w 368"/>
                <a:gd name="T3" fmla="*/ 0 h 1198"/>
                <a:gd name="T4" fmla="*/ 167 w 368"/>
                <a:gd name="T5" fmla="*/ 69 h 1198"/>
                <a:gd name="T6" fmla="*/ 0 w 368"/>
                <a:gd name="T7" fmla="*/ 815 h 1198"/>
                <a:gd name="T8" fmla="*/ 51 w 368"/>
                <a:gd name="T9" fmla="*/ 1198 h 1198"/>
                <a:gd name="T10" fmla="*/ 127 w 368"/>
                <a:gd name="T11" fmla="*/ 958 h 1198"/>
                <a:gd name="T12" fmla="*/ 143 w 368"/>
                <a:gd name="T13" fmla="*/ 974 h 1198"/>
                <a:gd name="T14" fmla="*/ 158 w 368"/>
                <a:gd name="T15" fmla="*/ 990 h 1198"/>
                <a:gd name="T16" fmla="*/ 173 w 368"/>
                <a:gd name="T17" fmla="*/ 1004 h 1198"/>
                <a:gd name="T18" fmla="*/ 188 w 368"/>
                <a:gd name="T19" fmla="*/ 1018 h 1198"/>
                <a:gd name="T20" fmla="*/ 204 w 368"/>
                <a:gd name="T21" fmla="*/ 1031 h 1198"/>
                <a:gd name="T22" fmla="*/ 218 w 368"/>
                <a:gd name="T23" fmla="*/ 1041 h 1198"/>
                <a:gd name="T24" fmla="*/ 233 w 368"/>
                <a:gd name="T25" fmla="*/ 1051 h 1198"/>
                <a:gd name="T26" fmla="*/ 248 w 368"/>
                <a:gd name="T27" fmla="*/ 1061 h 1198"/>
                <a:gd name="T28" fmla="*/ 263 w 368"/>
                <a:gd name="T29" fmla="*/ 1069 h 1198"/>
                <a:gd name="T30" fmla="*/ 278 w 368"/>
                <a:gd name="T31" fmla="*/ 1075 h 1198"/>
                <a:gd name="T32" fmla="*/ 293 w 368"/>
                <a:gd name="T33" fmla="*/ 1080 h 1198"/>
                <a:gd name="T34" fmla="*/ 308 w 368"/>
                <a:gd name="T35" fmla="*/ 1085 h 1198"/>
                <a:gd name="T36" fmla="*/ 323 w 368"/>
                <a:gd name="T37" fmla="*/ 1088 h 1198"/>
                <a:gd name="T38" fmla="*/ 338 w 368"/>
                <a:gd name="T39" fmla="*/ 1091 h 1198"/>
                <a:gd name="T40" fmla="*/ 353 w 368"/>
                <a:gd name="T41" fmla="*/ 1092 h 1198"/>
                <a:gd name="T42" fmla="*/ 368 w 368"/>
                <a:gd name="T43" fmla="*/ 1092 h 1198"/>
                <a:gd name="T44" fmla="*/ 368 w 368"/>
                <a:gd name="T45" fmla="*/ 688 h 1198"/>
                <a:gd name="T46" fmla="*/ 354 w 368"/>
                <a:gd name="T47" fmla="*/ 689 h 1198"/>
                <a:gd name="T48" fmla="*/ 341 w 368"/>
                <a:gd name="T49" fmla="*/ 690 h 1198"/>
                <a:gd name="T50" fmla="*/ 328 w 368"/>
                <a:gd name="T51" fmla="*/ 692 h 1198"/>
                <a:gd name="T52" fmla="*/ 316 w 368"/>
                <a:gd name="T53" fmla="*/ 695 h 1198"/>
                <a:gd name="T54" fmla="*/ 304 w 368"/>
                <a:gd name="T55" fmla="*/ 697 h 1198"/>
                <a:gd name="T56" fmla="*/ 293 w 368"/>
                <a:gd name="T57" fmla="*/ 701 h 1198"/>
                <a:gd name="T58" fmla="*/ 281 w 368"/>
                <a:gd name="T59" fmla="*/ 705 h 1198"/>
                <a:gd name="T60" fmla="*/ 271 w 368"/>
                <a:gd name="T61" fmla="*/ 711 h 1198"/>
                <a:gd name="T62" fmla="*/ 259 w 368"/>
                <a:gd name="T63" fmla="*/ 716 h 1198"/>
                <a:gd name="T64" fmla="*/ 248 w 368"/>
                <a:gd name="T65" fmla="*/ 723 h 1198"/>
                <a:gd name="T66" fmla="*/ 236 w 368"/>
                <a:gd name="T67" fmla="*/ 731 h 1198"/>
                <a:gd name="T68" fmla="*/ 225 w 368"/>
                <a:gd name="T69" fmla="*/ 739 h 1198"/>
                <a:gd name="T70" fmla="*/ 212 w 368"/>
                <a:gd name="T71" fmla="*/ 750 h 1198"/>
                <a:gd name="T72" fmla="*/ 199 w 368"/>
                <a:gd name="T73" fmla="*/ 761 h 1198"/>
                <a:gd name="T74" fmla="*/ 187 w 368"/>
                <a:gd name="T75" fmla="*/ 773 h 1198"/>
                <a:gd name="T76" fmla="*/ 173 w 368"/>
                <a:gd name="T77" fmla="*/ 787 h 1198"/>
                <a:gd name="T78" fmla="*/ 254 w 368"/>
                <a:gd name="T79" fmla="*/ 386 h 1198"/>
                <a:gd name="T80" fmla="*/ 368 w 368"/>
                <a:gd name="T81" fmla="*/ 349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1198">
                  <a:moveTo>
                    <a:pt x="368" y="349"/>
                  </a:moveTo>
                  <a:lnTo>
                    <a:pt x="368" y="0"/>
                  </a:lnTo>
                  <a:lnTo>
                    <a:pt x="167" y="69"/>
                  </a:lnTo>
                  <a:lnTo>
                    <a:pt x="0" y="815"/>
                  </a:lnTo>
                  <a:lnTo>
                    <a:pt x="51" y="1198"/>
                  </a:lnTo>
                  <a:lnTo>
                    <a:pt x="127" y="958"/>
                  </a:lnTo>
                  <a:lnTo>
                    <a:pt x="143" y="974"/>
                  </a:lnTo>
                  <a:lnTo>
                    <a:pt x="158" y="990"/>
                  </a:lnTo>
                  <a:lnTo>
                    <a:pt x="173" y="1004"/>
                  </a:lnTo>
                  <a:lnTo>
                    <a:pt x="188" y="1018"/>
                  </a:lnTo>
                  <a:lnTo>
                    <a:pt x="204" y="1031"/>
                  </a:lnTo>
                  <a:lnTo>
                    <a:pt x="218" y="1041"/>
                  </a:lnTo>
                  <a:lnTo>
                    <a:pt x="233" y="1051"/>
                  </a:lnTo>
                  <a:lnTo>
                    <a:pt x="248" y="1061"/>
                  </a:lnTo>
                  <a:lnTo>
                    <a:pt x="263" y="1069"/>
                  </a:lnTo>
                  <a:lnTo>
                    <a:pt x="278" y="1075"/>
                  </a:lnTo>
                  <a:lnTo>
                    <a:pt x="293" y="1080"/>
                  </a:lnTo>
                  <a:lnTo>
                    <a:pt x="308" y="1085"/>
                  </a:lnTo>
                  <a:lnTo>
                    <a:pt x="323" y="1088"/>
                  </a:lnTo>
                  <a:lnTo>
                    <a:pt x="338" y="1091"/>
                  </a:lnTo>
                  <a:lnTo>
                    <a:pt x="353" y="1092"/>
                  </a:lnTo>
                  <a:lnTo>
                    <a:pt x="368" y="1092"/>
                  </a:lnTo>
                  <a:lnTo>
                    <a:pt x="368" y="688"/>
                  </a:lnTo>
                  <a:lnTo>
                    <a:pt x="354" y="689"/>
                  </a:lnTo>
                  <a:lnTo>
                    <a:pt x="341" y="690"/>
                  </a:lnTo>
                  <a:lnTo>
                    <a:pt x="328" y="692"/>
                  </a:lnTo>
                  <a:lnTo>
                    <a:pt x="316" y="695"/>
                  </a:lnTo>
                  <a:lnTo>
                    <a:pt x="304" y="697"/>
                  </a:lnTo>
                  <a:lnTo>
                    <a:pt x="293" y="701"/>
                  </a:lnTo>
                  <a:lnTo>
                    <a:pt x="281" y="705"/>
                  </a:lnTo>
                  <a:lnTo>
                    <a:pt x="271" y="711"/>
                  </a:lnTo>
                  <a:lnTo>
                    <a:pt x="259" y="716"/>
                  </a:lnTo>
                  <a:lnTo>
                    <a:pt x="248" y="723"/>
                  </a:lnTo>
                  <a:lnTo>
                    <a:pt x="236" y="731"/>
                  </a:lnTo>
                  <a:lnTo>
                    <a:pt x="225" y="739"/>
                  </a:lnTo>
                  <a:lnTo>
                    <a:pt x="212" y="750"/>
                  </a:lnTo>
                  <a:lnTo>
                    <a:pt x="199" y="761"/>
                  </a:lnTo>
                  <a:lnTo>
                    <a:pt x="187" y="773"/>
                  </a:lnTo>
                  <a:lnTo>
                    <a:pt x="173" y="787"/>
                  </a:lnTo>
                  <a:lnTo>
                    <a:pt x="254" y="386"/>
                  </a:lnTo>
                  <a:lnTo>
                    <a:pt x="368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557" y="1225"/>
              <a:ext cx="297" cy="218"/>
            </a:xfrm>
            <a:custGeom>
              <a:avLst/>
              <a:gdLst>
                <a:gd name="T0" fmla="*/ 59 w 594"/>
                <a:gd name="T1" fmla="*/ 178 h 435"/>
                <a:gd name="T2" fmla="*/ 594 w 594"/>
                <a:gd name="T3" fmla="*/ 0 h 435"/>
                <a:gd name="T4" fmla="*/ 552 w 594"/>
                <a:gd name="T5" fmla="*/ 281 h 435"/>
                <a:gd name="T6" fmla="*/ 0 w 594"/>
                <a:gd name="T7" fmla="*/ 435 h 435"/>
                <a:gd name="T8" fmla="*/ 59 w 594"/>
                <a:gd name="T9" fmla="*/ 17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435">
                  <a:moveTo>
                    <a:pt x="59" y="178"/>
                  </a:moveTo>
                  <a:lnTo>
                    <a:pt x="594" y="0"/>
                  </a:lnTo>
                  <a:lnTo>
                    <a:pt x="552" y="281"/>
                  </a:lnTo>
                  <a:lnTo>
                    <a:pt x="0" y="435"/>
                  </a:lnTo>
                  <a:lnTo>
                    <a:pt x="59" y="178"/>
                  </a:lnTo>
                  <a:close/>
                </a:path>
              </a:pathLst>
            </a:custGeom>
            <a:solidFill>
              <a:srgbClr val="7577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343" y="1395"/>
              <a:ext cx="256" cy="456"/>
            </a:xfrm>
            <a:custGeom>
              <a:avLst/>
              <a:gdLst>
                <a:gd name="T0" fmla="*/ 427 w 511"/>
                <a:gd name="T1" fmla="*/ 85 h 912"/>
                <a:gd name="T2" fmla="*/ 309 w 511"/>
                <a:gd name="T3" fmla="*/ 615 h 912"/>
                <a:gd name="T4" fmla="*/ 292 w 511"/>
                <a:gd name="T5" fmla="*/ 605 h 912"/>
                <a:gd name="T6" fmla="*/ 275 w 511"/>
                <a:gd name="T7" fmla="*/ 597 h 912"/>
                <a:gd name="T8" fmla="*/ 259 w 511"/>
                <a:gd name="T9" fmla="*/ 590 h 912"/>
                <a:gd name="T10" fmla="*/ 243 w 511"/>
                <a:gd name="T11" fmla="*/ 585 h 912"/>
                <a:gd name="T12" fmla="*/ 227 w 511"/>
                <a:gd name="T13" fmla="*/ 581 h 912"/>
                <a:gd name="T14" fmla="*/ 211 w 511"/>
                <a:gd name="T15" fmla="*/ 579 h 912"/>
                <a:gd name="T16" fmla="*/ 196 w 511"/>
                <a:gd name="T17" fmla="*/ 577 h 912"/>
                <a:gd name="T18" fmla="*/ 181 w 511"/>
                <a:gd name="T19" fmla="*/ 577 h 912"/>
                <a:gd name="T20" fmla="*/ 166 w 511"/>
                <a:gd name="T21" fmla="*/ 578 h 912"/>
                <a:gd name="T22" fmla="*/ 151 w 511"/>
                <a:gd name="T23" fmla="*/ 580 h 912"/>
                <a:gd name="T24" fmla="*/ 137 w 511"/>
                <a:gd name="T25" fmla="*/ 582 h 912"/>
                <a:gd name="T26" fmla="*/ 123 w 511"/>
                <a:gd name="T27" fmla="*/ 587 h 912"/>
                <a:gd name="T28" fmla="*/ 111 w 511"/>
                <a:gd name="T29" fmla="*/ 592 h 912"/>
                <a:gd name="T30" fmla="*/ 98 w 511"/>
                <a:gd name="T31" fmla="*/ 597 h 912"/>
                <a:gd name="T32" fmla="*/ 86 w 511"/>
                <a:gd name="T33" fmla="*/ 604 h 912"/>
                <a:gd name="T34" fmla="*/ 75 w 511"/>
                <a:gd name="T35" fmla="*/ 612 h 912"/>
                <a:gd name="T36" fmla="*/ 54 w 511"/>
                <a:gd name="T37" fmla="*/ 630 h 912"/>
                <a:gd name="T38" fmla="*/ 37 w 511"/>
                <a:gd name="T39" fmla="*/ 650 h 912"/>
                <a:gd name="T40" fmla="*/ 22 w 511"/>
                <a:gd name="T41" fmla="*/ 672 h 912"/>
                <a:gd name="T42" fmla="*/ 10 w 511"/>
                <a:gd name="T43" fmla="*/ 698 h 912"/>
                <a:gd name="T44" fmla="*/ 3 w 511"/>
                <a:gd name="T45" fmla="*/ 723 h 912"/>
                <a:gd name="T46" fmla="*/ 0 w 511"/>
                <a:gd name="T47" fmla="*/ 751 h 912"/>
                <a:gd name="T48" fmla="*/ 0 w 511"/>
                <a:gd name="T49" fmla="*/ 778 h 912"/>
                <a:gd name="T50" fmla="*/ 6 w 511"/>
                <a:gd name="T51" fmla="*/ 807 h 912"/>
                <a:gd name="T52" fmla="*/ 15 w 511"/>
                <a:gd name="T53" fmla="*/ 825 h 912"/>
                <a:gd name="T54" fmla="*/ 26 w 511"/>
                <a:gd name="T55" fmla="*/ 843 h 912"/>
                <a:gd name="T56" fmla="*/ 38 w 511"/>
                <a:gd name="T57" fmla="*/ 858 h 912"/>
                <a:gd name="T58" fmla="*/ 51 w 511"/>
                <a:gd name="T59" fmla="*/ 870 h 912"/>
                <a:gd name="T60" fmla="*/ 66 w 511"/>
                <a:gd name="T61" fmla="*/ 881 h 912"/>
                <a:gd name="T62" fmla="*/ 79 w 511"/>
                <a:gd name="T63" fmla="*/ 890 h 912"/>
                <a:gd name="T64" fmla="*/ 96 w 511"/>
                <a:gd name="T65" fmla="*/ 898 h 912"/>
                <a:gd name="T66" fmla="*/ 112 w 511"/>
                <a:gd name="T67" fmla="*/ 904 h 912"/>
                <a:gd name="T68" fmla="*/ 128 w 511"/>
                <a:gd name="T69" fmla="*/ 907 h 912"/>
                <a:gd name="T70" fmla="*/ 145 w 511"/>
                <a:gd name="T71" fmla="*/ 911 h 912"/>
                <a:gd name="T72" fmla="*/ 162 w 511"/>
                <a:gd name="T73" fmla="*/ 912 h 912"/>
                <a:gd name="T74" fmla="*/ 178 w 511"/>
                <a:gd name="T75" fmla="*/ 911 h 912"/>
                <a:gd name="T76" fmla="*/ 196 w 511"/>
                <a:gd name="T77" fmla="*/ 909 h 912"/>
                <a:gd name="T78" fmla="*/ 213 w 511"/>
                <a:gd name="T79" fmla="*/ 906 h 912"/>
                <a:gd name="T80" fmla="*/ 230 w 511"/>
                <a:gd name="T81" fmla="*/ 901 h 912"/>
                <a:gd name="T82" fmla="*/ 246 w 511"/>
                <a:gd name="T83" fmla="*/ 896 h 912"/>
                <a:gd name="T84" fmla="*/ 267 w 511"/>
                <a:gd name="T85" fmla="*/ 886 h 912"/>
                <a:gd name="T86" fmla="*/ 287 w 511"/>
                <a:gd name="T87" fmla="*/ 874 h 912"/>
                <a:gd name="T88" fmla="*/ 303 w 511"/>
                <a:gd name="T89" fmla="*/ 861 h 912"/>
                <a:gd name="T90" fmla="*/ 318 w 511"/>
                <a:gd name="T91" fmla="*/ 845 h 912"/>
                <a:gd name="T92" fmla="*/ 329 w 511"/>
                <a:gd name="T93" fmla="*/ 828 h 912"/>
                <a:gd name="T94" fmla="*/ 340 w 511"/>
                <a:gd name="T95" fmla="*/ 809 h 912"/>
                <a:gd name="T96" fmla="*/ 348 w 511"/>
                <a:gd name="T97" fmla="*/ 790 h 912"/>
                <a:gd name="T98" fmla="*/ 353 w 511"/>
                <a:gd name="T99" fmla="*/ 768 h 912"/>
                <a:gd name="T100" fmla="*/ 371 w 511"/>
                <a:gd name="T101" fmla="*/ 666 h 912"/>
                <a:gd name="T102" fmla="*/ 511 w 511"/>
                <a:gd name="T103" fmla="*/ 0 h 912"/>
                <a:gd name="T104" fmla="*/ 427 w 511"/>
                <a:gd name="T105" fmla="*/ 85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1" h="912">
                  <a:moveTo>
                    <a:pt x="427" y="85"/>
                  </a:moveTo>
                  <a:lnTo>
                    <a:pt x="309" y="615"/>
                  </a:lnTo>
                  <a:lnTo>
                    <a:pt x="292" y="605"/>
                  </a:lnTo>
                  <a:lnTo>
                    <a:pt x="275" y="597"/>
                  </a:lnTo>
                  <a:lnTo>
                    <a:pt x="259" y="590"/>
                  </a:lnTo>
                  <a:lnTo>
                    <a:pt x="243" y="585"/>
                  </a:lnTo>
                  <a:lnTo>
                    <a:pt x="227" y="581"/>
                  </a:lnTo>
                  <a:lnTo>
                    <a:pt x="211" y="579"/>
                  </a:lnTo>
                  <a:lnTo>
                    <a:pt x="196" y="577"/>
                  </a:lnTo>
                  <a:lnTo>
                    <a:pt x="181" y="577"/>
                  </a:lnTo>
                  <a:lnTo>
                    <a:pt x="166" y="578"/>
                  </a:lnTo>
                  <a:lnTo>
                    <a:pt x="151" y="580"/>
                  </a:lnTo>
                  <a:lnTo>
                    <a:pt x="137" y="582"/>
                  </a:lnTo>
                  <a:lnTo>
                    <a:pt x="123" y="587"/>
                  </a:lnTo>
                  <a:lnTo>
                    <a:pt x="111" y="592"/>
                  </a:lnTo>
                  <a:lnTo>
                    <a:pt x="98" y="597"/>
                  </a:lnTo>
                  <a:lnTo>
                    <a:pt x="86" y="604"/>
                  </a:lnTo>
                  <a:lnTo>
                    <a:pt x="75" y="612"/>
                  </a:lnTo>
                  <a:lnTo>
                    <a:pt x="54" y="630"/>
                  </a:lnTo>
                  <a:lnTo>
                    <a:pt x="37" y="650"/>
                  </a:lnTo>
                  <a:lnTo>
                    <a:pt x="22" y="672"/>
                  </a:lnTo>
                  <a:lnTo>
                    <a:pt x="10" y="698"/>
                  </a:lnTo>
                  <a:lnTo>
                    <a:pt x="3" y="723"/>
                  </a:lnTo>
                  <a:lnTo>
                    <a:pt x="0" y="751"/>
                  </a:lnTo>
                  <a:lnTo>
                    <a:pt x="0" y="778"/>
                  </a:lnTo>
                  <a:lnTo>
                    <a:pt x="6" y="807"/>
                  </a:lnTo>
                  <a:lnTo>
                    <a:pt x="15" y="825"/>
                  </a:lnTo>
                  <a:lnTo>
                    <a:pt x="26" y="843"/>
                  </a:lnTo>
                  <a:lnTo>
                    <a:pt x="38" y="858"/>
                  </a:lnTo>
                  <a:lnTo>
                    <a:pt x="51" y="870"/>
                  </a:lnTo>
                  <a:lnTo>
                    <a:pt x="66" y="881"/>
                  </a:lnTo>
                  <a:lnTo>
                    <a:pt x="79" y="890"/>
                  </a:lnTo>
                  <a:lnTo>
                    <a:pt x="96" y="898"/>
                  </a:lnTo>
                  <a:lnTo>
                    <a:pt x="112" y="904"/>
                  </a:lnTo>
                  <a:lnTo>
                    <a:pt x="128" y="907"/>
                  </a:lnTo>
                  <a:lnTo>
                    <a:pt x="145" y="911"/>
                  </a:lnTo>
                  <a:lnTo>
                    <a:pt x="162" y="912"/>
                  </a:lnTo>
                  <a:lnTo>
                    <a:pt x="178" y="911"/>
                  </a:lnTo>
                  <a:lnTo>
                    <a:pt x="196" y="909"/>
                  </a:lnTo>
                  <a:lnTo>
                    <a:pt x="213" y="906"/>
                  </a:lnTo>
                  <a:lnTo>
                    <a:pt x="230" y="901"/>
                  </a:lnTo>
                  <a:lnTo>
                    <a:pt x="246" y="896"/>
                  </a:lnTo>
                  <a:lnTo>
                    <a:pt x="267" y="886"/>
                  </a:lnTo>
                  <a:lnTo>
                    <a:pt x="287" y="874"/>
                  </a:lnTo>
                  <a:lnTo>
                    <a:pt x="303" y="861"/>
                  </a:lnTo>
                  <a:lnTo>
                    <a:pt x="318" y="845"/>
                  </a:lnTo>
                  <a:lnTo>
                    <a:pt x="329" y="828"/>
                  </a:lnTo>
                  <a:lnTo>
                    <a:pt x="340" y="809"/>
                  </a:lnTo>
                  <a:lnTo>
                    <a:pt x="348" y="790"/>
                  </a:lnTo>
                  <a:lnTo>
                    <a:pt x="353" y="768"/>
                  </a:lnTo>
                  <a:lnTo>
                    <a:pt x="371" y="666"/>
                  </a:lnTo>
                  <a:lnTo>
                    <a:pt x="511" y="0"/>
                  </a:lnTo>
                  <a:lnTo>
                    <a:pt x="427" y="85"/>
                  </a:lnTo>
                  <a:close/>
                </a:path>
              </a:pathLst>
            </a:custGeom>
            <a:solidFill>
              <a:srgbClr val="7577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581" y="1327"/>
              <a:ext cx="257" cy="456"/>
            </a:xfrm>
            <a:custGeom>
              <a:avLst/>
              <a:gdLst>
                <a:gd name="T0" fmla="*/ 427 w 512"/>
                <a:gd name="T1" fmla="*/ 85 h 911"/>
                <a:gd name="T2" fmla="*/ 316 w 512"/>
                <a:gd name="T3" fmla="*/ 614 h 911"/>
                <a:gd name="T4" fmla="*/ 300 w 512"/>
                <a:gd name="T5" fmla="*/ 604 h 911"/>
                <a:gd name="T6" fmla="*/ 283 w 512"/>
                <a:gd name="T7" fmla="*/ 596 h 911"/>
                <a:gd name="T8" fmla="*/ 267 w 512"/>
                <a:gd name="T9" fmla="*/ 589 h 911"/>
                <a:gd name="T10" fmla="*/ 249 w 512"/>
                <a:gd name="T11" fmla="*/ 584 h 911"/>
                <a:gd name="T12" fmla="*/ 233 w 512"/>
                <a:gd name="T13" fmla="*/ 580 h 911"/>
                <a:gd name="T14" fmla="*/ 217 w 512"/>
                <a:gd name="T15" fmla="*/ 578 h 911"/>
                <a:gd name="T16" fmla="*/ 201 w 512"/>
                <a:gd name="T17" fmla="*/ 576 h 911"/>
                <a:gd name="T18" fmla="*/ 185 w 512"/>
                <a:gd name="T19" fmla="*/ 576 h 911"/>
                <a:gd name="T20" fmla="*/ 170 w 512"/>
                <a:gd name="T21" fmla="*/ 577 h 911"/>
                <a:gd name="T22" fmla="*/ 155 w 512"/>
                <a:gd name="T23" fmla="*/ 579 h 911"/>
                <a:gd name="T24" fmla="*/ 140 w 512"/>
                <a:gd name="T25" fmla="*/ 581 h 911"/>
                <a:gd name="T26" fmla="*/ 125 w 512"/>
                <a:gd name="T27" fmla="*/ 586 h 911"/>
                <a:gd name="T28" fmla="*/ 112 w 512"/>
                <a:gd name="T29" fmla="*/ 591 h 911"/>
                <a:gd name="T30" fmla="*/ 100 w 512"/>
                <a:gd name="T31" fmla="*/ 596 h 911"/>
                <a:gd name="T32" fmla="*/ 87 w 512"/>
                <a:gd name="T33" fmla="*/ 603 h 911"/>
                <a:gd name="T34" fmla="*/ 76 w 512"/>
                <a:gd name="T35" fmla="*/ 611 h 911"/>
                <a:gd name="T36" fmla="*/ 55 w 512"/>
                <a:gd name="T37" fmla="*/ 629 h 911"/>
                <a:gd name="T38" fmla="*/ 36 w 512"/>
                <a:gd name="T39" fmla="*/ 649 h 911"/>
                <a:gd name="T40" fmla="*/ 23 w 512"/>
                <a:gd name="T41" fmla="*/ 671 h 911"/>
                <a:gd name="T42" fmla="*/ 11 w 512"/>
                <a:gd name="T43" fmla="*/ 697 h 911"/>
                <a:gd name="T44" fmla="*/ 3 w 512"/>
                <a:gd name="T45" fmla="*/ 722 h 911"/>
                <a:gd name="T46" fmla="*/ 0 w 512"/>
                <a:gd name="T47" fmla="*/ 750 h 911"/>
                <a:gd name="T48" fmla="*/ 1 w 512"/>
                <a:gd name="T49" fmla="*/ 777 h 911"/>
                <a:gd name="T50" fmla="*/ 6 w 512"/>
                <a:gd name="T51" fmla="*/ 806 h 911"/>
                <a:gd name="T52" fmla="*/ 16 w 512"/>
                <a:gd name="T53" fmla="*/ 824 h 911"/>
                <a:gd name="T54" fmla="*/ 27 w 512"/>
                <a:gd name="T55" fmla="*/ 842 h 911"/>
                <a:gd name="T56" fmla="*/ 39 w 512"/>
                <a:gd name="T57" fmla="*/ 857 h 911"/>
                <a:gd name="T58" fmla="*/ 51 w 512"/>
                <a:gd name="T59" fmla="*/ 869 h 911"/>
                <a:gd name="T60" fmla="*/ 66 w 512"/>
                <a:gd name="T61" fmla="*/ 881 h 911"/>
                <a:gd name="T62" fmla="*/ 80 w 512"/>
                <a:gd name="T63" fmla="*/ 890 h 911"/>
                <a:gd name="T64" fmla="*/ 96 w 512"/>
                <a:gd name="T65" fmla="*/ 897 h 911"/>
                <a:gd name="T66" fmla="*/ 112 w 512"/>
                <a:gd name="T67" fmla="*/ 903 h 911"/>
                <a:gd name="T68" fmla="*/ 129 w 512"/>
                <a:gd name="T69" fmla="*/ 907 h 911"/>
                <a:gd name="T70" fmla="*/ 145 w 512"/>
                <a:gd name="T71" fmla="*/ 910 h 911"/>
                <a:gd name="T72" fmla="*/ 162 w 512"/>
                <a:gd name="T73" fmla="*/ 911 h 911"/>
                <a:gd name="T74" fmla="*/ 179 w 512"/>
                <a:gd name="T75" fmla="*/ 911 h 911"/>
                <a:gd name="T76" fmla="*/ 196 w 512"/>
                <a:gd name="T77" fmla="*/ 908 h 911"/>
                <a:gd name="T78" fmla="*/ 213 w 512"/>
                <a:gd name="T79" fmla="*/ 906 h 911"/>
                <a:gd name="T80" fmla="*/ 230 w 512"/>
                <a:gd name="T81" fmla="*/ 902 h 911"/>
                <a:gd name="T82" fmla="*/ 246 w 512"/>
                <a:gd name="T83" fmla="*/ 896 h 911"/>
                <a:gd name="T84" fmla="*/ 268 w 512"/>
                <a:gd name="T85" fmla="*/ 887 h 911"/>
                <a:gd name="T86" fmla="*/ 287 w 512"/>
                <a:gd name="T87" fmla="*/ 874 h 911"/>
                <a:gd name="T88" fmla="*/ 306 w 512"/>
                <a:gd name="T89" fmla="*/ 860 h 911"/>
                <a:gd name="T90" fmla="*/ 322 w 512"/>
                <a:gd name="T91" fmla="*/ 845 h 911"/>
                <a:gd name="T92" fmla="*/ 336 w 512"/>
                <a:gd name="T93" fmla="*/ 828 h 911"/>
                <a:gd name="T94" fmla="*/ 347 w 512"/>
                <a:gd name="T95" fmla="*/ 809 h 911"/>
                <a:gd name="T96" fmla="*/ 357 w 512"/>
                <a:gd name="T97" fmla="*/ 789 h 911"/>
                <a:gd name="T98" fmla="*/ 362 w 512"/>
                <a:gd name="T99" fmla="*/ 768 h 911"/>
                <a:gd name="T100" fmla="*/ 380 w 512"/>
                <a:gd name="T101" fmla="*/ 665 h 911"/>
                <a:gd name="T102" fmla="*/ 512 w 512"/>
                <a:gd name="T103" fmla="*/ 0 h 911"/>
                <a:gd name="T104" fmla="*/ 427 w 512"/>
                <a:gd name="T105" fmla="*/ 85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2" h="911">
                  <a:moveTo>
                    <a:pt x="427" y="85"/>
                  </a:moveTo>
                  <a:lnTo>
                    <a:pt x="316" y="614"/>
                  </a:lnTo>
                  <a:lnTo>
                    <a:pt x="300" y="604"/>
                  </a:lnTo>
                  <a:lnTo>
                    <a:pt x="283" y="596"/>
                  </a:lnTo>
                  <a:lnTo>
                    <a:pt x="267" y="589"/>
                  </a:lnTo>
                  <a:lnTo>
                    <a:pt x="249" y="584"/>
                  </a:lnTo>
                  <a:lnTo>
                    <a:pt x="233" y="580"/>
                  </a:lnTo>
                  <a:lnTo>
                    <a:pt x="217" y="578"/>
                  </a:lnTo>
                  <a:lnTo>
                    <a:pt x="201" y="576"/>
                  </a:lnTo>
                  <a:lnTo>
                    <a:pt x="185" y="576"/>
                  </a:lnTo>
                  <a:lnTo>
                    <a:pt x="170" y="577"/>
                  </a:lnTo>
                  <a:lnTo>
                    <a:pt x="155" y="579"/>
                  </a:lnTo>
                  <a:lnTo>
                    <a:pt x="140" y="581"/>
                  </a:lnTo>
                  <a:lnTo>
                    <a:pt x="125" y="586"/>
                  </a:lnTo>
                  <a:lnTo>
                    <a:pt x="112" y="591"/>
                  </a:lnTo>
                  <a:lnTo>
                    <a:pt x="100" y="596"/>
                  </a:lnTo>
                  <a:lnTo>
                    <a:pt x="87" y="603"/>
                  </a:lnTo>
                  <a:lnTo>
                    <a:pt x="76" y="611"/>
                  </a:lnTo>
                  <a:lnTo>
                    <a:pt x="55" y="629"/>
                  </a:lnTo>
                  <a:lnTo>
                    <a:pt x="36" y="649"/>
                  </a:lnTo>
                  <a:lnTo>
                    <a:pt x="23" y="671"/>
                  </a:lnTo>
                  <a:lnTo>
                    <a:pt x="11" y="697"/>
                  </a:lnTo>
                  <a:lnTo>
                    <a:pt x="3" y="722"/>
                  </a:lnTo>
                  <a:lnTo>
                    <a:pt x="0" y="750"/>
                  </a:lnTo>
                  <a:lnTo>
                    <a:pt x="1" y="777"/>
                  </a:lnTo>
                  <a:lnTo>
                    <a:pt x="6" y="806"/>
                  </a:lnTo>
                  <a:lnTo>
                    <a:pt x="16" y="824"/>
                  </a:lnTo>
                  <a:lnTo>
                    <a:pt x="27" y="842"/>
                  </a:lnTo>
                  <a:lnTo>
                    <a:pt x="39" y="857"/>
                  </a:lnTo>
                  <a:lnTo>
                    <a:pt x="51" y="869"/>
                  </a:lnTo>
                  <a:lnTo>
                    <a:pt x="66" y="881"/>
                  </a:lnTo>
                  <a:lnTo>
                    <a:pt x="80" y="890"/>
                  </a:lnTo>
                  <a:lnTo>
                    <a:pt x="96" y="897"/>
                  </a:lnTo>
                  <a:lnTo>
                    <a:pt x="112" y="903"/>
                  </a:lnTo>
                  <a:lnTo>
                    <a:pt x="129" y="907"/>
                  </a:lnTo>
                  <a:lnTo>
                    <a:pt x="145" y="910"/>
                  </a:lnTo>
                  <a:lnTo>
                    <a:pt x="162" y="911"/>
                  </a:lnTo>
                  <a:lnTo>
                    <a:pt x="179" y="911"/>
                  </a:lnTo>
                  <a:lnTo>
                    <a:pt x="196" y="908"/>
                  </a:lnTo>
                  <a:lnTo>
                    <a:pt x="213" y="906"/>
                  </a:lnTo>
                  <a:lnTo>
                    <a:pt x="230" y="902"/>
                  </a:lnTo>
                  <a:lnTo>
                    <a:pt x="246" y="896"/>
                  </a:lnTo>
                  <a:lnTo>
                    <a:pt x="268" y="887"/>
                  </a:lnTo>
                  <a:lnTo>
                    <a:pt x="287" y="874"/>
                  </a:lnTo>
                  <a:lnTo>
                    <a:pt x="306" y="860"/>
                  </a:lnTo>
                  <a:lnTo>
                    <a:pt x="322" y="845"/>
                  </a:lnTo>
                  <a:lnTo>
                    <a:pt x="336" y="828"/>
                  </a:lnTo>
                  <a:lnTo>
                    <a:pt x="347" y="809"/>
                  </a:lnTo>
                  <a:lnTo>
                    <a:pt x="357" y="789"/>
                  </a:lnTo>
                  <a:lnTo>
                    <a:pt x="362" y="768"/>
                  </a:lnTo>
                  <a:lnTo>
                    <a:pt x="380" y="665"/>
                  </a:lnTo>
                  <a:lnTo>
                    <a:pt x="512" y="0"/>
                  </a:lnTo>
                  <a:lnTo>
                    <a:pt x="427" y="85"/>
                  </a:lnTo>
                  <a:close/>
                </a:path>
              </a:pathLst>
            </a:custGeom>
            <a:solidFill>
              <a:srgbClr val="7577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15" y="1434"/>
              <a:ext cx="256" cy="455"/>
            </a:xfrm>
            <a:custGeom>
              <a:avLst/>
              <a:gdLst>
                <a:gd name="T0" fmla="*/ 426 w 511"/>
                <a:gd name="T1" fmla="*/ 85 h 911"/>
                <a:gd name="T2" fmla="*/ 317 w 511"/>
                <a:gd name="T3" fmla="*/ 615 h 911"/>
                <a:gd name="T4" fmla="*/ 301 w 511"/>
                <a:gd name="T5" fmla="*/ 606 h 911"/>
                <a:gd name="T6" fmla="*/ 283 w 511"/>
                <a:gd name="T7" fmla="*/ 598 h 911"/>
                <a:gd name="T8" fmla="*/ 266 w 511"/>
                <a:gd name="T9" fmla="*/ 591 h 911"/>
                <a:gd name="T10" fmla="*/ 250 w 511"/>
                <a:gd name="T11" fmla="*/ 585 h 911"/>
                <a:gd name="T12" fmla="*/ 233 w 511"/>
                <a:gd name="T13" fmla="*/ 581 h 911"/>
                <a:gd name="T14" fmla="*/ 217 w 511"/>
                <a:gd name="T15" fmla="*/ 578 h 911"/>
                <a:gd name="T16" fmla="*/ 200 w 511"/>
                <a:gd name="T17" fmla="*/ 577 h 911"/>
                <a:gd name="T18" fmla="*/ 184 w 511"/>
                <a:gd name="T19" fmla="*/ 577 h 911"/>
                <a:gd name="T20" fmla="*/ 169 w 511"/>
                <a:gd name="T21" fmla="*/ 577 h 911"/>
                <a:gd name="T22" fmla="*/ 154 w 511"/>
                <a:gd name="T23" fmla="*/ 579 h 911"/>
                <a:gd name="T24" fmla="*/ 139 w 511"/>
                <a:gd name="T25" fmla="*/ 583 h 911"/>
                <a:gd name="T26" fmla="*/ 126 w 511"/>
                <a:gd name="T27" fmla="*/ 586 h 911"/>
                <a:gd name="T28" fmla="*/ 112 w 511"/>
                <a:gd name="T29" fmla="*/ 591 h 911"/>
                <a:gd name="T30" fmla="*/ 99 w 511"/>
                <a:gd name="T31" fmla="*/ 598 h 911"/>
                <a:gd name="T32" fmla="*/ 86 w 511"/>
                <a:gd name="T33" fmla="*/ 603 h 911"/>
                <a:gd name="T34" fmla="*/ 75 w 511"/>
                <a:gd name="T35" fmla="*/ 611 h 911"/>
                <a:gd name="T36" fmla="*/ 54 w 511"/>
                <a:gd name="T37" fmla="*/ 629 h 911"/>
                <a:gd name="T38" fmla="*/ 37 w 511"/>
                <a:gd name="T39" fmla="*/ 649 h 911"/>
                <a:gd name="T40" fmla="*/ 22 w 511"/>
                <a:gd name="T41" fmla="*/ 672 h 911"/>
                <a:gd name="T42" fmla="*/ 10 w 511"/>
                <a:gd name="T43" fmla="*/ 697 h 911"/>
                <a:gd name="T44" fmla="*/ 4 w 511"/>
                <a:gd name="T45" fmla="*/ 723 h 911"/>
                <a:gd name="T46" fmla="*/ 0 w 511"/>
                <a:gd name="T47" fmla="*/ 750 h 911"/>
                <a:gd name="T48" fmla="*/ 0 w 511"/>
                <a:gd name="T49" fmla="*/ 777 h 911"/>
                <a:gd name="T50" fmla="*/ 6 w 511"/>
                <a:gd name="T51" fmla="*/ 806 h 911"/>
                <a:gd name="T52" fmla="*/ 15 w 511"/>
                <a:gd name="T53" fmla="*/ 824 h 911"/>
                <a:gd name="T54" fmla="*/ 27 w 511"/>
                <a:gd name="T55" fmla="*/ 842 h 911"/>
                <a:gd name="T56" fmla="*/ 38 w 511"/>
                <a:gd name="T57" fmla="*/ 857 h 911"/>
                <a:gd name="T58" fmla="*/ 51 w 511"/>
                <a:gd name="T59" fmla="*/ 869 h 911"/>
                <a:gd name="T60" fmla="*/ 66 w 511"/>
                <a:gd name="T61" fmla="*/ 881 h 911"/>
                <a:gd name="T62" fmla="*/ 80 w 511"/>
                <a:gd name="T63" fmla="*/ 890 h 911"/>
                <a:gd name="T64" fmla="*/ 96 w 511"/>
                <a:gd name="T65" fmla="*/ 897 h 911"/>
                <a:gd name="T66" fmla="*/ 112 w 511"/>
                <a:gd name="T67" fmla="*/ 903 h 911"/>
                <a:gd name="T68" fmla="*/ 128 w 511"/>
                <a:gd name="T69" fmla="*/ 907 h 911"/>
                <a:gd name="T70" fmla="*/ 145 w 511"/>
                <a:gd name="T71" fmla="*/ 910 h 911"/>
                <a:gd name="T72" fmla="*/ 162 w 511"/>
                <a:gd name="T73" fmla="*/ 911 h 911"/>
                <a:gd name="T74" fmla="*/ 179 w 511"/>
                <a:gd name="T75" fmla="*/ 910 h 911"/>
                <a:gd name="T76" fmla="*/ 196 w 511"/>
                <a:gd name="T77" fmla="*/ 908 h 911"/>
                <a:gd name="T78" fmla="*/ 213 w 511"/>
                <a:gd name="T79" fmla="*/ 905 h 911"/>
                <a:gd name="T80" fmla="*/ 230 w 511"/>
                <a:gd name="T81" fmla="*/ 902 h 911"/>
                <a:gd name="T82" fmla="*/ 247 w 511"/>
                <a:gd name="T83" fmla="*/ 896 h 911"/>
                <a:gd name="T84" fmla="*/ 267 w 511"/>
                <a:gd name="T85" fmla="*/ 887 h 911"/>
                <a:gd name="T86" fmla="*/ 288 w 511"/>
                <a:gd name="T87" fmla="*/ 874 h 911"/>
                <a:gd name="T88" fmla="*/ 305 w 511"/>
                <a:gd name="T89" fmla="*/ 860 h 911"/>
                <a:gd name="T90" fmla="*/ 321 w 511"/>
                <a:gd name="T91" fmla="*/ 845 h 911"/>
                <a:gd name="T92" fmla="*/ 335 w 511"/>
                <a:gd name="T93" fmla="*/ 828 h 911"/>
                <a:gd name="T94" fmla="*/ 347 w 511"/>
                <a:gd name="T95" fmla="*/ 809 h 911"/>
                <a:gd name="T96" fmla="*/ 356 w 511"/>
                <a:gd name="T97" fmla="*/ 789 h 911"/>
                <a:gd name="T98" fmla="*/ 363 w 511"/>
                <a:gd name="T99" fmla="*/ 768 h 911"/>
                <a:gd name="T100" fmla="*/ 379 w 511"/>
                <a:gd name="T101" fmla="*/ 665 h 911"/>
                <a:gd name="T102" fmla="*/ 511 w 511"/>
                <a:gd name="T103" fmla="*/ 0 h 911"/>
                <a:gd name="T104" fmla="*/ 426 w 511"/>
                <a:gd name="T105" fmla="*/ 85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1" h="911">
                  <a:moveTo>
                    <a:pt x="426" y="85"/>
                  </a:moveTo>
                  <a:lnTo>
                    <a:pt x="317" y="615"/>
                  </a:lnTo>
                  <a:lnTo>
                    <a:pt x="301" y="606"/>
                  </a:lnTo>
                  <a:lnTo>
                    <a:pt x="283" y="598"/>
                  </a:lnTo>
                  <a:lnTo>
                    <a:pt x="266" y="591"/>
                  </a:lnTo>
                  <a:lnTo>
                    <a:pt x="250" y="585"/>
                  </a:lnTo>
                  <a:lnTo>
                    <a:pt x="233" y="581"/>
                  </a:lnTo>
                  <a:lnTo>
                    <a:pt x="217" y="578"/>
                  </a:lnTo>
                  <a:lnTo>
                    <a:pt x="200" y="577"/>
                  </a:lnTo>
                  <a:lnTo>
                    <a:pt x="184" y="577"/>
                  </a:lnTo>
                  <a:lnTo>
                    <a:pt x="169" y="577"/>
                  </a:lnTo>
                  <a:lnTo>
                    <a:pt x="154" y="579"/>
                  </a:lnTo>
                  <a:lnTo>
                    <a:pt x="139" y="583"/>
                  </a:lnTo>
                  <a:lnTo>
                    <a:pt x="126" y="586"/>
                  </a:lnTo>
                  <a:lnTo>
                    <a:pt x="112" y="591"/>
                  </a:lnTo>
                  <a:lnTo>
                    <a:pt x="99" y="598"/>
                  </a:lnTo>
                  <a:lnTo>
                    <a:pt x="86" y="603"/>
                  </a:lnTo>
                  <a:lnTo>
                    <a:pt x="75" y="611"/>
                  </a:lnTo>
                  <a:lnTo>
                    <a:pt x="54" y="629"/>
                  </a:lnTo>
                  <a:lnTo>
                    <a:pt x="37" y="649"/>
                  </a:lnTo>
                  <a:lnTo>
                    <a:pt x="22" y="672"/>
                  </a:lnTo>
                  <a:lnTo>
                    <a:pt x="10" y="697"/>
                  </a:lnTo>
                  <a:lnTo>
                    <a:pt x="4" y="723"/>
                  </a:lnTo>
                  <a:lnTo>
                    <a:pt x="0" y="750"/>
                  </a:lnTo>
                  <a:lnTo>
                    <a:pt x="0" y="777"/>
                  </a:lnTo>
                  <a:lnTo>
                    <a:pt x="6" y="806"/>
                  </a:lnTo>
                  <a:lnTo>
                    <a:pt x="15" y="824"/>
                  </a:lnTo>
                  <a:lnTo>
                    <a:pt x="27" y="842"/>
                  </a:lnTo>
                  <a:lnTo>
                    <a:pt x="38" y="857"/>
                  </a:lnTo>
                  <a:lnTo>
                    <a:pt x="51" y="869"/>
                  </a:lnTo>
                  <a:lnTo>
                    <a:pt x="66" y="881"/>
                  </a:lnTo>
                  <a:lnTo>
                    <a:pt x="80" y="890"/>
                  </a:lnTo>
                  <a:lnTo>
                    <a:pt x="96" y="897"/>
                  </a:lnTo>
                  <a:lnTo>
                    <a:pt x="112" y="903"/>
                  </a:lnTo>
                  <a:lnTo>
                    <a:pt x="128" y="907"/>
                  </a:lnTo>
                  <a:lnTo>
                    <a:pt x="145" y="910"/>
                  </a:lnTo>
                  <a:lnTo>
                    <a:pt x="162" y="911"/>
                  </a:lnTo>
                  <a:lnTo>
                    <a:pt x="179" y="910"/>
                  </a:lnTo>
                  <a:lnTo>
                    <a:pt x="196" y="908"/>
                  </a:lnTo>
                  <a:lnTo>
                    <a:pt x="213" y="905"/>
                  </a:lnTo>
                  <a:lnTo>
                    <a:pt x="230" y="902"/>
                  </a:lnTo>
                  <a:lnTo>
                    <a:pt x="247" y="896"/>
                  </a:lnTo>
                  <a:lnTo>
                    <a:pt x="267" y="887"/>
                  </a:lnTo>
                  <a:lnTo>
                    <a:pt x="288" y="874"/>
                  </a:lnTo>
                  <a:lnTo>
                    <a:pt x="305" y="860"/>
                  </a:lnTo>
                  <a:lnTo>
                    <a:pt x="321" y="845"/>
                  </a:lnTo>
                  <a:lnTo>
                    <a:pt x="335" y="828"/>
                  </a:lnTo>
                  <a:lnTo>
                    <a:pt x="347" y="809"/>
                  </a:lnTo>
                  <a:lnTo>
                    <a:pt x="356" y="789"/>
                  </a:lnTo>
                  <a:lnTo>
                    <a:pt x="363" y="768"/>
                  </a:lnTo>
                  <a:lnTo>
                    <a:pt x="379" y="665"/>
                  </a:lnTo>
                  <a:lnTo>
                    <a:pt x="511" y="0"/>
                  </a:lnTo>
                  <a:lnTo>
                    <a:pt x="426" y="85"/>
                  </a:lnTo>
                  <a:close/>
                </a:path>
              </a:pathLst>
            </a:custGeom>
            <a:solidFill>
              <a:srgbClr val="7577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354" y="1699"/>
              <a:ext cx="79" cy="129"/>
            </a:xfrm>
            <a:custGeom>
              <a:avLst/>
              <a:gdLst>
                <a:gd name="T0" fmla="*/ 42 w 156"/>
                <a:gd name="T1" fmla="*/ 235 h 258"/>
                <a:gd name="T2" fmla="*/ 133 w 156"/>
                <a:gd name="T3" fmla="*/ 258 h 258"/>
                <a:gd name="T4" fmla="*/ 114 w 156"/>
                <a:gd name="T5" fmla="*/ 212 h 258"/>
                <a:gd name="T6" fmla="*/ 101 w 156"/>
                <a:gd name="T7" fmla="*/ 171 h 258"/>
                <a:gd name="T8" fmla="*/ 95 w 156"/>
                <a:gd name="T9" fmla="*/ 137 h 258"/>
                <a:gd name="T10" fmla="*/ 95 w 156"/>
                <a:gd name="T11" fmla="*/ 107 h 258"/>
                <a:gd name="T12" fmla="*/ 102 w 156"/>
                <a:gd name="T13" fmla="*/ 79 h 258"/>
                <a:gd name="T14" fmla="*/ 115 w 156"/>
                <a:gd name="T15" fmla="*/ 53 h 258"/>
                <a:gd name="T16" fmla="*/ 133 w 156"/>
                <a:gd name="T17" fmla="*/ 26 h 258"/>
                <a:gd name="T18" fmla="*/ 156 w 156"/>
                <a:gd name="T19" fmla="*/ 0 h 258"/>
                <a:gd name="T20" fmla="*/ 124 w 156"/>
                <a:gd name="T21" fmla="*/ 4 h 258"/>
                <a:gd name="T22" fmla="*/ 95 w 156"/>
                <a:gd name="T23" fmla="*/ 12 h 258"/>
                <a:gd name="T24" fmla="*/ 71 w 156"/>
                <a:gd name="T25" fmla="*/ 23 h 258"/>
                <a:gd name="T26" fmla="*/ 51 w 156"/>
                <a:gd name="T27" fmla="*/ 34 h 258"/>
                <a:gd name="T28" fmla="*/ 34 w 156"/>
                <a:gd name="T29" fmla="*/ 48 h 258"/>
                <a:gd name="T30" fmla="*/ 21 w 156"/>
                <a:gd name="T31" fmla="*/ 63 h 258"/>
                <a:gd name="T32" fmla="*/ 11 w 156"/>
                <a:gd name="T33" fmla="*/ 79 h 258"/>
                <a:gd name="T34" fmla="*/ 4 w 156"/>
                <a:gd name="T35" fmla="*/ 96 h 258"/>
                <a:gd name="T36" fmla="*/ 1 w 156"/>
                <a:gd name="T37" fmla="*/ 115 h 258"/>
                <a:gd name="T38" fmla="*/ 0 w 156"/>
                <a:gd name="T39" fmla="*/ 133 h 258"/>
                <a:gd name="T40" fmla="*/ 2 w 156"/>
                <a:gd name="T41" fmla="*/ 152 h 258"/>
                <a:gd name="T42" fmla="*/ 6 w 156"/>
                <a:gd name="T43" fmla="*/ 170 h 258"/>
                <a:gd name="T44" fmla="*/ 13 w 156"/>
                <a:gd name="T45" fmla="*/ 187 h 258"/>
                <a:gd name="T46" fmla="*/ 21 w 156"/>
                <a:gd name="T47" fmla="*/ 205 h 258"/>
                <a:gd name="T48" fmla="*/ 31 w 156"/>
                <a:gd name="T49" fmla="*/ 220 h 258"/>
                <a:gd name="T50" fmla="*/ 42 w 156"/>
                <a:gd name="T51" fmla="*/ 23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258">
                  <a:moveTo>
                    <a:pt x="42" y="235"/>
                  </a:moveTo>
                  <a:lnTo>
                    <a:pt x="133" y="258"/>
                  </a:lnTo>
                  <a:lnTo>
                    <a:pt x="114" y="212"/>
                  </a:lnTo>
                  <a:lnTo>
                    <a:pt x="101" y="171"/>
                  </a:lnTo>
                  <a:lnTo>
                    <a:pt x="95" y="137"/>
                  </a:lnTo>
                  <a:lnTo>
                    <a:pt x="95" y="107"/>
                  </a:lnTo>
                  <a:lnTo>
                    <a:pt x="102" y="79"/>
                  </a:lnTo>
                  <a:lnTo>
                    <a:pt x="115" y="53"/>
                  </a:lnTo>
                  <a:lnTo>
                    <a:pt x="133" y="26"/>
                  </a:lnTo>
                  <a:lnTo>
                    <a:pt x="156" y="0"/>
                  </a:lnTo>
                  <a:lnTo>
                    <a:pt x="124" y="4"/>
                  </a:lnTo>
                  <a:lnTo>
                    <a:pt x="95" y="12"/>
                  </a:lnTo>
                  <a:lnTo>
                    <a:pt x="71" y="23"/>
                  </a:lnTo>
                  <a:lnTo>
                    <a:pt x="51" y="34"/>
                  </a:lnTo>
                  <a:lnTo>
                    <a:pt x="34" y="48"/>
                  </a:lnTo>
                  <a:lnTo>
                    <a:pt x="21" y="63"/>
                  </a:lnTo>
                  <a:lnTo>
                    <a:pt x="11" y="79"/>
                  </a:lnTo>
                  <a:lnTo>
                    <a:pt x="4" y="96"/>
                  </a:lnTo>
                  <a:lnTo>
                    <a:pt x="1" y="115"/>
                  </a:lnTo>
                  <a:lnTo>
                    <a:pt x="0" y="133"/>
                  </a:lnTo>
                  <a:lnTo>
                    <a:pt x="2" y="152"/>
                  </a:lnTo>
                  <a:lnTo>
                    <a:pt x="6" y="170"/>
                  </a:lnTo>
                  <a:lnTo>
                    <a:pt x="13" y="187"/>
                  </a:lnTo>
                  <a:lnTo>
                    <a:pt x="21" y="205"/>
                  </a:lnTo>
                  <a:lnTo>
                    <a:pt x="31" y="220"/>
                  </a:lnTo>
                  <a:lnTo>
                    <a:pt x="42" y="235"/>
                  </a:lnTo>
                  <a:close/>
                </a:path>
              </a:pathLst>
            </a:custGeom>
            <a:solidFill>
              <a:srgbClr val="7577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356" y="1702"/>
              <a:ext cx="73" cy="122"/>
            </a:xfrm>
            <a:custGeom>
              <a:avLst/>
              <a:gdLst>
                <a:gd name="T0" fmla="*/ 39 w 145"/>
                <a:gd name="T1" fmla="*/ 222 h 242"/>
                <a:gd name="T2" fmla="*/ 50 w 145"/>
                <a:gd name="T3" fmla="*/ 224 h 242"/>
                <a:gd name="T4" fmla="*/ 60 w 145"/>
                <a:gd name="T5" fmla="*/ 226 h 242"/>
                <a:gd name="T6" fmla="*/ 71 w 145"/>
                <a:gd name="T7" fmla="*/ 230 h 242"/>
                <a:gd name="T8" fmla="*/ 81 w 145"/>
                <a:gd name="T9" fmla="*/ 232 h 242"/>
                <a:gd name="T10" fmla="*/ 91 w 145"/>
                <a:gd name="T11" fmla="*/ 234 h 242"/>
                <a:gd name="T12" fmla="*/ 102 w 145"/>
                <a:gd name="T13" fmla="*/ 237 h 242"/>
                <a:gd name="T14" fmla="*/ 112 w 145"/>
                <a:gd name="T15" fmla="*/ 240 h 242"/>
                <a:gd name="T16" fmla="*/ 122 w 145"/>
                <a:gd name="T17" fmla="*/ 242 h 242"/>
                <a:gd name="T18" fmla="*/ 103 w 145"/>
                <a:gd name="T19" fmla="*/ 200 h 242"/>
                <a:gd name="T20" fmla="*/ 91 w 145"/>
                <a:gd name="T21" fmla="*/ 163 h 242"/>
                <a:gd name="T22" fmla="*/ 86 w 145"/>
                <a:gd name="T23" fmla="*/ 131 h 242"/>
                <a:gd name="T24" fmla="*/ 87 w 145"/>
                <a:gd name="T25" fmla="*/ 102 h 242"/>
                <a:gd name="T26" fmla="*/ 94 w 145"/>
                <a:gd name="T27" fmla="*/ 76 h 242"/>
                <a:gd name="T28" fmla="*/ 105 w 145"/>
                <a:gd name="T29" fmla="*/ 50 h 242"/>
                <a:gd name="T30" fmla="*/ 124 w 145"/>
                <a:gd name="T31" fmla="*/ 25 h 242"/>
                <a:gd name="T32" fmla="*/ 145 w 145"/>
                <a:gd name="T33" fmla="*/ 0 h 242"/>
                <a:gd name="T34" fmla="*/ 89 w 145"/>
                <a:gd name="T35" fmla="*/ 11 h 242"/>
                <a:gd name="T36" fmla="*/ 49 w 145"/>
                <a:gd name="T37" fmla="*/ 32 h 242"/>
                <a:gd name="T38" fmla="*/ 21 w 145"/>
                <a:gd name="T39" fmla="*/ 59 h 242"/>
                <a:gd name="T40" fmla="*/ 5 w 145"/>
                <a:gd name="T41" fmla="*/ 90 h 242"/>
                <a:gd name="T42" fmla="*/ 0 w 145"/>
                <a:gd name="T43" fmla="*/ 125 h 242"/>
                <a:gd name="T44" fmla="*/ 6 w 145"/>
                <a:gd name="T45" fmla="*/ 160 h 242"/>
                <a:gd name="T46" fmla="*/ 19 w 145"/>
                <a:gd name="T47" fmla="*/ 193 h 242"/>
                <a:gd name="T48" fmla="*/ 39 w 145"/>
                <a:gd name="T49" fmla="*/ 2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42">
                  <a:moveTo>
                    <a:pt x="39" y="222"/>
                  </a:moveTo>
                  <a:lnTo>
                    <a:pt x="50" y="224"/>
                  </a:lnTo>
                  <a:lnTo>
                    <a:pt x="60" y="226"/>
                  </a:lnTo>
                  <a:lnTo>
                    <a:pt x="71" y="230"/>
                  </a:lnTo>
                  <a:lnTo>
                    <a:pt x="81" y="232"/>
                  </a:lnTo>
                  <a:lnTo>
                    <a:pt x="91" y="234"/>
                  </a:lnTo>
                  <a:lnTo>
                    <a:pt x="102" y="237"/>
                  </a:lnTo>
                  <a:lnTo>
                    <a:pt x="112" y="240"/>
                  </a:lnTo>
                  <a:lnTo>
                    <a:pt x="122" y="242"/>
                  </a:lnTo>
                  <a:lnTo>
                    <a:pt x="103" y="200"/>
                  </a:lnTo>
                  <a:lnTo>
                    <a:pt x="91" y="163"/>
                  </a:lnTo>
                  <a:lnTo>
                    <a:pt x="86" y="131"/>
                  </a:lnTo>
                  <a:lnTo>
                    <a:pt x="87" y="102"/>
                  </a:lnTo>
                  <a:lnTo>
                    <a:pt x="94" y="76"/>
                  </a:lnTo>
                  <a:lnTo>
                    <a:pt x="105" y="50"/>
                  </a:lnTo>
                  <a:lnTo>
                    <a:pt x="124" y="25"/>
                  </a:lnTo>
                  <a:lnTo>
                    <a:pt x="145" y="0"/>
                  </a:lnTo>
                  <a:lnTo>
                    <a:pt x="89" y="11"/>
                  </a:lnTo>
                  <a:lnTo>
                    <a:pt x="49" y="32"/>
                  </a:lnTo>
                  <a:lnTo>
                    <a:pt x="21" y="59"/>
                  </a:lnTo>
                  <a:lnTo>
                    <a:pt x="5" y="90"/>
                  </a:lnTo>
                  <a:lnTo>
                    <a:pt x="0" y="125"/>
                  </a:lnTo>
                  <a:lnTo>
                    <a:pt x="6" y="160"/>
                  </a:lnTo>
                  <a:lnTo>
                    <a:pt x="19" y="193"/>
                  </a:lnTo>
                  <a:lnTo>
                    <a:pt x="39" y="222"/>
                  </a:lnTo>
                  <a:close/>
                </a:path>
              </a:pathLst>
            </a:custGeom>
            <a:solidFill>
              <a:srgbClr val="7C7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358" y="1705"/>
              <a:ext cx="67" cy="115"/>
            </a:xfrm>
            <a:custGeom>
              <a:avLst/>
              <a:gdLst>
                <a:gd name="T0" fmla="*/ 34 w 133"/>
                <a:gd name="T1" fmla="*/ 209 h 229"/>
                <a:gd name="T2" fmla="*/ 44 w 133"/>
                <a:gd name="T3" fmla="*/ 211 h 229"/>
                <a:gd name="T4" fmla="*/ 54 w 133"/>
                <a:gd name="T5" fmla="*/ 213 h 229"/>
                <a:gd name="T6" fmla="*/ 63 w 133"/>
                <a:gd name="T7" fmla="*/ 217 h 229"/>
                <a:gd name="T8" fmla="*/ 72 w 133"/>
                <a:gd name="T9" fmla="*/ 219 h 229"/>
                <a:gd name="T10" fmla="*/ 82 w 133"/>
                <a:gd name="T11" fmla="*/ 221 h 229"/>
                <a:gd name="T12" fmla="*/ 92 w 133"/>
                <a:gd name="T13" fmla="*/ 224 h 229"/>
                <a:gd name="T14" fmla="*/ 101 w 133"/>
                <a:gd name="T15" fmla="*/ 227 h 229"/>
                <a:gd name="T16" fmla="*/ 110 w 133"/>
                <a:gd name="T17" fmla="*/ 229 h 229"/>
                <a:gd name="T18" fmla="*/ 92 w 133"/>
                <a:gd name="T19" fmla="*/ 189 h 229"/>
                <a:gd name="T20" fmla="*/ 79 w 133"/>
                <a:gd name="T21" fmla="*/ 155 h 229"/>
                <a:gd name="T22" fmla="*/ 75 w 133"/>
                <a:gd name="T23" fmla="*/ 125 h 229"/>
                <a:gd name="T24" fmla="*/ 76 w 133"/>
                <a:gd name="T25" fmla="*/ 97 h 229"/>
                <a:gd name="T26" fmla="*/ 82 w 133"/>
                <a:gd name="T27" fmla="*/ 73 h 229"/>
                <a:gd name="T28" fmla="*/ 94 w 133"/>
                <a:gd name="T29" fmla="*/ 49 h 229"/>
                <a:gd name="T30" fmla="*/ 112 w 133"/>
                <a:gd name="T31" fmla="*/ 24 h 229"/>
                <a:gd name="T32" fmla="*/ 133 w 133"/>
                <a:gd name="T33" fmla="*/ 0 h 229"/>
                <a:gd name="T34" fmla="*/ 82 w 133"/>
                <a:gd name="T35" fmla="*/ 11 h 229"/>
                <a:gd name="T36" fmla="*/ 45 w 133"/>
                <a:gd name="T37" fmla="*/ 30 h 229"/>
                <a:gd name="T38" fmla="*/ 18 w 133"/>
                <a:gd name="T39" fmla="*/ 56 h 229"/>
                <a:gd name="T40" fmla="*/ 5 w 133"/>
                <a:gd name="T41" fmla="*/ 85 h 229"/>
                <a:gd name="T42" fmla="*/ 0 w 133"/>
                <a:gd name="T43" fmla="*/ 117 h 229"/>
                <a:gd name="T44" fmla="*/ 3 w 133"/>
                <a:gd name="T45" fmla="*/ 150 h 229"/>
                <a:gd name="T46" fmla="*/ 16 w 133"/>
                <a:gd name="T47" fmla="*/ 181 h 229"/>
                <a:gd name="T48" fmla="*/ 34 w 133"/>
                <a:gd name="T49" fmla="*/ 2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229">
                  <a:moveTo>
                    <a:pt x="34" y="209"/>
                  </a:moveTo>
                  <a:lnTo>
                    <a:pt x="44" y="211"/>
                  </a:lnTo>
                  <a:lnTo>
                    <a:pt x="54" y="213"/>
                  </a:lnTo>
                  <a:lnTo>
                    <a:pt x="63" y="217"/>
                  </a:lnTo>
                  <a:lnTo>
                    <a:pt x="72" y="219"/>
                  </a:lnTo>
                  <a:lnTo>
                    <a:pt x="82" y="221"/>
                  </a:lnTo>
                  <a:lnTo>
                    <a:pt x="92" y="224"/>
                  </a:lnTo>
                  <a:lnTo>
                    <a:pt x="101" y="227"/>
                  </a:lnTo>
                  <a:lnTo>
                    <a:pt x="110" y="229"/>
                  </a:lnTo>
                  <a:lnTo>
                    <a:pt x="92" y="189"/>
                  </a:lnTo>
                  <a:lnTo>
                    <a:pt x="79" y="155"/>
                  </a:lnTo>
                  <a:lnTo>
                    <a:pt x="75" y="125"/>
                  </a:lnTo>
                  <a:lnTo>
                    <a:pt x="76" y="97"/>
                  </a:lnTo>
                  <a:lnTo>
                    <a:pt x="82" y="73"/>
                  </a:lnTo>
                  <a:lnTo>
                    <a:pt x="94" y="49"/>
                  </a:lnTo>
                  <a:lnTo>
                    <a:pt x="112" y="24"/>
                  </a:lnTo>
                  <a:lnTo>
                    <a:pt x="133" y="0"/>
                  </a:lnTo>
                  <a:lnTo>
                    <a:pt x="82" y="11"/>
                  </a:lnTo>
                  <a:lnTo>
                    <a:pt x="45" y="30"/>
                  </a:lnTo>
                  <a:lnTo>
                    <a:pt x="18" y="56"/>
                  </a:lnTo>
                  <a:lnTo>
                    <a:pt x="5" y="85"/>
                  </a:lnTo>
                  <a:lnTo>
                    <a:pt x="0" y="117"/>
                  </a:lnTo>
                  <a:lnTo>
                    <a:pt x="3" y="150"/>
                  </a:lnTo>
                  <a:lnTo>
                    <a:pt x="16" y="181"/>
                  </a:lnTo>
                  <a:lnTo>
                    <a:pt x="34" y="209"/>
                  </a:lnTo>
                  <a:close/>
                </a:path>
              </a:pathLst>
            </a:custGeom>
            <a:solidFill>
              <a:srgbClr val="8987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360" y="1708"/>
              <a:ext cx="62" cy="107"/>
            </a:xfrm>
            <a:custGeom>
              <a:avLst/>
              <a:gdLst>
                <a:gd name="T0" fmla="*/ 31 w 125"/>
                <a:gd name="T1" fmla="*/ 195 h 214"/>
                <a:gd name="T2" fmla="*/ 41 w 125"/>
                <a:gd name="T3" fmla="*/ 197 h 214"/>
                <a:gd name="T4" fmla="*/ 49 w 125"/>
                <a:gd name="T5" fmla="*/ 199 h 214"/>
                <a:gd name="T6" fmla="*/ 58 w 125"/>
                <a:gd name="T7" fmla="*/ 203 h 214"/>
                <a:gd name="T8" fmla="*/ 66 w 125"/>
                <a:gd name="T9" fmla="*/ 205 h 214"/>
                <a:gd name="T10" fmla="*/ 75 w 125"/>
                <a:gd name="T11" fmla="*/ 207 h 214"/>
                <a:gd name="T12" fmla="*/ 83 w 125"/>
                <a:gd name="T13" fmla="*/ 210 h 214"/>
                <a:gd name="T14" fmla="*/ 92 w 125"/>
                <a:gd name="T15" fmla="*/ 212 h 214"/>
                <a:gd name="T16" fmla="*/ 100 w 125"/>
                <a:gd name="T17" fmla="*/ 214 h 214"/>
                <a:gd name="T18" fmla="*/ 82 w 125"/>
                <a:gd name="T19" fmla="*/ 177 h 214"/>
                <a:gd name="T20" fmla="*/ 72 w 125"/>
                <a:gd name="T21" fmla="*/ 145 h 214"/>
                <a:gd name="T22" fmla="*/ 66 w 125"/>
                <a:gd name="T23" fmla="*/ 117 h 214"/>
                <a:gd name="T24" fmla="*/ 68 w 125"/>
                <a:gd name="T25" fmla="*/ 92 h 214"/>
                <a:gd name="T26" fmla="*/ 74 w 125"/>
                <a:gd name="T27" fmla="*/ 69 h 214"/>
                <a:gd name="T28" fmla="*/ 87 w 125"/>
                <a:gd name="T29" fmla="*/ 46 h 214"/>
                <a:gd name="T30" fmla="*/ 104 w 125"/>
                <a:gd name="T31" fmla="*/ 24 h 214"/>
                <a:gd name="T32" fmla="*/ 125 w 125"/>
                <a:gd name="T33" fmla="*/ 0 h 214"/>
                <a:gd name="T34" fmla="*/ 77 w 125"/>
                <a:gd name="T35" fmla="*/ 10 h 214"/>
                <a:gd name="T36" fmla="*/ 43 w 125"/>
                <a:gd name="T37" fmla="*/ 28 h 214"/>
                <a:gd name="T38" fmla="*/ 19 w 125"/>
                <a:gd name="T39" fmla="*/ 51 h 214"/>
                <a:gd name="T40" fmla="*/ 6 w 125"/>
                <a:gd name="T41" fmla="*/ 78 h 214"/>
                <a:gd name="T42" fmla="*/ 0 w 125"/>
                <a:gd name="T43" fmla="*/ 108 h 214"/>
                <a:gd name="T44" fmla="*/ 4 w 125"/>
                <a:gd name="T45" fmla="*/ 139 h 214"/>
                <a:gd name="T46" fmla="*/ 15 w 125"/>
                <a:gd name="T47" fmla="*/ 168 h 214"/>
                <a:gd name="T48" fmla="*/ 31 w 125"/>
                <a:gd name="T49" fmla="*/ 19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214">
                  <a:moveTo>
                    <a:pt x="31" y="195"/>
                  </a:moveTo>
                  <a:lnTo>
                    <a:pt x="41" y="197"/>
                  </a:lnTo>
                  <a:lnTo>
                    <a:pt x="49" y="199"/>
                  </a:lnTo>
                  <a:lnTo>
                    <a:pt x="58" y="203"/>
                  </a:lnTo>
                  <a:lnTo>
                    <a:pt x="66" y="205"/>
                  </a:lnTo>
                  <a:lnTo>
                    <a:pt x="75" y="207"/>
                  </a:lnTo>
                  <a:lnTo>
                    <a:pt x="83" y="210"/>
                  </a:lnTo>
                  <a:lnTo>
                    <a:pt x="92" y="212"/>
                  </a:lnTo>
                  <a:lnTo>
                    <a:pt x="100" y="214"/>
                  </a:lnTo>
                  <a:lnTo>
                    <a:pt x="82" y="177"/>
                  </a:lnTo>
                  <a:lnTo>
                    <a:pt x="72" y="145"/>
                  </a:lnTo>
                  <a:lnTo>
                    <a:pt x="66" y="117"/>
                  </a:lnTo>
                  <a:lnTo>
                    <a:pt x="68" y="92"/>
                  </a:lnTo>
                  <a:lnTo>
                    <a:pt x="74" y="69"/>
                  </a:lnTo>
                  <a:lnTo>
                    <a:pt x="87" y="46"/>
                  </a:lnTo>
                  <a:lnTo>
                    <a:pt x="104" y="24"/>
                  </a:lnTo>
                  <a:lnTo>
                    <a:pt x="125" y="0"/>
                  </a:lnTo>
                  <a:lnTo>
                    <a:pt x="77" y="10"/>
                  </a:lnTo>
                  <a:lnTo>
                    <a:pt x="43" y="28"/>
                  </a:lnTo>
                  <a:lnTo>
                    <a:pt x="19" y="51"/>
                  </a:lnTo>
                  <a:lnTo>
                    <a:pt x="6" y="78"/>
                  </a:lnTo>
                  <a:lnTo>
                    <a:pt x="0" y="108"/>
                  </a:lnTo>
                  <a:lnTo>
                    <a:pt x="4" y="139"/>
                  </a:lnTo>
                  <a:lnTo>
                    <a:pt x="15" y="168"/>
                  </a:lnTo>
                  <a:lnTo>
                    <a:pt x="31" y="195"/>
                  </a:lnTo>
                  <a:close/>
                </a:path>
              </a:pathLst>
            </a:custGeom>
            <a:solidFill>
              <a:srgbClr val="918E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362" y="1711"/>
              <a:ext cx="56" cy="100"/>
            </a:xfrm>
            <a:custGeom>
              <a:avLst/>
              <a:gdLst>
                <a:gd name="T0" fmla="*/ 26 w 113"/>
                <a:gd name="T1" fmla="*/ 181 h 200"/>
                <a:gd name="T2" fmla="*/ 34 w 113"/>
                <a:gd name="T3" fmla="*/ 183 h 200"/>
                <a:gd name="T4" fmla="*/ 41 w 113"/>
                <a:gd name="T5" fmla="*/ 185 h 200"/>
                <a:gd name="T6" fmla="*/ 49 w 113"/>
                <a:gd name="T7" fmla="*/ 187 h 200"/>
                <a:gd name="T8" fmla="*/ 57 w 113"/>
                <a:gd name="T9" fmla="*/ 190 h 200"/>
                <a:gd name="T10" fmla="*/ 65 w 113"/>
                <a:gd name="T11" fmla="*/ 193 h 200"/>
                <a:gd name="T12" fmla="*/ 72 w 113"/>
                <a:gd name="T13" fmla="*/ 196 h 200"/>
                <a:gd name="T14" fmla="*/ 80 w 113"/>
                <a:gd name="T15" fmla="*/ 198 h 200"/>
                <a:gd name="T16" fmla="*/ 87 w 113"/>
                <a:gd name="T17" fmla="*/ 200 h 200"/>
                <a:gd name="T18" fmla="*/ 70 w 113"/>
                <a:gd name="T19" fmla="*/ 166 h 200"/>
                <a:gd name="T20" fmla="*/ 60 w 113"/>
                <a:gd name="T21" fmla="*/ 137 h 200"/>
                <a:gd name="T22" fmla="*/ 55 w 113"/>
                <a:gd name="T23" fmla="*/ 110 h 200"/>
                <a:gd name="T24" fmla="*/ 57 w 113"/>
                <a:gd name="T25" fmla="*/ 86 h 200"/>
                <a:gd name="T26" fmla="*/ 64 w 113"/>
                <a:gd name="T27" fmla="*/ 64 h 200"/>
                <a:gd name="T28" fmla="*/ 76 w 113"/>
                <a:gd name="T29" fmla="*/ 44 h 200"/>
                <a:gd name="T30" fmla="*/ 92 w 113"/>
                <a:gd name="T31" fmla="*/ 22 h 200"/>
                <a:gd name="T32" fmla="*/ 113 w 113"/>
                <a:gd name="T33" fmla="*/ 0 h 200"/>
                <a:gd name="T34" fmla="*/ 71 w 113"/>
                <a:gd name="T35" fmla="*/ 9 h 200"/>
                <a:gd name="T36" fmla="*/ 39 w 113"/>
                <a:gd name="T37" fmla="*/ 25 h 200"/>
                <a:gd name="T38" fmla="*/ 17 w 113"/>
                <a:gd name="T39" fmla="*/ 47 h 200"/>
                <a:gd name="T40" fmla="*/ 4 w 113"/>
                <a:gd name="T41" fmla="*/ 72 h 200"/>
                <a:gd name="T42" fmla="*/ 0 w 113"/>
                <a:gd name="T43" fmla="*/ 100 h 200"/>
                <a:gd name="T44" fmla="*/ 2 w 113"/>
                <a:gd name="T45" fmla="*/ 129 h 200"/>
                <a:gd name="T46" fmla="*/ 11 w 113"/>
                <a:gd name="T47" fmla="*/ 156 h 200"/>
                <a:gd name="T48" fmla="*/ 26 w 113"/>
                <a:gd name="T4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200">
                  <a:moveTo>
                    <a:pt x="26" y="181"/>
                  </a:moveTo>
                  <a:lnTo>
                    <a:pt x="34" y="183"/>
                  </a:lnTo>
                  <a:lnTo>
                    <a:pt x="41" y="185"/>
                  </a:lnTo>
                  <a:lnTo>
                    <a:pt x="49" y="187"/>
                  </a:lnTo>
                  <a:lnTo>
                    <a:pt x="57" y="190"/>
                  </a:lnTo>
                  <a:lnTo>
                    <a:pt x="65" y="193"/>
                  </a:lnTo>
                  <a:lnTo>
                    <a:pt x="72" y="196"/>
                  </a:lnTo>
                  <a:lnTo>
                    <a:pt x="80" y="198"/>
                  </a:lnTo>
                  <a:lnTo>
                    <a:pt x="87" y="200"/>
                  </a:lnTo>
                  <a:lnTo>
                    <a:pt x="70" y="166"/>
                  </a:lnTo>
                  <a:lnTo>
                    <a:pt x="60" y="137"/>
                  </a:lnTo>
                  <a:lnTo>
                    <a:pt x="55" y="110"/>
                  </a:lnTo>
                  <a:lnTo>
                    <a:pt x="57" y="86"/>
                  </a:lnTo>
                  <a:lnTo>
                    <a:pt x="64" y="64"/>
                  </a:lnTo>
                  <a:lnTo>
                    <a:pt x="76" y="44"/>
                  </a:lnTo>
                  <a:lnTo>
                    <a:pt x="92" y="22"/>
                  </a:lnTo>
                  <a:lnTo>
                    <a:pt x="113" y="0"/>
                  </a:lnTo>
                  <a:lnTo>
                    <a:pt x="71" y="9"/>
                  </a:lnTo>
                  <a:lnTo>
                    <a:pt x="39" y="25"/>
                  </a:lnTo>
                  <a:lnTo>
                    <a:pt x="17" y="47"/>
                  </a:lnTo>
                  <a:lnTo>
                    <a:pt x="4" y="72"/>
                  </a:lnTo>
                  <a:lnTo>
                    <a:pt x="0" y="100"/>
                  </a:lnTo>
                  <a:lnTo>
                    <a:pt x="2" y="129"/>
                  </a:lnTo>
                  <a:lnTo>
                    <a:pt x="11" y="156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rgbClr val="9996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364" y="1714"/>
              <a:ext cx="50" cy="92"/>
            </a:xfrm>
            <a:custGeom>
              <a:avLst/>
              <a:gdLst>
                <a:gd name="T0" fmla="*/ 23 w 102"/>
                <a:gd name="T1" fmla="*/ 168 h 185"/>
                <a:gd name="T2" fmla="*/ 30 w 102"/>
                <a:gd name="T3" fmla="*/ 170 h 185"/>
                <a:gd name="T4" fmla="*/ 36 w 102"/>
                <a:gd name="T5" fmla="*/ 172 h 185"/>
                <a:gd name="T6" fmla="*/ 43 w 102"/>
                <a:gd name="T7" fmla="*/ 175 h 185"/>
                <a:gd name="T8" fmla="*/ 50 w 102"/>
                <a:gd name="T9" fmla="*/ 176 h 185"/>
                <a:gd name="T10" fmla="*/ 57 w 102"/>
                <a:gd name="T11" fmla="*/ 178 h 185"/>
                <a:gd name="T12" fmla="*/ 64 w 102"/>
                <a:gd name="T13" fmla="*/ 180 h 185"/>
                <a:gd name="T14" fmla="*/ 71 w 102"/>
                <a:gd name="T15" fmla="*/ 183 h 185"/>
                <a:gd name="T16" fmla="*/ 77 w 102"/>
                <a:gd name="T17" fmla="*/ 185 h 185"/>
                <a:gd name="T18" fmla="*/ 61 w 102"/>
                <a:gd name="T19" fmla="*/ 154 h 185"/>
                <a:gd name="T20" fmla="*/ 51 w 102"/>
                <a:gd name="T21" fmla="*/ 127 h 185"/>
                <a:gd name="T22" fmla="*/ 46 w 102"/>
                <a:gd name="T23" fmla="*/ 103 h 185"/>
                <a:gd name="T24" fmla="*/ 47 w 102"/>
                <a:gd name="T25" fmla="*/ 81 h 185"/>
                <a:gd name="T26" fmla="*/ 54 w 102"/>
                <a:gd name="T27" fmla="*/ 61 h 185"/>
                <a:gd name="T28" fmla="*/ 66 w 102"/>
                <a:gd name="T29" fmla="*/ 41 h 185"/>
                <a:gd name="T30" fmla="*/ 82 w 102"/>
                <a:gd name="T31" fmla="*/ 21 h 185"/>
                <a:gd name="T32" fmla="*/ 102 w 102"/>
                <a:gd name="T33" fmla="*/ 0 h 185"/>
                <a:gd name="T34" fmla="*/ 65 w 102"/>
                <a:gd name="T35" fmla="*/ 8 h 185"/>
                <a:gd name="T36" fmla="*/ 36 w 102"/>
                <a:gd name="T37" fmla="*/ 23 h 185"/>
                <a:gd name="T38" fmla="*/ 16 w 102"/>
                <a:gd name="T39" fmla="*/ 42 h 185"/>
                <a:gd name="T40" fmla="*/ 5 w 102"/>
                <a:gd name="T41" fmla="*/ 66 h 185"/>
                <a:gd name="T42" fmla="*/ 0 w 102"/>
                <a:gd name="T43" fmla="*/ 92 h 185"/>
                <a:gd name="T44" fmla="*/ 1 w 102"/>
                <a:gd name="T45" fmla="*/ 118 h 185"/>
                <a:gd name="T46" fmla="*/ 9 w 102"/>
                <a:gd name="T47" fmla="*/ 143 h 185"/>
                <a:gd name="T48" fmla="*/ 23 w 102"/>
                <a:gd name="T49" fmla="*/ 16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85">
                  <a:moveTo>
                    <a:pt x="23" y="168"/>
                  </a:moveTo>
                  <a:lnTo>
                    <a:pt x="30" y="170"/>
                  </a:lnTo>
                  <a:lnTo>
                    <a:pt x="36" y="172"/>
                  </a:lnTo>
                  <a:lnTo>
                    <a:pt x="43" y="175"/>
                  </a:lnTo>
                  <a:lnTo>
                    <a:pt x="50" y="176"/>
                  </a:lnTo>
                  <a:lnTo>
                    <a:pt x="57" y="178"/>
                  </a:lnTo>
                  <a:lnTo>
                    <a:pt x="64" y="180"/>
                  </a:lnTo>
                  <a:lnTo>
                    <a:pt x="71" y="183"/>
                  </a:lnTo>
                  <a:lnTo>
                    <a:pt x="77" y="185"/>
                  </a:lnTo>
                  <a:lnTo>
                    <a:pt x="61" y="154"/>
                  </a:lnTo>
                  <a:lnTo>
                    <a:pt x="51" y="127"/>
                  </a:lnTo>
                  <a:lnTo>
                    <a:pt x="46" y="103"/>
                  </a:lnTo>
                  <a:lnTo>
                    <a:pt x="47" y="81"/>
                  </a:lnTo>
                  <a:lnTo>
                    <a:pt x="54" y="61"/>
                  </a:lnTo>
                  <a:lnTo>
                    <a:pt x="66" y="41"/>
                  </a:lnTo>
                  <a:lnTo>
                    <a:pt x="82" y="21"/>
                  </a:lnTo>
                  <a:lnTo>
                    <a:pt x="102" y="0"/>
                  </a:lnTo>
                  <a:lnTo>
                    <a:pt x="65" y="8"/>
                  </a:lnTo>
                  <a:lnTo>
                    <a:pt x="36" y="23"/>
                  </a:lnTo>
                  <a:lnTo>
                    <a:pt x="16" y="42"/>
                  </a:lnTo>
                  <a:lnTo>
                    <a:pt x="5" y="66"/>
                  </a:lnTo>
                  <a:lnTo>
                    <a:pt x="0" y="92"/>
                  </a:lnTo>
                  <a:lnTo>
                    <a:pt x="1" y="118"/>
                  </a:lnTo>
                  <a:lnTo>
                    <a:pt x="9" y="143"/>
                  </a:lnTo>
                  <a:lnTo>
                    <a:pt x="23" y="168"/>
                  </a:lnTo>
                  <a:close/>
                </a:path>
              </a:pathLst>
            </a:custGeom>
            <a:solidFill>
              <a:srgbClr val="A59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365" y="1717"/>
              <a:ext cx="45" cy="85"/>
            </a:xfrm>
            <a:custGeom>
              <a:avLst/>
              <a:gdLst>
                <a:gd name="T0" fmla="*/ 18 w 90"/>
                <a:gd name="T1" fmla="*/ 155 h 172"/>
                <a:gd name="T2" fmla="*/ 24 w 90"/>
                <a:gd name="T3" fmla="*/ 157 h 172"/>
                <a:gd name="T4" fmla="*/ 30 w 90"/>
                <a:gd name="T5" fmla="*/ 159 h 172"/>
                <a:gd name="T6" fmla="*/ 37 w 90"/>
                <a:gd name="T7" fmla="*/ 162 h 172"/>
                <a:gd name="T8" fmla="*/ 42 w 90"/>
                <a:gd name="T9" fmla="*/ 163 h 172"/>
                <a:gd name="T10" fmla="*/ 48 w 90"/>
                <a:gd name="T11" fmla="*/ 165 h 172"/>
                <a:gd name="T12" fmla="*/ 54 w 90"/>
                <a:gd name="T13" fmla="*/ 167 h 172"/>
                <a:gd name="T14" fmla="*/ 60 w 90"/>
                <a:gd name="T15" fmla="*/ 170 h 172"/>
                <a:gd name="T16" fmla="*/ 65 w 90"/>
                <a:gd name="T17" fmla="*/ 172 h 172"/>
                <a:gd name="T18" fmla="*/ 49 w 90"/>
                <a:gd name="T19" fmla="*/ 144 h 172"/>
                <a:gd name="T20" fmla="*/ 40 w 90"/>
                <a:gd name="T21" fmla="*/ 119 h 172"/>
                <a:gd name="T22" fmla="*/ 37 w 90"/>
                <a:gd name="T23" fmla="*/ 97 h 172"/>
                <a:gd name="T24" fmla="*/ 38 w 90"/>
                <a:gd name="T25" fmla="*/ 77 h 172"/>
                <a:gd name="T26" fmla="*/ 45 w 90"/>
                <a:gd name="T27" fmla="*/ 58 h 172"/>
                <a:gd name="T28" fmla="*/ 55 w 90"/>
                <a:gd name="T29" fmla="*/ 39 h 172"/>
                <a:gd name="T30" fmla="*/ 71 w 90"/>
                <a:gd name="T31" fmla="*/ 21 h 172"/>
                <a:gd name="T32" fmla="*/ 90 w 90"/>
                <a:gd name="T33" fmla="*/ 0 h 172"/>
                <a:gd name="T34" fmla="*/ 57 w 90"/>
                <a:gd name="T35" fmla="*/ 7 h 172"/>
                <a:gd name="T36" fmla="*/ 33 w 90"/>
                <a:gd name="T37" fmla="*/ 21 h 172"/>
                <a:gd name="T38" fmla="*/ 15 w 90"/>
                <a:gd name="T39" fmla="*/ 39 h 172"/>
                <a:gd name="T40" fmla="*/ 4 w 90"/>
                <a:gd name="T41" fmla="*/ 60 h 172"/>
                <a:gd name="T42" fmla="*/ 0 w 90"/>
                <a:gd name="T43" fmla="*/ 84 h 172"/>
                <a:gd name="T44" fmla="*/ 1 w 90"/>
                <a:gd name="T45" fmla="*/ 109 h 172"/>
                <a:gd name="T46" fmla="*/ 7 w 90"/>
                <a:gd name="T47" fmla="*/ 133 h 172"/>
                <a:gd name="T48" fmla="*/ 18 w 90"/>
                <a:gd name="T49" fmla="*/ 15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172">
                  <a:moveTo>
                    <a:pt x="18" y="155"/>
                  </a:moveTo>
                  <a:lnTo>
                    <a:pt x="24" y="157"/>
                  </a:lnTo>
                  <a:lnTo>
                    <a:pt x="30" y="159"/>
                  </a:lnTo>
                  <a:lnTo>
                    <a:pt x="37" y="162"/>
                  </a:lnTo>
                  <a:lnTo>
                    <a:pt x="42" y="163"/>
                  </a:lnTo>
                  <a:lnTo>
                    <a:pt x="48" y="165"/>
                  </a:lnTo>
                  <a:lnTo>
                    <a:pt x="54" y="167"/>
                  </a:lnTo>
                  <a:lnTo>
                    <a:pt x="60" y="170"/>
                  </a:lnTo>
                  <a:lnTo>
                    <a:pt x="65" y="172"/>
                  </a:lnTo>
                  <a:lnTo>
                    <a:pt x="49" y="144"/>
                  </a:lnTo>
                  <a:lnTo>
                    <a:pt x="40" y="119"/>
                  </a:lnTo>
                  <a:lnTo>
                    <a:pt x="37" y="97"/>
                  </a:lnTo>
                  <a:lnTo>
                    <a:pt x="38" y="77"/>
                  </a:lnTo>
                  <a:lnTo>
                    <a:pt x="45" y="58"/>
                  </a:lnTo>
                  <a:lnTo>
                    <a:pt x="55" y="39"/>
                  </a:lnTo>
                  <a:lnTo>
                    <a:pt x="71" y="21"/>
                  </a:lnTo>
                  <a:lnTo>
                    <a:pt x="90" y="0"/>
                  </a:lnTo>
                  <a:lnTo>
                    <a:pt x="57" y="7"/>
                  </a:lnTo>
                  <a:lnTo>
                    <a:pt x="33" y="21"/>
                  </a:lnTo>
                  <a:lnTo>
                    <a:pt x="15" y="39"/>
                  </a:lnTo>
                  <a:lnTo>
                    <a:pt x="4" y="60"/>
                  </a:lnTo>
                  <a:lnTo>
                    <a:pt x="0" y="84"/>
                  </a:lnTo>
                  <a:lnTo>
                    <a:pt x="1" y="109"/>
                  </a:lnTo>
                  <a:lnTo>
                    <a:pt x="7" y="133"/>
                  </a:lnTo>
                  <a:lnTo>
                    <a:pt x="18" y="155"/>
                  </a:lnTo>
                  <a:close/>
                </a:path>
              </a:pathLst>
            </a:custGeom>
            <a:solidFill>
              <a:srgbClr val="ADA5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367" y="1720"/>
              <a:ext cx="40" cy="78"/>
            </a:xfrm>
            <a:custGeom>
              <a:avLst/>
              <a:gdLst>
                <a:gd name="T0" fmla="*/ 15 w 80"/>
                <a:gd name="T1" fmla="*/ 141 h 157"/>
                <a:gd name="T2" fmla="*/ 20 w 80"/>
                <a:gd name="T3" fmla="*/ 143 h 157"/>
                <a:gd name="T4" fmla="*/ 26 w 80"/>
                <a:gd name="T5" fmla="*/ 145 h 157"/>
                <a:gd name="T6" fmla="*/ 30 w 80"/>
                <a:gd name="T7" fmla="*/ 146 h 157"/>
                <a:gd name="T8" fmla="*/ 36 w 80"/>
                <a:gd name="T9" fmla="*/ 149 h 157"/>
                <a:gd name="T10" fmla="*/ 40 w 80"/>
                <a:gd name="T11" fmla="*/ 151 h 157"/>
                <a:gd name="T12" fmla="*/ 45 w 80"/>
                <a:gd name="T13" fmla="*/ 152 h 157"/>
                <a:gd name="T14" fmla="*/ 50 w 80"/>
                <a:gd name="T15" fmla="*/ 154 h 157"/>
                <a:gd name="T16" fmla="*/ 54 w 80"/>
                <a:gd name="T17" fmla="*/ 157 h 157"/>
                <a:gd name="T18" fmla="*/ 39 w 80"/>
                <a:gd name="T19" fmla="*/ 132 h 157"/>
                <a:gd name="T20" fmla="*/ 30 w 80"/>
                <a:gd name="T21" fmla="*/ 111 h 157"/>
                <a:gd name="T22" fmla="*/ 27 w 80"/>
                <a:gd name="T23" fmla="*/ 91 h 157"/>
                <a:gd name="T24" fmla="*/ 29 w 80"/>
                <a:gd name="T25" fmla="*/ 73 h 157"/>
                <a:gd name="T26" fmla="*/ 35 w 80"/>
                <a:gd name="T27" fmla="*/ 55 h 157"/>
                <a:gd name="T28" fmla="*/ 46 w 80"/>
                <a:gd name="T29" fmla="*/ 37 h 157"/>
                <a:gd name="T30" fmla="*/ 61 w 80"/>
                <a:gd name="T31" fmla="*/ 20 h 157"/>
                <a:gd name="T32" fmla="*/ 80 w 80"/>
                <a:gd name="T33" fmla="*/ 0 h 157"/>
                <a:gd name="T34" fmla="*/ 52 w 80"/>
                <a:gd name="T35" fmla="*/ 7 h 157"/>
                <a:gd name="T36" fmla="*/ 30 w 80"/>
                <a:gd name="T37" fmla="*/ 18 h 157"/>
                <a:gd name="T38" fmla="*/ 15 w 80"/>
                <a:gd name="T39" fmla="*/ 35 h 157"/>
                <a:gd name="T40" fmla="*/ 5 w 80"/>
                <a:gd name="T41" fmla="*/ 54 h 157"/>
                <a:gd name="T42" fmla="*/ 0 w 80"/>
                <a:gd name="T43" fmla="*/ 76 h 157"/>
                <a:gd name="T44" fmla="*/ 0 w 80"/>
                <a:gd name="T45" fmla="*/ 98 h 157"/>
                <a:gd name="T46" fmla="*/ 5 w 80"/>
                <a:gd name="T47" fmla="*/ 120 h 157"/>
                <a:gd name="T48" fmla="*/ 15 w 80"/>
                <a:gd name="T4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57">
                  <a:moveTo>
                    <a:pt x="15" y="141"/>
                  </a:moveTo>
                  <a:lnTo>
                    <a:pt x="20" y="143"/>
                  </a:lnTo>
                  <a:lnTo>
                    <a:pt x="26" y="145"/>
                  </a:lnTo>
                  <a:lnTo>
                    <a:pt x="30" y="146"/>
                  </a:lnTo>
                  <a:lnTo>
                    <a:pt x="36" y="149"/>
                  </a:lnTo>
                  <a:lnTo>
                    <a:pt x="40" y="151"/>
                  </a:lnTo>
                  <a:lnTo>
                    <a:pt x="45" y="152"/>
                  </a:lnTo>
                  <a:lnTo>
                    <a:pt x="50" y="154"/>
                  </a:lnTo>
                  <a:lnTo>
                    <a:pt x="54" y="157"/>
                  </a:lnTo>
                  <a:lnTo>
                    <a:pt x="39" y="132"/>
                  </a:lnTo>
                  <a:lnTo>
                    <a:pt x="30" y="111"/>
                  </a:lnTo>
                  <a:lnTo>
                    <a:pt x="27" y="91"/>
                  </a:lnTo>
                  <a:lnTo>
                    <a:pt x="29" y="73"/>
                  </a:lnTo>
                  <a:lnTo>
                    <a:pt x="35" y="55"/>
                  </a:lnTo>
                  <a:lnTo>
                    <a:pt x="46" y="37"/>
                  </a:lnTo>
                  <a:lnTo>
                    <a:pt x="61" y="20"/>
                  </a:lnTo>
                  <a:lnTo>
                    <a:pt x="80" y="0"/>
                  </a:lnTo>
                  <a:lnTo>
                    <a:pt x="52" y="7"/>
                  </a:lnTo>
                  <a:lnTo>
                    <a:pt x="30" y="18"/>
                  </a:lnTo>
                  <a:lnTo>
                    <a:pt x="15" y="35"/>
                  </a:lnTo>
                  <a:lnTo>
                    <a:pt x="5" y="54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5" y="120"/>
                  </a:lnTo>
                  <a:lnTo>
                    <a:pt x="15" y="141"/>
                  </a:lnTo>
                  <a:close/>
                </a:path>
              </a:pathLst>
            </a:custGeom>
            <a:solidFill>
              <a:srgbClr val="B5AD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369" y="1722"/>
              <a:ext cx="34" cy="71"/>
            </a:xfrm>
            <a:custGeom>
              <a:avLst/>
              <a:gdLst>
                <a:gd name="T0" fmla="*/ 11 w 68"/>
                <a:gd name="T1" fmla="*/ 128 h 141"/>
                <a:gd name="T2" fmla="*/ 19 w 68"/>
                <a:gd name="T3" fmla="*/ 131 h 141"/>
                <a:gd name="T4" fmla="*/ 27 w 68"/>
                <a:gd name="T5" fmla="*/ 135 h 141"/>
                <a:gd name="T6" fmla="*/ 35 w 68"/>
                <a:gd name="T7" fmla="*/ 138 h 141"/>
                <a:gd name="T8" fmla="*/ 43 w 68"/>
                <a:gd name="T9" fmla="*/ 141 h 141"/>
                <a:gd name="T10" fmla="*/ 28 w 68"/>
                <a:gd name="T11" fmla="*/ 120 h 141"/>
                <a:gd name="T12" fmla="*/ 20 w 68"/>
                <a:gd name="T13" fmla="*/ 101 h 141"/>
                <a:gd name="T14" fmla="*/ 17 w 68"/>
                <a:gd name="T15" fmla="*/ 83 h 141"/>
                <a:gd name="T16" fmla="*/ 18 w 68"/>
                <a:gd name="T17" fmla="*/ 67 h 141"/>
                <a:gd name="T18" fmla="*/ 25 w 68"/>
                <a:gd name="T19" fmla="*/ 50 h 141"/>
                <a:gd name="T20" fmla="*/ 35 w 68"/>
                <a:gd name="T21" fmla="*/ 34 h 141"/>
                <a:gd name="T22" fmla="*/ 49 w 68"/>
                <a:gd name="T23" fmla="*/ 18 h 141"/>
                <a:gd name="T24" fmla="*/ 68 w 68"/>
                <a:gd name="T25" fmla="*/ 0 h 141"/>
                <a:gd name="T26" fmla="*/ 46 w 68"/>
                <a:gd name="T27" fmla="*/ 6 h 141"/>
                <a:gd name="T28" fmla="*/ 27 w 68"/>
                <a:gd name="T29" fmla="*/ 16 h 141"/>
                <a:gd name="T30" fmla="*/ 13 w 68"/>
                <a:gd name="T31" fmla="*/ 31 h 141"/>
                <a:gd name="T32" fmla="*/ 4 w 68"/>
                <a:gd name="T33" fmla="*/ 48 h 141"/>
                <a:gd name="T34" fmla="*/ 0 w 68"/>
                <a:gd name="T35" fmla="*/ 68 h 141"/>
                <a:gd name="T36" fmla="*/ 0 w 68"/>
                <a:gd name="T37" fmla="*/ 88 h 141"/>
                <a:gd name="T38" fmla="*/ 3 w 68"/>
                <a:gd name="T39" fmla="*/ 108 h 141"/>
                <a:gd name="T40" fmla="*/ 11 w 68"/>
                <a:gd name="T41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41">
                  <a:moveTo>
                    <a:pt x="11" y="128"/>
                  </a:moveTo>
                  <a:lnTo>
                    <a:pt x="19" y="131"/>
                  </a:lnTo>
                  <a:lnTo>
                    <a:pt x="27" y="135"/>
                  </a:lnTo>
                  <a:lnTo>
                    <a:pt x="35" y="138"/>
                  </a:lnTo>
                  <a:lnTo>
                    <a:pt x="43" y="141"/>
                  </a:lnTo>
                  <a:lnTo>
                    <a:pt x="28" y="120"/>
                  </a:lnTo>
                  <a:lnTo>
                    <a:pt x="20" y="101"/>
                  </a:lnTo>
                  <a:lnTo>
                    <a:pt x="17" y="83"/>
                  </a:lnTo>
                  <a:lnTo>
                    <a:pt x="18" y="67"/>
                  </a:lnTo>
                  <a:lnTo>
                    <a:pt x="25" y="50"/>
                  </a:lnTo>
                  <a:lnTo>
                    <a:pt x="35" y="34"/>
                  </a:lnTo>
                  <a:lnTo>
                    <a:pt x="49" y="18"/>
                  </a:lnTo>
                  <a:lnTo>
                    <a:pt x="68" y="0"/>
                  </a:lnTo>
                  <a:lnTo>
                    <a:pt x="46" y="6"/>
                  </a:lnTo>
                  <a:lnTo>
                    <a:pt x="27" y="16"/>
                  </a:lnTo>
                  <a:lnTo>
                    <a:pt x="13" y="31"/>
                  </a:lnTo>
                  <a:lnTo>
                    <a:pt x="4" y="48"/>
                  </a:lnTo>
                  <a:lnTo>
                    <a:pt x="0" y="68"/>
                  </a:lnTo>
                  <a:lnTo>
                    <a:pt x="0" y="88"/>
                  </a:lnTo>
                  <a:lnTo>
                    <a:pt x="3" y="10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C1B5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370" y="1725"/>
              <a:ext cx="29" cy="64"/>
            </a:xfrm>
            <a:custGeom>
              <a:avLst/>
              <a:gdLst>
                <a:gd name="T0" fmla="*/ 8 w 59"/>
                <a:gd name="T1" fmla="*/ 114 h 127"/>
                <a:gd name="T2" fmla="*/ 33 w 59"/>
                <a:gd name="T3" fmla="*/ 127 h 127"/>
                <a:gd name="T4" fmla="*/ 20 w 59"/>
                <a:gd name="T5" fmla="*/ 109 h 127"/>
                <a:gd name="T6" fmla="*/ 11 w 59"/>
                <a:gd name="T7" fmla="*/ 92 h 127"/>
                <a:gd name="T8" fmla="*/ 9 w 59"/>
                <a:gd name="T9" fmla="*/ 76 h 127"/>
                <a:gd name="T10" fmla="*/ 10 w 59"/>
                <a:gd name="T11" fmla="*/ 62 h 127"/>
                <a:gd name="T12" fmla="*/ 17 w 59"/>
                <a:gd name="T13" fmla="*/ 47 h 127"/>
                <a:gd name="T14" fmla="*/ 28 w 59"/>
                <a:gd name="T15" fmla="*/ 32 h 127"/>
                <a:gd name="T16" fmla="*/ 41 w 59"/>
                <a:gd name="T17" fmla="*/ 17 h 127"/>
                <a:gd name="T18" fmla="*/ 59 w 59"/>
                <a:gd name="T19" fmla="*/ 0 h 127"/>
                <a:gd name="T20" fmla="*/ 41 w 59"/>
                <a:gd name="T21" fmla="*/ 4 h 127"/>
                <a:gd name="T22" fmla="*/ 26 w 59"/>
                <a:gd name="T23" fmla="*/ 13 h 127"/>
                <a:gd name="T24" fmla="*/ 15 w 59"/>
                <a:gd name="T25" fmla="*/ 26 h 127"/>
                <a:gd name="T26" fmla="*/ 6 w 59"/>
                <a:gd name="T27" fmla="*/ 42 h 127"/>
                <a:gd name="T28" fmla="*/ 1 w 59"/>
                <a:gd name="T29" fmla="*/ 59 h 127"/>
                <a:gd name="T30" fmla="*/ 0 w 59"/>
                <a:gd name="T31" fmla="*/ 78 h 127"/>
                <a:gd name="T32" fmla="*/ 2 w 59"/>
                <a:gd name="T33" fmla="*/ 96 h 127"/>
                <a:gd name="T34" fmla="*/ 8 w 59"/>
                <a:gd name="T35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127">
                  <a:moveTo>
                    <a:pt x="8" y="114"/>
                  </a:moveTo>
                  <a:lnTo>
                    <a:pt x="33" y="127"/>
                  </a:lnTo>
                  <a:lnTo>
                    <a:pt x="20" y="109"/>
                  </a:lnTo>
                  <a:lnTo>
                    <a:pt x="11" y="92"/>
                  </a:lnTo>
                  <a:lnTo>
                    <a:pt x="9" y="76"/>
                  </a:lnTo>
                  <a:lnTo>
                    <a:pt x="10" y="62"/>
                  </a:lnTo>
                  <a:lnTo>
                    <a:pt x="17" y="47"/>
                  </a:lnTo>
                  <a:lnTo>
                    <a:pt x="28" y="32"/>
                  </a:lnTo>
                  <a:lnTo>
                    <a:pt x="41" y="17"/>
                  </a:lnTo>
                  <a:lnTo>
                    <a:pt x="59" y="0"/>
                  </a:lnTo>
                  <a:lnTo>
                    <a:pt x="41" y="4"/>
                  </a:lnTo>
                  <a:lnTo>
                    <a:pt x="26" y="13"/>
                  </a:lnTo>
                  <a:lnTo>
                    <a:pt x="15" y="26"/>
                  </a:lnTo>
                  <a:lnTo>
                    <a:pt x="6" y="42"/>
                  </a:lnTo>
                  <a:lnTo>
                    <a:pt x="1" y="59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C9BC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593" y="1631"/>
              <a:ext cx="78" cy="129"/>
            </a:xfrm>
            <a:custGeom>
              <a:avLst/>
              <a:gdLst>
                <a:gd name="T0" fmla="*/ 42 w 155"/>
                <a:gd name="T1" fmla="*/ 236 h 258"/>
                <a:gd name="T2" fmla="*/ 133 w 155"/>
                <a:gd name="T3" fmla="*/ 258 h 258"/>
                <a:gd name="T4" fmla="*/ 112 w 155"/>
                <a:gd name="T5" fmla="*/ 212 h 258"/>
                <a:gd name="T6" fmla="*/ 100 w 155"/>
                <a:gd name="T7" fmla="*/ 172 h 258"/>
                <a:gd name="T8" fmla="*/ 94 w 155"/>
                <a:gd name="T9" fmla="*/ 138 h 258"/>
                <a:gd name="T10" fmla="*/ 94 w 155"/>
                <a:gd name="T11" fmla="*/ 107 h 258"/>
                <a:gd name="T12" fmla="*/ 101 w 155"/>
                <a:gd name="T13" fmla="*/ 79 h 258"/>
                <a:gd name="T14" fmla="*/ 114 w 155"/>
                <a:gd name="T15" fmla="*/ 53 h 258"/>
                <a:gd name="T16" fmla="*/ 132 w 155"/>
                <a:gd name="T17" fmla="*/ 27 h 258"/>
                <a:gd name="T18" fmla="*/ 155 w 155"/>
                <a:gd name="T19" fmla="*/ 0 h 258"/>
                <a:gd name="T20" fmla="*/ 123 w 155"/>
                <a:gd name="T21" fmla="*/ 5 h 258"/>
                <a:gd name="T22" fmla="*/ 94 w 155"/>
                <a:gd name="T23" fmla="*/ 12 h 258"/>
                <a:gd name="T24" fmla="*/ 70 w 155"/>
                <a:gd name="T25" fmla="*/ 23 h 258"/>
                <a:gd name="T26" fmla="*/ 49 w 155"/>
                <a:gd name="T27" fmla="*/ 34 h 258"/>
                <a:gd name="T28" fmla="*/ 33 w 155"/>
                <a:gd name="T29" fmla="*/ 48 h 258"/>
                <a:gd name="T30" fmla="*/ 20 w 155"/>
                <a:gd name="T31" fmla="*/ 64 h 258"/>
                <a:gd name="T32" fmla="*/ 10 w 155"/>
                <a:gd name="T33" fmla="*/ 80 h 258"/>
                <a:gd name="T34" fmla="*/ 4 w 155"/>
                <a:gd name="T35" fmla="*/ 98 h 258"/>
                <a:gd name="T36" fmla="*/ 0 w 155"/>
                <a:gd name="T37" fmla="*/ 115 h 258"/>
                <a:gd name="T38" fmla="*/ 0 w 155"/>
                <a:gd name="T39" fmla="*/ 133 h 258"/>
                <a:gd name="T40" fmla="*/ 1 w 155"/>
                <a:gd name="T41" fmla="*/ 152 h 258"/>
                <a:gd name="T42" fmla="*/ 5 w 155"/>
                <a:gd name="T43" fmla="*/ 170 h 258"/>
                <a:gd name="T44" fmla="*/ 11 w 155"/>
                <a:gd name="T45" fmla="*/ 187 h 258"/>
                <a:gd name="T46" fmla="*/ 20 w 155"/>
                <a:gd name="T47" fmla="*/ 205 h 258"/>
                <a:gd name="T48" fmla="*/ 31 w 155"/>
                <a:gd name="T49" fmla="*/ 221 h 258"/>
                <a:gd name="T50" fmla="*/ 42 w 155"/>
                <a:gd name="T51" fmla="*/ 2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5" h="258">
                  <a:moveTo>
                    <a:pt x="42" y="236"/>
                  </a:moveTo>
                  <a:lnTo>
                    <a:pt x="133" y="258"/>
                  </a:lnTo>
                  <a:lnTo>
                    <a:pt x="112" y="212"/>
                  </a:lnTo>
                  <a:lnTo>
                    <a:pt x="100" y="172"/>
                  </a:lnTo>
                  <a:lnTo>
                    <a:pt x="94" y="138"/>
                  </a:lnTo>
                  <a:lnTo>
                    <a:pt x="94" y="107"/>
                  </a:lnTo>
                  <a:lnTo>
                    <a:pt x="101" y="79"/>
                  </a:lnTo>
                  <a:lnTo>
                    <a:pt x="114" y="53"/>
                  </a:lnTo>
                  <a:lnTo>
                    <a:pt x="132" y="27"/>
                  </a:lnTo>
                  <a:lnTo>
                    <a:pt x="155" y="0"/>
                  </a:lnTo>
                  <a:lnTo>
                    <a:pt x="123" y="5"/>
                  </a:lnTo>
                  <a:lnTo>
                    <a:pt x="94" y="12"/>
                  </a:lnTo>
                  <a:lnTo>
                    <a:pt x="70" y="23"/>
                  </a:lnTo>
                  <a:lnTo>
                    <a:pt x="49" y="34"/>
                  </a:lnTo>
                  <a:lnTo>
                    <a:pt x="33" y="48"/>
                  </a:lnTo>
                  <a:lnTo>
                    <a:pt x="20" y="64"/>
                  </a:lnTo>
                  <a:lnTo>
                    <a:pt x="10" y="80"/>
                  </a:lnTo>
                  <a:lnTo>
                    <a:pt x="4" y="98"/>
                  </a:lnTo>
                  <a:lnTo>
                    <a:pt x="0" y="115"/>
                  </a:lnTo>
                  <a:lnTo>
                    <a:pt x="0" y="133"/>
                  </a:lnTo>
                  <a:lnTo>
                    <a:pt x="1" y="152"/>
                  </a:lnTo>
                  <a:lnTo>
                    <a:pt x="5" y="170"/>
                  </a:lnTo>
                  <a:lnTo>
                    <a:pt x="11" y="187"/>
                  </a:lnTo>
                  <a:lnTo>
                    <a:pt x="20" y="205"/>
                  </a:lnTo>
                  <a:lnTo>
                    <a:pt x="31" y="221"/>
                  </a:lnTo>
                  <a:lnTo>
                    <a:pt x="42" y="236"/>
                  </a:lnTo>
                  <a:close/>
                </a:path>
              </a:pathLst>
            </a:custGeom>
            <a:solidFill>
              <a:srgbClr val="7577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594" y="1634"/>
              <a:ext cx="73" cy="122"/>
            </a:xfrm>
            <a:custGeom>
              <a:avLst/>
              <a:gdLst>
                <a:gd name="T0" fmla="*/ 39 w 146"/>
                <a:gd name="T1" fmla="*/ 223 h 245"/>
                <a:gd name="T2" fmla="*/ 49 w 146"/>
                <a:gd name="T3" fmla="*/ 225 h 245"/>
                <a:gd name="T4" fmla="*/ 61 w 146"/>
                <a:gd name="T5" fmla="*/ 228 h 245"/>
                <a:gd name="T6" fmla="*/ 71 w 146"/>
                <a:gd name="T7" fmla="*/ 231 h 245"/>
                <a:gd name="T8" fmla="*/ 82 w 146"/>
                <a:gd name="T9" fmla="*/ 233 h 245"/>
                <a:gd name="T10" fmla="*/ 92 w 146"/>
                <a:gd name="T11" fmla="*/ 237 h 245"/>
                <a:gd name="T12" fmla="*/ 102 w 146"/>
                <a:gd name="T13" fmla="*/ 239 h 245"/>
                <a:gd name="T14" fmla="*/ 113 w 146"/>
                <a:gd name="T15" fmla="*/ 242 h 245"/>
                <a:gd name="T16" fmla="*/ 123 w 146"/>
                <a:gd name="T17" fmla="*/ 245 h 245"/>
                <a:gd name="T18" fmla="*/ 104 w 146"/>
                <a:gd name="T19" fmla="*/ 202 h 245"/>
                <a:gd name="T20" fmla="*/ 91 w 146"/>
                <a:gd name="T21" fmla="*/ 164 h 245"/>
                <a:gd name="T22" fmla="*/ 85 w 146"/>
                <a:gd name="T23" fmla="*/ 132 h 245"/>
                <a:gd name="T24" fmla="*/ 86 w 146"/>
                <a:gd name="T25" fmla="*/ 103 h 245"/>
                <a:gd name="T26" fmla="*/ 93 w 146"/>
                <a:gd name="T27" fmla="*/ 76 h 245"/>
                <a:gd name="T28" fmla="*/ 106 w 146"/>
                <a:gd name="T29" fmla="*/ 51 h 245"/>
                <a:gd name="T30" fmla="*/ 123 w 146"/>
                <a:gd name="T31" fmla="*/ 27 h 245"/>
                <a:gd name="T32" fmla="*/ 146 w 146"/>
                <a:gd name="T33" fmla="*/ 0 h 245"/>
                <a:gd name="T34" fmla="*/ 90 w 146"/>
                <a:gd name="T35" fmla="*/ 12 h 245"/>
                <a:gd name="T36" fmla="*/ 48 w 146"/>
                <a:gd name="T37" fmla="*/ 33 h 245"/>
                <a:gd name="T38" fmla="*/ 21 w 146"/>
                <a:gd name="T39" fmla="*/ 60 h 245"/>
                <a:gd name="T40" fmla="*/ 5 w 146"/>
                <a:gd name="T41" fmla="*/ 91 h 245"/>
                <a:gd name="T42" fmla="*/ 0 w 146"/>
                <a:gd name="T43" fmla="*/ 126 h 245"/>
                <a:gd name="T44" fmla="*/ 6 w 146"/>
                <a:gd name="T45" fmla="*/ 161 h 245"/>
                <a:gd name="T46" fmla="*/ 18 w 146"/>
                <a:gd name="T47" fmla="*/ 194 h 245"/>
                <a:gd name="T48" fmla="*/ 39 w 146"/>
                <a:gd name="T49" fmla="*/ 22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245">
                  <a:moveTo>
                    <a:pt x="39" y="223"/>
                  </a:moveTo>
                  <a:lnTo>
                    <a:pt x="49" y="225"/>
                  </a:lnTo>
                  <a:lnTo>
                    <a:pt x="61" y="228"/>
                  </a:lnTo>
                  <a:lnTo>
                    <a:pt x="71" y="231"/>
                  </a:lnTo>
                  <a:lnTo>
                    <a:pt x="82" y="233"/>
                  </a:lnTo>
                  <a:lnTo>
                    <a:pt x="92" y="237"/>
                  </a:lnTo>
                  <a:lnTo>
                    <a:pt x="102" y="239"/>
                  </a:lnTo>
                  <a:lnTo>
                    <a:pt x="113" y="242"/>
                  </a:lnTo>
                  <a:lnTo>
                    <a:pt x="123" y="245"/>
                  </a:lnTo>
                  <a:lnTo>
                    <a:pt x="104" y="202"/>
                  </a:lnTo>
                  <a:lnTo>
                    <a:pt x="91" y="164"/>
                  </a:lnTo>
                  <a:lnTo>
                    <a:pt x="85" y="132"/>
                  </a:lnTo>
                  <a:lnTo>
                    <a:pt x="86" y="103"/>
                  </a:lnTo>
                  <a:lnTo>
                    <a:pt x="93" y="76"/>
                  </a:lnTo>
                  <a:lnTo>
                    <a:pt x="106" y="51"/>
                  </a:lnTo>
                  <a:lnTo>
                    <a:pt x="123" y="27"/>
                  </a:lnTo>
                  <a:lnTo>
                    <a:pt x="146" y="0"/>
                  </a:lnTo>
                  <a:lnTo>
                    <a:pt x="90" y="12"/>
                  </a:lnTo>
                  <a:lnTo>
                    <a:pt x="48" y="33"/>
                  </a:lnTo>
                  <a:lnTo>
                    <a:pt x="21" y="60"/>
                  </a:lnTo>
                  <a:lnTo>
                    <a:pt x="5" y="91"/>
                  </a:lnTo>
                  <a:lnTo>
                    <a:pt x="0" y="126"/>
                  </a:lnTo>
                  <a:lnTo>
                    <a:pt x="6" y="161"/>
                  </a:lnTo>
                  <a:lnTo>
                    <a:pt x="18" y="194"/>
                  </a:lnTo>
                  <a:lnTo>
                    <a:pt x="39" y="223"/>
                  </a:lnTo>
                  <a:close/>
                </a:path>
              </a:pathLst>
            </a:custGeom>
            <a:solidFill>
              <a:srgbClr val="7C7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596" y="1637"/>
              <a:ext cx="67" cy="114"/>
            </a:xfrm>
            <a:custGeom>
              <a:avLst/>
              <a:gdLst>
                <a:gd name="T0" fmla="*/ 34 w 133"/>
                <a:gd name="T1" fmla="*/ 209 h 229"/>
                <a:gd name="T2" fmla="*/ 43 w 133"/>
                <a:gd name="T3" fmla="*/ 211 h 229"/>
                <a:gd name="T4" fmla="*/ 54 w 133"/>
                <a:gd name="T5" fmla="*/ 213 h 229"/>
                <a:gd name="T6" fmla="*/ 63 w 133"/>
                <a:gd name="T7" fmla="*/ 217 h 229"/>
                <a:gd name="T8" fmla="*/ 72 w 133"/>
                <a:gd name="T9" fmla="*/ 219 h 229"/>
                <a:gd name="T10" fmla="*/ 81 w 133"/>
                <a:gd name="T11" fmla="*/ 221 h 229"/>
                <a:gd name="T12" fmla="*/ 92 w 133"/>
                <a:gd name="T13" fmla="*/ 224 h 229"/>
                <a:gd name="T14" fmla="*/ 101 w 133"/>
                <a:gd name="T15" fmla="*/ 227 h 229"/>
                <a:gd name="T16" fmla="*/ 110 w 133"/>
                <a:gd name="T17" fmla="*/ 229 h 229"/>
                <a:gd name="T18" fmla="*/ 92 w 133"/>
                <a:gd name="T19" fmla="*/ 189 h 229"/>
                <a:gd name="T20" fmla="*/ 79 w 133"/>
                <a:gd name="T21" fmla="*/ 156 h 229"/>
                <a:gd name="T22" fmla="*/ 74 w 133"/>
                <a:gd name="T23" fmla="*/ 125 h 229"/>
                <a:gd name="T24" fmla="*/ 76 w 133"/>
                <a:gd name="T25" fmla="*/ 98 h 229"/>
                <a:gd name="T26" fmla="*/ 82 w 133"/>
                <a:gd name="T27" fmla="*/ 73 h 229"/>
                <a:gd name="T28" fmla="*/ 94 w 133"/>
                <a:gd name="T29" fmla="*/ 49 h 229"/>
                <a:gd name="T30" fmla="*/ 111 w 133"/>
                <a:gd name="T31" fmla="*/ 26 h 229"/>
                <a:gd name="T32" fmla="*/ 133 w 133"/>
                <a:gd name="T33" fmla="*/ 0 h 229"/>
                <a:gd name="T34" fmla="*/ 81 w 133"/>
                <a:gd name="T35" fmla="*/ 12 h 229"/>
                <a:gd name="T36" fmla="*/ 44 w 133"/>
                <a:gd name="T37" fmla="*/ 30 h 229"/>
                <a:gd name="T38" fmla="*/ 18 w 133"/>
                <a:gd name="T39" fmla="*/ 56 h 229"/>
                <a:gd name="T40" fmla="*/ 4 w 133"/>
                <a:gd name="T41" fmla="*/ 85 h 229"/>
                <a:gd name="T42" fmla="*/ 0 w 133"/>
                <a:gd name="T43" fmla="*/ 118 h 229"/>
                <a:gd name="T44" fmla="*/ 3 w 133"/>
                <a:gd name="T45" fmla="*/ 150 h 229"/>
                <a:gd name="T46" fmla="*/ 16 w 133"/>
                <a:gd name="T47" fmla="*/ 181 h 229"/>
                <a:gd name="T48" fmla="*/ 34 w 133"/>
                <a:gd name="T49" fmla="*/ 20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229">
                  <a:moveTo>
                    <a:pt x="34" y="209"/>
                  </a:moveTo>
                  <a:lnTo>
                    <a:pt x="43" y="211"/>
                  </a:lnTo>
                  <a:lnTo>
                    <a:pt x="54" y="213"/>
                  </a:lnTo>
                  <a:lnTo>
                    <a:pt x="63" y="217"/>
                  </a:lnTo>
                  <a:lnTo>
                    <a:pt x="72" y="219"/>
                  </a:lnTo>
                  <a:lnTo>
                    <a:pt x="81" y="221"/>
                  </a:lnTo>
                  <a:lnTo>
                    <a:pt x="92" y="224"/>
                  </a:lnTo>
                  <a:lnTo>
                    <a:pt x="101" y="227"/>
                  </a:lnTo>
                  <a:lnTo>
                    <a:pt x="110" y="229"/>
                  </a:lnTo>
                  <a:lnTo>
                    <a:pt x="92" y="189"/>
                  </a:lnTo>
                  <a:lnTo>
                    <a:pt x="79" y="156"/>
                  </a:lnTo>
                  <a:lnTo>
                    <a:pt x="74" y="125"/>
                  </a:lnTo>
                  <a:lnTo>
                    <a:pt x="76" y="98"/>
                  </a:lnTo>
                  <a:lnTo>
                    <a:pt x="82" y="73"/>
                  </a:lnTo>
                  <a:lnTo>
                    <a:pt x="94" y="49"/>
                  </a:lnTo>
                  <a:lnTo>
                    <a:pt x="111" y="26"/>
                  </a:lnTo>
                  <a:lnTo>
                    <a:pt x="133" y="0"/>
                  </a:lnTo>
                  <a:lnTo>
                    <a:pt x="81" y="12"/>
                  </a:lnTo>
                  <a:lnTo>
                    <a:pt x="44" y="30"/>
                  </a:lnTo>
                  <a:lnTo>
                    <a:pt x="18" y="56"/>
                  </a:lnTo>
                  <a:lnTo>
                    <a:pt x="4" y="85"/>
                  </a:lnTo>
                  <a:lnTo>
                    <a:pt x="0" y="118"/>
                  </a:lnTo>
                  <a:lnTo>
                    <a:pt x="3" y="150"/>
                  </a:lnTo>
                  <a:lnTo>
                    <a:pt x="16" y="181"/>
                  </a:lnTo>
                  <a:lnTo>
                    <a:pt x="34" y="209"/>
                  </a:lnTo>
                  <a:close/>
                </a:path>
              </a:pathLst>
            </a:custGeom>
            <a:solidFill>
              <a:srgbClr val="8987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598" y="1640"/>
              <a:ext cx="62" cy="107"/>
            </a:xfrm>
            <a:custGeom>
              <a:avLst/>
              <a:gdLst>
                <a:gd name="T0" fmla="*/ 31 w 123"/>
                <a:gd name="T1" fmla="*/ 195 h 215"/>
                <a:gd name="T2" fmla="*/ 39 w 123"/>
                <a:gd name="T3" fmla="*/ 197 h 215"/>
                <a:gd name="T4" fmla="*/ 48 w 123"/>
                <a:gd name="T5" fmla="*/ 199 h 215"/>
                <a:gd name="T6" fmla="*/ 56 w 123"/>
                <a:gd name="T7" fmla="*/ 203 h 215"/>
                <a:gd name="T8" fmla="*/ 66 w 123"/>
                <a:gd name="T9" fmla="*/ 205 h 215"/>
                <a:gd name="T10" fmla="*/ 74 w 123"/>
                <a:gd name="T11" fmla="*/ 207 h 215"/>
                <a:gd name="T12" fmla="*/ 83 w 123"/>
                <a:gd name="T13" fmla="*/ 210 h 215"/>
                <a:gd name="T14" fmla="*/ 91 w 123"/>
                <a:gd name="T15" fmla="*/ 213 h 215"/>
                <a:gd name="T16" fmla="*/ 99 w 123"/>
                <a:gd name="T17" fmla="*/ 215 h 215"/>
                <a:gd name="T18" fmla="*/ 82 w 123"/>
                <a:gd name="T19" fmla="*/ 178 h 215"/>
                <a:gd name="T20" fmla="*/ 70 w 123"/>
                <a:gd name="T21" fmla="*/ 146 h 215"/>
                <a:gd name="T22" fmla="*/ 66 w 123"/>
                <a:gd name="T23" fmla="*/ 117 h 215"/>
                <a:gd name="T24" fmla="*/ 67 w 123"/>
                <a:gd name="T25" fmla="*/ 92 h 215"/>
                <a:gd name="T26" fmla="*/ 74 w 123"/>
                <a:gd name="T27" fmla="*/ 69 h 215"/>
                <a:gd name="T28" fmla="*/ 85 w 123"/>
                <a:gd name="T29" fmla="*/ 46 h 215"/>
                <a:gd name="T30" fmla="*/ 102 w 123"/>
                <a:gd name="T31" fmla="*/ 24 h 215"/>
                <a:gd name="T32" fmla="*/ 123 w 123"/>
                <a:gd name="T33" fmla="*/ 0 h 215"/>
                <a:gd name="T34" fmla="*/ 77 w 123"/>
                <a:gd name="T35" fmla="*/ 10 h 215"/>
                <a:gd name="T36" fmla="*/ 43 w 123"/>
                <a:gd name="T37" fmla="*/ 29 h 215"/>
                <a:gd name="T38" fmla="*/ 18 w 123"/>
                <a:gd name="T39" fmla="*/ 52 h 215"/>
                <a:gd name="T40" fmla="*/ 5 w 123"/>
                <a:gd name="T41" fmla="*/ 79 h 215"/>
                <a:gd name="T42" fmla="*/ 0 w 123"/>
                <a:gd name="T43" fmla="*/ 109 h 215"/>
                <a:gd name="T44" fmla="*/ 3 w 123"/>
                <a:gd name="T45" fmla="*/ 139 h 215"/>
                <a:gd name="T46" fmla="*/ 14 w 123"/>
                <a:gd name="T47" fmla="*/ 169 h 215"/>
                <a:gd name="T48" fmla="*/ 31 w 123"/>
                <a:gd name="T49" fmla="*/ 19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215">
                  <a:moveTo>
                    <a:pt x="31" y="195"/>
                  </a:moveTo>
                  <a:lnTo>
                    <a:pt x="39" y="197"/>
                  </a:lnTo>
                  <a:lnTo>
                    <a:pt x="48" y="199"/>
                  </a:lnTo>
                  <a:lnTo>
                    <a:pt x="56" y="203"/>
                  </a:lnTo>
                  <a:lnTo>
                    <a:pt x="66" y="205"/>
                  </a:lnTo>
                  <a:lnTo>
                    <a:pt x="74" y="207"/>
                  </a:lnTo>
                  <a:lnTo>
                    <a:pt x="83" y="210"/>
                  </a:lnTo>
                  <a:lnTo>
                    <a:pt x="91" y="213"/>
                  </a:lnTo>
                  <a:lnTo>
                    <a:pt x="99" y="215"/>
                  </a:lnTo>
                  <a:lnTo>
                    <a:pt x="82" y="178"/>
                  </a:lnTo>
                  <a:lnTo>
                    <a:pt x="70" y="146"/>
                  </a:lnTo>
                  <a:lnTo>
                    <a:pt x="66" y="117"/>
                  </a:lnTo>
                  <a:lnTo>
                    <a:pt x="67" y="92"/>
                  </a:lnTo>
                  <a:lnTo>
                    <a:pt x="74" y="69"/>
                  </a:lnTo>
                  <a:lnTo>
                    <a:pt x="85" y="46"/>
                  </a:lnTo>
                  <a:lnTo>
                    <a:pt x="102" y="24"/>
                  </a:lnTo>
                  <a:lnTo>
                    <a:pt x="123" y="0"/>
                  </a:lnTo>
                  <a:lnTo>
                    <a:pt x="77" y="10"/>
                  </a:lnTo>
                  <a:lnTo>
                    <a:pt x="43" y="29"/>
                  </a:lnTo>
                  <a:lnTo>
                    <a:pt x="18" y="52"/>
                  </a:lnTo>
                  <a:lnTo>
                    <a:pt x="5" y="79"/>
                  </a:lnTo>
                  <a:lnTo>
                    <a:pt x="0" y="109"/>
                  </a:lnTo>
                  <a:lnTo>
                    <a:pt x="3" y="139"/>
                  </a:lnTo>
                  <a:lnTo>
                    <a:pt x="14" y="169"/>
                  </a:lnTo>
                  <a:lnTo>
                    <a:pt x="31" y="195"/>
                  </a:lnTo>
                  <a:close/>
                </a:path>
              </a:pathLst>
            </a:custGeom>
            <a:solidFill>
              <a:srgbClr val="918E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600" y="1642"/>
              <a:ext cx="56" cy="101"/>
            </a:xfrm>
            <a:custGeom>
              <a:avLst/>
              <a:gdLst>
                <a:gd name="T0" fmla="*/ 27 w 112"/>
                <a:gd name="T1" fmla="*/ 182 h 200"/>
                <a:gd name="T2" fmla="*/ 35 w 112"/>
                <a:gd name="T3" fmla="*/ 184 h 200"/>
                <a:gd name="T4" fmla="*/ 43 w 112"/>
                <a:gd name="T5" fmla="*/ 186 h 200"/>
                <a:gd name="T6" fmla="*/ 50 w 112"/>
                <a:gd name="T7" fmla="*/ 189 h 200"/>
                <a:gd name="T8" fmla="*/ 58 w 112"/>
                <a:gd name="T9" fmla="*/ 191 h 200"/>
                <a:gd name="T10" fmla="*/ 66 w 112"/>
                <a:gd name="T11" fmla="*/ 193 h 200"/>
                <a:gd name="T12" fmla="*/ 74 w 112"/>
                <a:gd name="T13" fmla="*/ 196 h 200"/>
                <a:gd name="T14" fmla="*/ 81 w 112"/>
                <a:gd name="T15" fmla="*/ 198 h 200"/>
                <a:gd name="T16" fmla="*/ 89 w 112"/>
                <a:gd name="T17" fmla="*/ 200 h 200"/>
                <a:gd name="T18" fmla="*/ 72 w 112"/>
                <a:gd name="T19" fmla="*/ 167 h 200"/>
                <a:gd name="T20" fmla="*/ 61 w 112"/>
                <a:gd name="T21" fmla="*/ 137 h 200"/>
                <a:gd name="T22" fmla="*/ 57 w 112"/>
                <a:gd name="T23" fmla="*/ 111 h 200"/>
                <a:gd name="T24" fmla="*/ 58 w 112"/>
                <a:gd name="T25" fmla="*/ 87 h 200"/>
                <a:gd name="T26" fmla="*/ 64 w 112"/>
                <a:gd name="T27" fmla="*/ 65 h 200"/>
                <a:gd name="T28" fmla="*/ 75 w 112"/>
                <a:gd name="T29" fmla="*/ 45 h 200"/>
                <a:gd name="T30" fmla="*/ 91 w 112"/>
                <a:gd name="T31" fmla="*/ 23 h 200"/>
                <a:gd name="T32" fmla="*/ 112 w 112"/>
                <a:gd name="T33" fmla="*/ 0 h 200"/>
                <a:gd name="T34" fmla="*/ 71 w 112"/>
                <a:gd name="T35" fmla="*/ 9 h 200"/>
                <a:gd name="T36" fmla="*/ 40 w 112"/>
                <a:gd name="T37" fmla="*/ 25 h 200"/>
                <a:gd name="T38" fmla="*/ 18 w 112"/>
                <a:gd name="T39" fmla="*/ 47 h 200"/>
                <a:gd name="T40" fmla="*/ 5 w 112"/>
                <a:gd name="T41" fmla="*/ 73 h 200"/>
                <a:gd name="T42" fmla="*/ 0 w 112"/>
                <a:gd name="T43" fmla="*/ 101 h 200"/>
                <a:gd name="T44" fmla="*/ 3 w 112"/>
                <a:gd name="T45" fmla="*/ 130 h 200"/>
                <a:gd name="T46" fmla="*/ 12 w 112"/>
                <a:gd name="T47" fmla="*/ 156 h 200"/>
                <a:gd name="T48" fmla="*/ 27 w 112"/>
                <a:gd name="T49" fmla="*/ 1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00">
                  <a:moveTo>
                    <a:pt x="27" y="182"/>
                  </a:moveTo>
                  <a:lnTo>
                    <a:pt x="35" y="184"/>
                  </a:lnTo>
                  <a:lnTo>
                    <a:pt x="43" y="186"/>
                  </a:lnTo>
                  <a:lnTo>
                    <a:pt x="50" y="189"/>
                  </a:lnTo>
                  <a:lnTo>
                    <a:pt x="58" y="191"/>
                  </a:lnTo>
                  <a:lnTo>
                    <a:pt x="66" y="193"/>
                  </a:lnTo>
                  <a:lnTo>
                    <a:pt x="74" y="196"/>
                  </a:lnTo>
                  <a:lnTo>
                    <a:pt x="81" y="198"/>
                  </a:lnTo>
                  <a:lnTo>
                    <a:pt x="89" y="200"/>
                  </a:lnTo>
                  <a:lnTo>
                    <a:pt x="72" y="167"/>
                  </a:lnTo>
                  <a:lnTo>
                    <a:pt x="61" y="137"/>
                  </a:lnTo>
                  <a:lnTo>
                    <a:pt x="57" y="111"/>
                  </a:lnTo>
                  <a:lnTo>
                    <a:pt x="58" y="87"/>
                  </a:lnTo>
                  <a:lnTo>
                    <a:pt x="64" y="65"/>
                  </a:lnTo>
                  <a:lnTo>
                    <a:pt x="75" y="45"/>
                  </a:lnTo>
                  <a:lnTo>
                    <a:pt x="91" y="23"/>
                  </a:lnTo>
                  <a:lnTo>
                    <a:pt x="112" y="0"/>
                  </a:lnTo>
                  <a:lnTo>
                    <a:pt x="71" y="9"/>
                  </a:lnTo>
                  <a:lnTo>
                    <a:pt x="40" y="25"/>
                  </a:lnTo>
                  <a:lnTo>
                    <a:pt x="18" y="47"/>
                  </a:lnTo>
                  <a:lnTo>
                    <a:pt x="5" y="73"/>
                  </a:lnTo>
                  <a:lnTo>
                    <a:pt x="0" y="101"/>
                  </a:lnTo>
                  <a:lnTo>
                    <a:pt x="3" y="130"/>
                  </a:lnTo>
                  <a:lnTo>
                    <a:pt x="12" y="156"/>
                  </a:lnTo>
                  <a:lnTo>
                    <a:pt x="27" y="182"/>
                  </a:lnTo>
                  <a:close/>
                </a:path>
              </a:pathLst>
            </a:custGeom>
            <a:solidFill>
              <a:srgbClr val="9996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601" y="1645"/>
              <a:ext cx="51" cy="94"/>
            </a:xfrm>
            <a:custGeom>
              <a:avLst/>
              <a:gdLst>
                <a:gd name="T0" fmla="*/ 23 w 101"/>
                <a:gd name="T1" fmla="*/ 168 h 186"/>
                <a:gd name="T2" fmla="*/ 30 w 101"/>
                <a:gd name="T3" fmla="*/ 170 h 186"/>
                <a:gd name="T4" fmla="*/ 37 w 101"/>
                <a:gd name="T5" fmla="*/ 172 h 186"/>
                <a:gd name="T6" fmla="*/ 44 w 101"/>
                <a:gd name="T7" fmla="*/ 175 h 186"/>
                <a:gd name="T8" fmla="*/ 51 w 101"/>
                <a:gd name="T9" fmla="*/ 177 h 186"/>
                <a:gd name="T10" fmla="*/ 56 w 101"/>
                <a:gd name="T11" fmla="*/ 179 h 186"/>
                <a:gd name="T12" fmla="*/ 63 w 101"/>
                <a:gd name="T13" fmla="*/ 181 h 186"/>
                <a:gd name="T14" fmla="*/ 70 w 101"/>
                <a:gd name="T15" fmla="*/ 184 h 186"/>
                <a:gd name="T16" fmla="*/ 77 w 101"/>
                <a:gd name="T17" fmla="*/ 186 h 186"/>
                <a:gd name="T18" fmla="*/ 61 w 101"/>
                <a:gd name="T19" fmla="*/ 155 h 186"/>
                <a:gd name="T20" fmla="*/ 51 w 101"/>
                <a:gd name="T21" fmla="*/ 128 h 186"/>
                <a:gd name="T22" fmla="*/ 46 w 101"/>
                <a:gd name="T23" fmla="*/ 104 h 186"/>
                <a:gd name="T24" fmla="*/ 48 w 101"/>
                <a:gd name="T25" fmla="*/ 82 h 186"/>
                <a:gd name="T26" fmla="*/ 54 w 101"/>
                <a:gd name="T27" fmla="*/ 62 h 186"/>
                <a:gd name="T28" fmla="*/ 66 w 101"/>
                <a:gd name="T29" fmla="*/ 41 h 186"/>
                <a:gd name="T30" fmla="*/ 82 w 101"/>
                <a:gd name="T31" fmla="*/ 21 h 186"/>
                <a:gd name="T32" fmla="*/ 101 w 101"/>
                <a:gd name="T33" fmla="*/ 0 h 186"/>
                <a:gd name="T34" fmla="*/ 64 w 101"/>
                <a:gd name="T35" fmla="*/ 8 h 186"/>
                <a:gd name="T36" fmla="*/ 37 w 101"/>
                <a:gd name="T37" fmla="*/ 23 h 186"/>
                <a:gd name="T38" fmla="*/ 17 w 101"/>
                <a:gd name="T39" fmla="*/ 43 h 186"/>
                <a:gd name="T40" fmla="*/ 4 w 101"/>
                <a:gd name="T41" fmla="*/ 66 h 186"/>
                <a:gd name="T42" fmla="*/ 0 w 101"/>
                <a:gd name="T43" fmla="*/ 93 h 186"/>
                <a:gd name="T44" fmla="*/ 2 w 101"/>
                <a:gd name="T45" fmla="*/ 119 h 186"/>
                <a:gd name="T46" fmla="*/ 9 w 101"/>
                <a:gd name="T47" fmla="*/ 145 h 186"/>
                <a:gd name="T48" fmla="*/ 23 w 101"/>
                <a:gd name="T49" fmla="*/ 16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186">
                  <a:moveTo>
                    <a:pt x="23" y="168"/>
                  </a:moveTo>
                  <a:lnTo>
                    <a:pt x="30" y="170"/>
                  </a:lnTo>
                  <a:lnTo>
                    <a:pt x="37" y="172"/>
                  </a:lnTo>
                  <a:lnTo>
                    <a:pt x="44" y="175"/>
                  </a:lnTo>
                  <a:lnTo>
                    <a:pt x="51" y="177"/>
                  </a:lnTo>
                  <a:lnTo>
                    <a:pt x="56" y="179"/>
                  </a:lnTo>
                  <a:lnTo>
                    <a:pt x="63" y="181"/>
                  </a:lnTo>
                  <a:lnTo>
                    <a:pt x="70" y="184"/>
                  </a:lnTo>
                  <a:lnTo>
                    <a:pt x="77" y="186"/>
                  </a:lnTo>
                  <a:lnTo>
                    <a:pt x="61" y="155"/>
                  </a:lnTo>
                  <a:lnTo>
                    <a:pt x="51" y="128"/>
                  </a:lnTo>
                  <a:lnTo>
                    <a:pt x="46" y="104"/>
                  </a:lnTo>
                  <a:lnTo>
                    <a:pt x="48" y="82"/>
                  </a:lnTo>
                  <a:lnTo>
                    <a:pt x="54" y="62"/>
                  </a:lnTo>
                  <a:lnTo>
                    <a:pt x="66" y="41"/>
                  </a:lnTo>
                  <a:lnTo>
                    <a:pt x="82" y="21"/>
                  </a:lnTo>
                  <a:lnTo>
                    <a:pt x="101" y="0"/>
                  </a:lnTo>
                  <a:lnTo>
                    <a:pt x="64" y="8"/>
                  </a:lnTo>
                  <a:lnTo>
                    <a:pt x="37" y="23"/>
                  </a:lnTo>
                  <a:lnTo>
                    <a:pt x="17" y="43"/>
                  </a:lnTo>
                  <a:lnTo>
                    <a:pt x="4" y="66"/>
                  </a:lnTo>
                  <a:lnTo>
                    <a:pt x="0" y="93"/>
                  </a:lnTo>
                  <a:lnTo>
                    <a:pt x="2" y="119"/>
                  </a:lnTo>
                  <a:lnTo>
                    <a:pt x="9" y="145"/>
                  </a:lnTo>
                  <a:lnTo>
                    <a:pt x="23" y="168"/>
                  </a:lnTo>
                  <a:close/>
                </a:path>
              </a:pathLst>
            </a:custGeom>
            <a:solidFill>
              <a:srgbClr val="A59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603" y="1648"/>
              <a:ext cx="46" cy="86"/>
            </a:xfrm>
            <a:custGeom>
              <a:avLst/>
              <a:gdLst>
                <a:gd name="T0" fmla="*/ 20 w 91"/>
                <a:gd name="T1" fmla="*/ 155 h 172"/>
                <a:gd name="T2" fmla="*/ 26 w 91"/>
                <a:gd name="T3" fmla="*/ 157 h 172"/>
                <a:gd name="T4" fmla="*/ 31 w 91"/>
                <a:gd name="T5" fmla="*/ 159 h 172"/>
                <a:gd name="T6" fmla="*/ 37 w 91"/>
                <a:gd name="T7" fmla="*/ 161 h 172"/>
                <a:gd name="T8" fmla="*/ 43 w 91"/>
                <a:gd name="T9" fmla="*/ 163 h 172"/>
                <a:gd name="T10" fmla="*/ 49 w 91"/>
                <a:gd name="T11" fmla="*/ 165 h 172"/>
                <a:gd name="T12" fmla="*/ 54 w 91"/>
                <a:gd name="T13" fmla="*/ 167 h 172"/>
                <a:gd name="T14" fmla="*/ 60 w 91"/>
                <a:gd name="T15" fmla="*/ 170 h 172"/>
                <a:gd name="T16" fmla="*/ 66 w 91"/>
                <a:gd name="T17" fmla="*/ 172 h 172"/>
                <a:gd name="T18" fmla="*/ 50 w 91"/>
                <a:gd name="T19" fmla="*/ 144 h 172"/>
                <a:gd name="T20" fmla="*/ 41 w 91"/>
                <a:gd name="T21" fmla="*/ 120 h 172"/>
                <a:gd name="T22" fmla="*/ 37 w 91"/>
                <a:gd name="T23" fmla="*/ 98 h 172"/>
                <a:gd name="T24" fmla="*/ 38 w 91"/>
                <a:gd name="T25" fmla="*/ 77 h 172"/>
                <a:gd name="T26" fmla="*/ 45 w 91"/>
                <a:gd name="T27" fmla="*/ 59 h 172"/>
                <a:gd name="T28" fmla="*/ 57 w 91"/>
                <a:gd name="T29" fmla="*/ 41 h 172"/>
                <a:gd name="T30" fmla="*/ 72 w 91"/>
                <a:gd name="T31" fmla="*/ 21 h 172"/>
                <a:gd name="T32" fmla="*/ 91 w 91"/>
                <a:gd name="T33" fmla="*/ 0 h 172"/>
                <a:gd name="T34" fmla="*/ 59 w 91"/>
                <a:gd name="T35" fmla="*/ 7 h 172"/>
                <a:gd name="T36" fmla="*/ 34 w 91"/>
                <a:gd name="T37" fmla="*/ 21 h 172"/>
                <a:gd name="T38" fmla="*/ 16 w 91"/>
                <a:gd name="T39" fmla="*/ 39 h 172"/>
                <a:gd name="T40" fmla="*/ 5 w 91"/>
                <a:gd name="T41" fmla="*/ 61 h 172"/>
                <a:gd name="T42" fmla="*/ 0 w 91"/>
                <a:gd name="T43" fmla="*/ 84 h 172"/>
                <a:gd name="T44" fmla="*/ 1 w 91"/>
                <a:gd name="T45" fmla="*/ 109 h 172"/>
                <a:gd name="T46" fmla="*/ 8 w 91"/>
                <a:gd name="T47" fmla="*/ 133 h 172"/>
                <a:gd name="T48" fmla="*/ 20 w 91"/>
                <a:gd name="T49" fmla="*/ 15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72">
                  <a:moveTo>
                    <a:pt x="20" y="155"/>
                  </a:moveTo>
                  <a:lnTo>
                    <a:pt x="26" y="157"/>
                  </a:lnTo>
                  <a:lnTo>
                    <a:pt x="31" y="159"/>
                  </a:lnTo>
                  <a:lnTo>
                    <a:pt x="37" y="161"/>
                  </a:lnTo>
                  <a:lnTo>
                    <a:pt x="43" y="163"/>
                  </a:lnTo>
                  <a:lnTo>
                    <a:pt x="49" y="165"/>
                  </a:lnTo>
                  <a:lnTo>
                    <a:pt x="54" y="167"/>
                  </a:lnTo>
                  <a:lnTo>
                    <a:pt x="60" y="170"/>
                  </a:lnTo>
                  <a:lnTo>
                    <a:pt x="66" y="172"/>
                  </a:lnTo>
                  <a:lnTo>
                    <a:pt x="50" y="144"/>
                  </a:lnTo>
                  <a:lnTo>
                    <a:pt x="41" y="120"/>
                  </a:lnTo>
                  <a:lnTo>
                    <a:pt x="37" y="98"/>
                  </a:lnTo>
                  <a:lnTo>
                    <a:pt x="38" y="77"/>
                  </a:lnTo>
                  <a:lnTo>
                    <a:pt x="45" y="59"/>
                  </a:lnTo>
                  <a:lnTo>
                    <a:pt x="57" y="41"/>
                  </a:lnTo>
                  <a:lnTo>
                    <a:pt x="72" y="21"/>
                  </a:lnTo>
                  <a:lnTo>
                    <a:pt x="91" y="0"/>
                  </a:lnTo>
                  <a:lnTo>
                    <a:pt x="59" y="7"/>
                  </a:lnTo>
                  <a:lnTo>
                    <a:pt x="34" y="21"/>
                  </a:lnTo>
                  <a:lnTo>
                    <a:pt x="16" y="39"/>
                  </a:lnTo>
                  <a:lnTo>
                    <a:pt x="5" y="61"/>
                  </a:lnTo>
                  <a:lnTo>
                    <a:pt x="0" y="84"/>
                  </a:lnTo>
                  <a:lnTo>
                    <a:pt x="1" y="109"/>
                  </a:lnTo>
                  <a:lnTo>
                    <a:pt x="8" y="133"/>
                  </a:lnTo>
                  <a:lnTo>
                    <a:pt x="20" y="155"/>
                  </a:lnTo>
                  <a:close/>
                </a:path>
              </a:pathLst>
            </a:custGeom>
            <a:solidFill>
              <a:srgbClr val="ADA5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605" y="1651"/>
              <a:ext cx="40" cy="78"/>
            </a:xfrm>
            <a:custGeom>
              <a:avLst/>
              <a:gdLst>
                <a:gd name="T0" fmla="*/ 15 w 79"/>
                <a:gd name="T1" fmla="*/ 142 h 157"/>
                <a:gd name="T2" fmla="*/ 19 w 79"/>
                <a:gd name="T3" fmla="*/ 144 h 157"/>
                <a:gd name="T4" fmla="*/ 25 w 79"/>
                <a:gd name="T5" fmla="*/ 145 h 157"/>
                <a:gd name="T6" fmla="*/ 30 w 79"/>
                <a:gd name="T7" fmla="*/ 147 h 157"/>
                <a:gd name="T8" fmla="*/ 35 w 79"/>
                <a:gd name="T9" fmla="*/ 149 h 157"/>
                <a:gd name="T10" fmla="*/ 40 w 79"/>
                <a:gd name="T11" fmla="*/ 151 h 157"/>
                <a:gd name="T12" fmla="*/ 45 w 79"/>
                <a:gd name="T13" fmla="*/ 153 h 157"/>
                <a:gd name="T14" fmla="*/ 50 w 79"/>
                <a:gd name="T15" fmla="*/ 154 h 157"/>
                <a:gd name="T16" fmla="*/ 55 w 79"/>
                <a:gd name="T17" fmla="*/ 157 h 157"/>
                <a:gd name="T18" fmla="*/ 40 w 79"/>
                <a:gd name="T19" fmla="*/ 132 h 157"/>
                <a:gd name="T20" fmla="*/ 31 w 79"/>
                <a:gd name="T21" fmla="*/ 111 h 157"/>
                <a:gd name="T22" fmla="*/ 26 w 79"/>
                <a:gd name="T23" fmla="*/ 91 h 157"/>
                <a:gd name="T24" fmla="*/ 29 w 79"/>
                <a:gd name="T25" fmla="*/ 73 h 157"/>
                <a:gd name="T26" fmla="*/ 34 w 79"/>
                <a:gd name="T27" fmla="*/ 55 h 157"/>
                <a:gd name="T28" fmla="*/ 46 w 79"/>
                <a:gd name="T29" fmla="*/ 37 h 157"/>
                <a:gd name="T30" fmla="*/ 61 w 79"/>
                <a:gd name="T31" fmla="*/ 20 h 157"/>
                <a:gd name="T32" fmla="*/ 79 w 79"/>
                <a:gd name="T33" fmla="*/ 0 h 157"/>
                <a:gd name="T34" fmla="*/ 52 w 79"/>
                <a:gd name="T35" fmla="*/ 7 h 157"/>
                <a:gd name="T36" fmla="*/ 31 w 79"/>
                <a:gd name="T37" fmla="*/ 18 h 157"/>
                <a:gd name="T38" fmla="*/ 15 w 79"/>
                <a:gd name="T39" fmla="*/ 36 h 157"/>
                <a:gd name="T40" fmla="*/ 6 w 79"/>
                <a:gd name="T41" fmla="*/ 55 h 157"/>
                <a:gd name="T42" fmla="*/ 0 w 79"/>
                <a:gd name="T43" fmla="*/ 76 h 157"/>
                <a:gd name="T44" fmla="*/ 1 w 79"/>
                <a:gd name="T45" fmla="*/ 99 h 157"/>
                <a:gd name="T46" fmla="*/ 6 w 79"/>
                <a:gd name="T47" fmla="*/ 121 h 157"/>
                <a:gd name="T48" fmla="*/ 15 w 79"/>
                <a:gd name="T49" fmla="*/ 14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57">
                  <a:moveTo>
                    <a:pt x="15" y="142"/>
                  </a:moveTo>
                  <a:lnTo>
                    <a:pt x="19" y="144"/>
                  </a:lnTo>
                  <a:lnTo>
                    <a:pt x="25" y="145"/>
                  </a:lnTo>
                  <a:lnTo>
                    <a:pt x="30" y="147"/>
                  </a:lnTo>
                  <a:lnTo>
                    <a:pt x="35" y="149"/>
                  </a:lnTo>
                  <a:lnTo>
                    <a:pt x="40" y="151"/>
                  </a:lnTo>
                  <a:lnTo>
                    <a:pt x="45" y="153"/>
                  </a:lnTo>
                  <a:lnTo>
                    <a:pt x="50" y="154"/>
                  </a:lnTo>
                  <a:lnTo>
                    <a:pt x="55" y="157"/>
                  </a:lnTo>
                  <a:lnTo>
                    <a:pt x="40" y="132"/>
                  </a:lnTo>
                  <a:lnTo>
                    <a:pt x="31" y="111"/>
                  </a:lnTo>
                  <a:lnTo>
                    <a:pt x="26" y="91"/>
                  </a:lnTo>
                  <a:lnTo>
                    <a:pt x="29" y="73"/>
                  </a:lnTo>
                  <a:lnTo>
                    <a:pt x="34" y="55"/>
                  </a:lnTo>
                  <a:lnTo>
                    <a:pt x="46" y="37"/>
                  </a:lnTo>
                  <a:lnTo>
                    <a:pt x="61" y="20"/>
                  </a:lnTo>
                  <a:lnTo>
                    <a:pt x="79" y="0"/>
                  </a:lnTo>
                  <a:lnTo>
                    <a:pt x="52" y="7"/>
                  </a:lnTo>
                  <a:lnTo>
                    <a:pt x="31" y="18"/>
                  </a:lnTo>
                  <a:lnTo>
                    <a:pt x="15" y="36"/>
                  </a:lnTo>
                  <a:lnTo>
                    <a:pt x="6" y="55"/>
                  </a:lnTo>
                  <a:lnTo>
                    <a:pt x="0" y="76"/>
                  </a:lnTo>
                  <a:lnTo>
                    <a:pt x="1" y="99"/>
                  </a:lnTo>
                  <a:lnTo>
                    <a:pt x="6" y="121"/>
                  </a:lnTo>
                  <a:lnTo>
                    <a:pt x="15" y="142"/>
                  </a:lnTo>
                  <a:close/>
                </a:path>
              </a:pathLst>
            </a:custGeom>
            <a:solidFill>
              <a:srgbClr val="B5AD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607" y="1654"/>
              <a:ext cx="34" cy="71"/>
            </a:xfrm>
            <a:custGeom>
              <a:avLst/>
              <a:gdLst>
                <a:gd name="T0" fmla="*/ 12 w 69"/>
                <a:gd name="T1" fmla="*/ 128 h 143"/>
                <a:gd name="T2" fmla="*/ 20 w 69"/>
                <a:gd name="T3" fmla="*/ 131 h 143"/>
                <a:gd name="T4" fmla="*/ 28 w 69"/>
                <a:gd name="T5" fmla="*/ 135 h 143"/>
                <a:gd name="T6" fmla="*/ 36 w 69"/>
                <a:gd name="T7" fmla="*/ 139 h 143"/>
                <a:gd name="T8" fmla="*/ 44 w 69"/>
                <a:gd name="T9" fmla="*/ 143 h 143"/>
                <a:gd name="T10" fmla="*/ 30 w 69"/>
                <a:gd name="T11" fmla="*/ 121 h 143"/>
                <a:gd name="T12" fmla="*/ 21 w 69"/>
                <a:gd name="T13" fmla="*/ 101 h 143"/>
                <a:gd name="T14" fmla="*/ 18 w 69"/>
                <a:gd name="T15" fmla="*/ 84 h 143"/>
                <a:gd name="T16" fmla="*/ 20 w 69"/>
                <a:gd name="T17" fmla="*/ 67 h 143"/>
                <a:gd name="T18" fmla="*/ 26 w 69"/>
                <a:gd name="T19" fmla="*/ 50 h 143"/>
                <a:gd name="T20" fmla="*/ 37 w 69"/>
                <a:gd name="T21" fmla="*/ 34 h 143"/>
                <a:gd name="T22" fmla="*/ 51 w 69"/>
                <a:gd name="T23" fmla="*/ 18 h 143"/>
                <a:gd name="T24" fmla="*/ 69 w 69"/>
                <a:gd name="T25" fmla="*/ 0 h 143"/>
                <a:gd name="T26" fmla="*/ 46 w 69"/>
                <a:gd name="T27" fmla="*/ 6 h 143"/>
                <a:gd name="T28" fmla="*/ 28 w 69"/>
                <a:gd name="T29" fmla="*/ 16 h 143"/>
                <a:gd name="T30" fmla="*/ 15 w 69"/>
                <a:gd name="T31" fmla="*/ 31 h 143"/>
                <a:gd name="T32" fmla="*/ 6 w 69"/>
                <a:gd name="T33" fmla="*/ 48 h 143"/>
                <a:gd name="T34" fmla="*/ 0 w 69"/>
                <a:gd name="T35" fmla="*/ 68 h 143"/>
                <a:gd name="T36" fmla="*/ 0 w 69"/>
                <a:gd name="T37" fmla="*/ 88 h 143"/>
                <a:gd name="T38" fmla="*/ 4 w 69"/>
                <a:gd name="T39" fmla="*/ 108 h 143"/>
                <a:gd name="T40" fmla="*/ 12 w 69"/>
                <a:gd name="T41" fmla="*/ 1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43">
                  <a:moveTo>
                    <a:pt x="12" y="128"/>
                  </a:moveTo>
                  <a:lnTo>
                    <a:pt x="20" y="131"/>
                  </a:lnTo>
                  <a:lnTo>
                    <a:pt x="28" y="135"/>
                  </a:lnTo>
                  <a:lnTo>
                    <a:pt x="36" y="139"/>
                  </a:lnTo>
                  <a:lnTo>
                    <a:pt x="44" y="143"/>
                  </a:lnTo>
                  <a:lnTo>
                    <a:pt x="30" y="121"/>
                  </a:lnTo>
                  <a:lnTo>
                    <a:pt x="21" y="101"/>
                  </a:lnTo>
                  <a:lnTo>
                    <a:pt x="18" y="84"/>
                  </a:lnTo>
                  <a:lnTo>
                    <a:pt x="20" y="67"/>
                  </a:lnTo>
                  <a:lnTo>
                    <a:pt x="26" y="50"/>
                  </a:lnTo>
                  <a:lnTo>
                    <a:pt x="37" y="34"/>
                  </a:lnTo>
                  <a:lnTo>
                    <a:pt x="51" y="18"/>
                  </a:lnTo>
                  <a:lnTo>
                    <a:pt x="69" y="0"/>
                  </a:lnTo>
                  <a:lnTo>
                    <a:pt x="46" y="6"/>
                  </a:lnTo>
                  <a:lnTo>
                    <a:pt x="28" y="16"/>
                  </a:lnTo>
                  <a:lnTo>
                    <a:pt x="15" y="31"/>
                  </a:lnTo>
                  <a:lnTo>
                    <a:pt x="6" y="48"/>
                  </a:lnTo>
                  <a:lnTo>
                    <a:pt x="0" y="68"/>
                  </a:lnTo>
                  <a:lnTo>
                    <a:pt x="0" y="88"/>
                  </a:lnTo>
                  <a:lnTo>
                    <a:pt x="4" y="108"/>
                  </a:lnTo>
                  <a:lnTo>
                    <a:pt x="12" y="128"/>
                  </a:lnTo>
                  <a:close/>
                </a:path>
              </a:pathLst>
            </a:custGeom>
            <a:solidFill>
              <a:srgbClr val="C1B5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608" y="1657"/>
              <a:ext cx="29" cy="64"/>
            </a:xfrm>
            <a:custGeom>
              <a:avLst/>
              <a:gdLst>
                <a:gd name="T0" fmla="*/ 8 w 57"/>
                <a:gd name="T1" fmla="*/ 114 h 127"/>
                <a:gd name="T2" fmla="*/ 32 w 57"/>
                <a:gd name="T3" fmla="*/ 127 h 127"/>
                <a:gd name="T4" fmla="*/ 18 w 57"/>
                <a:gd name="T5" fmla="*/ 109 h 127"/>
                <a:gd name="T6" fmla="*/ 10 w 57"/>
                <a:gd name="T7" fmla="*/ 92 h 127"/>
                <a:gd name="T8" fmla="*/ 8 w 57"/>
                <a:gd name="T9" fmla="*/ 77 h 127"/>
                <a:gd name="T10" fmla="*/ 10 w 57"/>
                <a:gd name="T11" fmla="*/ 62 h 127"/>
                <a:gd name="T12" fmla="*/ 16 w 57"/>
                <a:gd name="T13" fmla="*/ 47 h 127"/>
                <a:gd name="T14" fmla="*/ 26 w 57"/>
                <a:gd name="T15" fmla="*/ 33 h 127"/>
                <a:gd name="T16" fmla="*/ 40 w 57"/>
                <a:gd name="T17" fmla="*/ 17 h 127"/>
                <a:gd name="T18" fmla="*/ 57 w 57"/>
                <a:gd name="T19" fmla="*/ 0 h 127"/>
                <a:gd name="T20" fmla="*/ 40 w 57"/>
                <a:gd name="T21" fmla="*/ 4 h 127"/>
                <a:gd name="T22" fmla="*/ 25 w 57"/>
                <a:gd name="T23" fmla="*/ 13 h 127"/>
                <a:gd name="T24" fmla="*/ 14 w 57"/>
                <a:gd name="T25" fmla="*/ 26 h 127"/>
                <a:gd name="T26" fmla="*/ 5 w 57"/>
                <a:gd name="T27" fmla="*/ 42 h 127"/>
                <a:gd name="T28" fmla="*/ 1 w 57"/>
                <a:gd name="T29" fmla="*/ 59 h 127"/>
                <a:gd name="T30" fmla="*/ 0 w 57"/>
                <a:gd name="T31" fmla="*/ 78 h 127"/>
                <a:gd name="T32" fmla="*/ 2 w 57"/>
                <a:gd name="T33" fmla="*/ 96 h 127"/>
                <a:gd name="T34" fmla="*/ 8 w 57"/>
                <a:gd name="T35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127">
                  <a:moveTo>
                    <a:pt x="8" y="114"/>
                  </a:moveTo>
                  <a:lnTo>
                    <a:pt x="32" y="127"/>
                  </a:lnTo>
                  <a:lnTo>
                    <a:pt x="18" y="109"/>
                  </a:lnTo>
                  <a:lnTo>
                    <a:pt x="10" y="92"/>
                  </a:lnTo>
                  <a:lnTo>
                    <a:pt x="8" y="77"/>
                  </a:lnTo>
                  <a:lnTo>
                    <a:pt x="10" y="62"/>
                  </a:lnTo>
                  <a:lnTo>
                    <a:pt x="16" y="47"/>
                  </a:lnTo>
                  <a:lnTo>
                    <a:pt x="26" y="33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40" y="4"/>
                  </a:lnTo>
                  <a:lnTo>
                    <a:pt x="25" y="13"/>
                  </a:lnTo>
                  <a:lnTo>
                    <a:pt x="14" y="26"/>
                  </a:lnTo>
                  <a:lnTo>
                    <a:pt x="5" y="42"/>
                  </a:lnTo>
                  <a:lnTo>
                    <a:pt x="1" y="59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8" y="114"/>
                  </a:lnTo>
                  <a:close/>
                </a:path>
              </a:pathLst>
            </a:custGeom>
            <a:solidFill>
              <a:srgbClr val="C9BC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826" y="1737"/>
              <a:ext cx="78" cy="130"/>
            </a:xfrm>
            <a:custGeom>
              <a:avLst/>
              <a:gdLst>
                <a:gd name="T0" fmla="*/ 43 w 157"/>
                <a:gd name="T1" fmla="*/ 236 h 259"/>
                <a:gd name="T2" fmla="*/ 134 w 157"/>
                <a:gd name="T3" fmla="*/ 259 h 259"/>
                <a:gd name="T4" fmla="*/ 113 w 157"/>
                <a:gd name="T5" fmla="*/ 213 h 259"/>
                <a:gd name="T6" fmla="*/ 100 w 157"/>
                <a:gd name="T7" fmla="*/ 172 h 259"/>
                <a:gd name="T8" fmla="*/ 94 w 157"/>
                <a:gd name="T9" fmla="*/ 138 h 259"/>
                <a:gd name="T10" fmla="*/ 96 w 157"/>
                <a:gd name="T11" fmla="*/ 108 h 259"/>
                <a:gd name="T12" fmla="*/ 102 w 157"/>
                <a:gd name="T13" fmla="*/ 79 h 259"/>
                <a:gd name="T14" fmla="*/ 115 w 157"/>
                <a:gd name="T15" fmla="*/ 53 h 259"/>
                <a:gd name="T16" fmla="*/ 134 w 157"/>
                <a:gd name="T17" fmla="*/ 27 h 259"/>
                <a:gd name="T18" fmla="*/ 157 w 157"/>
                <a:gd name="T19" fmla="*/ 0 h 259"/>
                <a:gd name="T20" fmla="*/ 124 w 157"/>
                <a:gd name="T21" fmla="*/ 6 h 259"/>
                <a:gd name="T22" fmla="*/ 96 w 157"/>
                <a:gd name="T23" fmla="*/ 12 h 259"/>
                <a:gd name="T24" fmla="*/ 71 w 157"/>
                <a:gd name="T25" fmla="*/ 23 h 259"/>
                <a:gd name="T26" fmla="*/ 51 w 157"/>
                <a:gd name="T27" fmla="*/ 35 h 259"/>
                <a:gd name="T28" fmla="*/ 33 w 157"/>
                <a:gd name="T29" fmla="*/ 49 h 259"/>
                <a:gd name="T30" fmla="*/ 21 w 157"/>
                <a:gd name="T31" fmla="*/ 64 h 259"/>
                <a:gd name="T32" fmla="*/ 10 w 157"/>
                <a:gd name="T33" fmla="*/ 80 h 259"/>
                <a:gd name="T34" fmla="*/ 5 w 157"/>
                <a:gd name="T35" fmla="*/ 98 h 259"/>
                <a:gd name="T36" fmla="*/ 0 w 157"/>
                <a:gd name="T37" fmla="*/ 116 h 259"/>
                <a:gd name="T38" fmla="*/ 0 w 157"/>
                <a:gd name="T39" fmla="*/ 134 h 259"/>
                <a:gd name="T40" fmla="*/ 1 w 157"/>
                <a:gd name="T41" fmla="*/ 153 h 259"/>
                <a:gd name="T42" fmla="*/ 6 w 157"/>
                <a:gd name="T43" fmla="*/ 170 h 259"/>
                <a:gd name="T44" fmla="*/ 11 w 157"/>
                <a:gd name="T45" fmla="*/ 189 h 259"/>
                <a:gd name="T46" fmla="*/ 21 w 157"/>
                <a:gd name="T47" fmla="*/ 206 h 259"/>
                <a:gd name="T48" fmla="*/ 31 w 157"/>
                <a:gd name="T49" fmla="*/ 221 h 259"/>
                <a:gd name="T50" fmla="*/ 43 w 157"/>
                <a:gd name="T51" fmla="*/ 23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259">
                  <a:moveTo>
                    <a:pt x="43" y="236"/>
                  </a:moveTo>
                  <a:lnTo>
                    <a:pt x="134" y="259"/>
                  </a:lnTo>
                  <a:lnTo>
                    <a:pt x="113" y="213"/>
                  </a:lnTo>
                  <a:lnTo>
                    <a:pt x="100" y="172"/>
                  </a:lnTo>
                  <a:lnTo>
                    <a:pt x="94" y="138"/>
                  </a:lnTo>
                  <a:lnTo>
                    <a:pt x="96" y="108"/>
                  </a:lnTo>
                  <a:lnTo>
                    <a:pt x="102" y="79"/>
                  </a:lnTo>
                  <a:lnTo>
                    <a:pt x="115" y="53"/>
                  </a:lnTo>
                  <a:lnTo>
                    <a:pt x="134" y="27"/>
                  </a:lnTo>
                  <a:lnTo>
                    <a:pt x="157" y="0"/>
                  </a:lnTo>
                  <a:lnTo>
                    <a:pt x="124" y="6"/>
                  </a:lnTo>
                  <a:lnTo>
                    <a:pt x="96" y="12"/>
                  </a:lnTo>
                  <a:lnTo>
                    <a:pt x="71" y="23"/>
                  </a:lnTo>
                  <a:lnTo>
                    <a:pt x="51" y="35"/>
                  </a:lnTo>
                  <a:lnTo>
                    <a:pt x="33" y="49"/>
                  </a:lnTo>
                  <a:lnTo>
                    <a:pt x="21" y="64"/>
                  </a:lnTo>
                  <a:lnTo>
                    <a:pt x="10" y="80"/>
                  </a:lnTo>
                  <a:lnTo>
                    <a:pt x="5" y="98"/>
                  </a:lnTo>
                  <a:lnTo>
                    <a:pt x="0" y="116"/>
                  </a:lnTo>
                  <a:lnTo>
                    <a:pt x="0" y="134"/>
                  </a:lnTo>
                  <a:lnTo>
                    <a:pt x="1" y="153"/>
                  </a:lnTo>
                  <a:lnTo>
                    <a:pt x="6" y="170"/>
                  </a:lnTo>
                  <a:lnTo>
                    <a:pt x="11" y="189"/>
                  </a:lnTo>
                  <a:lnTo>
                    <a:pt x="21" y="206"/>
                  </a:lnTo>
                  <a:lnTo>
                    <a:pt x="31" y="221"/>
                  </a:lnTo>
                  <a:lnTo>
                    <a:pt x="43" y="236"/>
                  </a:lnTo>
                  <a:close/>
                </a:path>
              </a:pathLst>
            </a:custGeom>
            <a:solidFill>
              <a:srgbClr val="7577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828" y="1740"/>
              <a:ext cx="72" cy="122"/>
            </a:xfrm>
            <a:custGeom>
              <a:avLst/>
              <a:gdLst>
                <a:gd name="T0" fmla="*/ 40 w 146"/>
                <a:gd name="T1" fmla="*/ 222 h 244"/>
                <a:gd name="T2" fmla="*/ 50 w 146"/>
                <a:gd name="T3" fmla="*/ 225 h 244"/>
                <a:gd name="T4" fmla="*/ 60 w 146"/>
                <a:gd name="T5" fmla="*/ 228 h 244"/>
                <a:gd name="T6" fmla="*/ 71 w 146"/>
                <a:gd name="T7" fmla="*/ 231 h 244"/>
                <a:gd name="T8" fmla="*/ 81 w 146"/>
                <a:gd name="T9" fmla="*/ 233 h 244"/>
                <a:gd name="T10" fmla="*/ 91 w 146"/>
                <a:gd name="T11" fmla="*/ 236 h 244"/>
                <a:gd name="T12" fmla="*/ 102 w 146"/>
                <a:gd name="T13" fmla="*/ 238 h 244"/>
                <a:gd name="T14" fmla="*/ 112 w 146"/>
                <a:gd name="T15" fmla="*/ 241 h 244"/>
                <a:gd name="T16" fmla="*/ 122 w 146"/>
                <a:gd name="T17" fmla="*/ 244 h 244"/>
                <a:gd name="T18" fmla="*/ 103 w 146"/>
                <a:gd name="T19" fmla="*/ 201 h 244"/>
                <a:gd name="T20" fmla="*/ 90 w 146"/>
                <a:gd name="T21" fmla="*/ 164 h 244"/>
                <a:gd name="T22" fmla="*/ 86 w 146"/>
                <a:gd name="T23" fmla="*/ 132 h 244"/>
                <a:gd name="T24" fmla="*/ 86 w 146"/>
                <a:gd name="T25" fmla="*/ 102 h 244"/>
                <a:gd name="T26" fmla="*/ 93 w 146"/>
                <a:gd name="T27" fmla="*/ 77 h 244"/>
                <a:gd name="T28" fmla="*/ 105 w 146"/>
                <a:gd name="T29" fmla="*/ 51 h 244"/>
                <a:gd name="T30" fmla="*/ 124 w 146"/>
                <a:gd name="T31" fmla="*/ 26 h 244"/>
                <a:gd name="T32" fmla="*/ 146 w 146"/>
                <a:gd name="T33" fmla="*/ 0 h 244"/>
                <a:gd name="T34" fmla="*/ 89 w 146"/>
                <a:gd name="T35" fmla="*/ 12 h 244"/>
                <a:gd name="T36" fmla="*/ 48 w 146"/>
                <a:gd name="T37" fmla="*/ 33 h 244"/>
                <a:gd name="T38" fmla="*/ 20 w 146"/>
                <a:gd name="T39" fmla="*/ 59 h 244"/>
                <a:gd name="T40" fmla="*/ 5 w 146"/>
                <a:gd name="T41" fmla="*/ 92 h 244"/>
                <a:gd name="T42" fmla="*/ 0 w 146"/>
                <a:gd name="T43" fmla="*/ 126 h 244"/>
                <a:gd name="T44" fmla="*/ 5 w 146"/>
                <a:gd name="T45" fmla="*/ 160 h 244"/>
                <a:gd name="T46" fmla="*/ 19 w 146"/>
                <a:gd name="T47" fmla="*/ 193 h 244"/>
                <a:gd name="T48" fmla="*/ 40 w 146"/>
                <a:gd name="T49" fmla="*/ 2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244">
                  <a:moveTo>
                    <a:pt x="40" y="222"/>
                  </a:moveTo>
                  <a:lnTo>
                    <a:pt x="50" y="225"/>
                  </a:lnTo>
                  <a:lnTo>
                    <a:pt x="60" y="228"/>
                  </a:lnTo>
                  <a:lnTo>
                    <a:pt x="71" y="231"/>
                  </a:lnTo>
                  <a:lnTo>
                    <a:pt x="81" y="233"/>
                  </a:lnTo>
                  <a:lnTo>
                    <a:pt x="91" y="236"/>
                  </a:lnTo>
                  <a:lnTo>
                    <a:pt x="102" y="238"/>
                  </a:lnTo>
                  <a:lnTo>
                    <a:pt x="112" y="241"/>
                  </a:lnTo>
                  <a:lnTo>
                    <a:pt x="122" y="244"/>
                  </a:lnTo>
                  <a:lnTo>
                    <a:pt x="103" y="201"/>
                  </a:lnTo>
                  <a:lnTo>
                    <a:pt x="90" y="164"/>
                  </a:lnTo>
                  <a:lnTo>
                    <a:pt x="86" y="132"/>
                  </a:lnTo>
                  <a:lnTo>
                    <a:pt x="86" y="102"/>
                  </a:lnTo>
                  <a:lnTo>
                    <a:pt x="93" y="77"/>
                  </a:lnTo>
                  <a:lnTo>
                    <a:pt x="105" y="51"/>
                  </a:lnTo>
                  <a:lnTo>
                    <a:pt x="124" y="26"/>
                  </a:lnTo>
                  <a:lnTo>
                    <a:pt x="146" y="0"/>
                  </a:lnTo>
                  <a:lnTo>
                    <a:pt x="89" y="12"/>
                  </a:lnTo>
                  <a:lnTo>
                    <a:pt x="48" y="33"/>
                  </a:lnTo>
                  <a:lnTo>
                    <a:pt x="20" y="59"/>
                  </a:lnTo>
                  <a:lnTo>
                    <a:pt x="5" y="92"/>
                  </a:lnTo>
                  <a:lnTo>
                    <a:pt x="0" y="126"/>
                  </a:lnTo>
                  <a:lnTo>
                    <a:pt x="5" y="160"/>
                  </a:lnTo>
                  <a:lnTo>
                    <a:pt x="19" y="193"/>
                  </a:lnTo>
                  <a:lnTo>
                    <a:pt x="40" y="222"/>
                  </a:lnTo>
                  <a:close/>
                </a:path>
              </a:pathLst>
            </a:custGeom>
            <a:solidFill>
              <a:srgbClr val="7C7F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829" y="1743"/>
              <a:ext cx="68" cy="115"/>
            </a:xfrm>
            <a:custGeom>
              <a:avLst/>
              <a:gdLst>
                <a:gd name="T0" fmla="*/ 34 w 135"/>
                <a:gd name="T1" fmla="*/ 210 h 231"/>
                <a:gd name="T2" fmla="*/ 44 w 135"/>
                <a:gd name="T3" fmla="*/ 212 h 231"/>
                <a:gd name="T4" fmla="*/ 54 w 135"/>
                <a:gd name="T5" fmla="*/ 214 h 231"/>
                <a:gd name="T6" fmla="*/ 63 w 135"/>
                <a:gd name="T7" fmla="*/ 218 h 231"/>
                <a:gd name="T8" fmla="*/ 74 w 135"/>
                <a:gd name="T9" fmla="*/ 220 h 231"/>
                <a:gd name="T10" fmla="*/ 83 w 135"/>
                <a:gd name="T11" fmla="*/ 223 h 231"/>
                <a:gd name="T12" fmla="*/ 92 w 135"/>
                <a:gd name="T13" fmla="*/ 225 h 231"/>
                <a:gd name="T14" fmla="*/ 102 w 135"/>
                <a:gd name="T15" fmla="*/ 228 h 231"/>
                <a:gd name="T16" fmla="*/ 112 w 135"/>
                <a:gd name="T17" fmla="*/ 231 h 231"/>
                <a:gd name="T18" fmla="*/ 93 w 135"/>
                <a:gd name="T19" fmla="*/ 190 h 231"/>
                <a:gd name="T20" fmla="*/ 80 w 135"/>
                <a:gd name="T21" fmla="*/ 156 h 231"/>
                <a:gd name="T22" fmla="*/ 76 w 135"/>
                <a:gd name="T23" fmla="*/ 126 h 231"/>
                <a:gd name="T24" fmla="*/ 77 w 135"/>
                <a:gd name="T25" fmla="*/ 98 h 231"/>
                <a:gd name="T26" fmla="*/ 83 w 135"/>
                <a:gd name="T27" fmla="*/ 73 h 231"/>
                <a:gd name="T28" fmla="*/ 95 w 135"/>
                <a:gd name="T29" fmla="*/ 49 h 231"/>
                <a:gd name="T30" fmla="*/ 113 w 135"/>
                <a:gd name="T31" fmla="*/ 26 h 231"/>
                <a:gd name="T32" fmla="*/ 135 w 135"/>
                <a:gd name="T33" fmla="*/ 0 h 231"/>
                <a:gd name="T34" fmla="*/ 83 w 135"/>
                <a:gd name="T35" fmla="*/ 12 h 231"/>
                <a:gd name="T36" fmla="*/ 45 w 135"/>
                <a:gd name="T37" fmla="*/ 30 h 231"/>
                <a:gd name="T38" fmla="*/ 19 w 135"/>
                <a:gd name="T39" fmla="*/ 57 h 231"/>
                <a:gd name="T40" fmla="*/ 4 w 135"/>
                <a:gd name="T41" fmla="*/ 85 h 231"/>
                <a:gd name="T42" fmla="*/ 0 w 135"/>
                <a:gd name="T43" fmla="*/ 118 h 231"/>
                <a:gd name="T44" fmla="*/ 4 w 135"/>
                <a:gd name="T45" fmla="*/ 151 h 231"/>
                <a:gd name="T46" fmla="*/ 16 w 135"/>
                <a:gd name="T47" fmla="*/ 182 h 231"/>
                <a:gd name="T48" fmla="*/ 34 w 135"/>
                <a:gd name="T49" fmla="*/ 21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231">
                  <a:moveTo>
                    <a:pt x="34" y="210"/>
                  </a:moveTo>
                  <a:lnTo>
                    <a:pt x="44" y="212"/>
                  </a:lnTo>
                  <a:lnTo>
                    <a:pt x="54" y="214"/>
                  </a:lnTo>
                  <a:lnTo>
                    <a:pt x="63" y="218"/>
                  </a:lnTo>
                  <a:lnTo>
                    <a:pt x="74" y="220"/>
                  </a:lnTo>
                  <a:lnTo>
                    <a:pt x="83" y="223"/>
                  </a:lnTo>
                  <a:lnTo>
                    <a:pt x="92" y="225"/>
                  </a:lnTo>
                  <a:lnTo>
                    <a:pt x="102" y="228"/>
                  </a:lnTo>
                  <a:lnTo>
                    <a:pt x="112" y="231"/>
                  </a:lnTo>
                  <a:lnTo>
                    <a:pt x="93" y="190"/>
                  </a:lnTo>
                  <a:lnTo>
                    <a:pt x="80" y="156"/>
                  </a:lnTo>
                  <a:lnTo>
                    <a:pt x="76" y="126"/>
                  </a:lnTo>
                  <a:lnTo>
                    <a:pt x="77" y="98"/>
                  </a:lnTo>
                  <a:lnTo>
                    <a:pt x="83" y="73"/>
                  </a:lnTo>
                  <a:lnTo>
                    <a:pt x="95" y="49"/>
                  </a:lnTo>
                  <a:lnTo>
                    <a:pt x="113" y="26"/>
                  </a:lnTo>
                  <a:lnTo>
                    <a:pt x="135" y="0"/>
                  </a:lnTo>
                  <a:lnTo>
                    <a:pt x="83" y="12"/>
                  </a:lnTo>
                  <a:lnTo>
                    <a:pt x="45" y="30"/>
                  </a:lnTo>
                  <a:lnTo>
                    <a:pt x="19" y="57"/>
                  </a:lnTo>
                  <a:lnTo>
                    <a:pt x="4" y="85"/>
                  </a:lnTo>
                  <a:lnTo>
                    <a:pt x="0" y="118"/>
                  </a:lnTo>
                  <a:lnTo>
                    <a:pt x="4" y="151"/>
                  </a:lnTo>
                  <a:lnTo>
                    <a:pt x="16" y="182"/>
                  </a:lnTo>
                  <a:lnTo>
                    <a:pt x="34" y="210"/>
                  </a:lnTo>
                  <a:close/>
                </a:path>
              </a:pathLst>
            </a:custGeom>
            <a:solidFill>
              <a:srgbClr val="8987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831" y="1746"/>
              <a:ext cx="62" cy="108"/>
            </a:xfrm>
            <a:custGeom>
              <a:avLst/>
              <a:gdLst>
                <a:gd name="T0" fmla="*/ 31 w 124"/>
                <a:gd name="T1" fmla="*/ 196 h 215"/>
                <a:gd name="T2" fmla="*/ 41 w 124"/>
                <a:gd name="T3" fmla="*/ 198 h 215"/>
                <a:gd name="T4" fmla="*/ 49 w 124"/>
                <a:gd name="T5" fmla="*/ 200 h 215"/>
                <a:gd name="T6" fmla="*/ 58 w 124"/>
                <a:gd name="T7" fmla="*/ 203 h 215"/>
                <a:gd name="T8" fmla="*/ 66 w 124"/>
                <a:gd name="T9" fmla="*/ 205 h 215"/>
                <a:gd name="T10" fmla="*/ 75 w 124"/>
                <a:gd name="T11" fmla="*/ 208 h 215"/>
                <a:gd name="T12" fmla="*/ 83 w 124"/>
                <a:gd name="T13" fmla="*/ 211 h 215"/>
                <a:gd name="T14" fmla="*/ 92 w 124"/>
                <a:gd name="T15" fmla="*/ 213 h 215"/>
                <a:gd name="T16" fmla="*/ 101 w 124"/>
                <a:gd name="T17" fmla="*/ 215 h 215"/>
                <a:gd name="T18" fmla="*/ 82 w 124"/>
                <a:gd name="T19" fmla="*/ 179 h 215"/>
                <a:gd name="T20" fmla="*/ 71 w 124"/>
                <a:gd name="T21" fmla="*/ 146 h 215"/>
                <a:gd name="T22" fmla="*/ 66 w 124"/>
                <a:gd name="T23" fmla="*/ 119 h 215"/>
                <a:gd name="T24" fmla="*/ 67 w 124"/>
                <a:gd name="T25" fmla="*/ 93 h 215"/>
                <a:gd name="T26" fmla="*/ 74 w 124"/>
                <a:gd name="T27" fmla="*/ 69 h 215"/>
                <a:gd name="T28" fmla="*/ 86 w 124"/>
                <a:gd name="T29" fmla="*/ 47 h 215"/>
                <a:gd name="T30" fmla="*/ 103 w 124"/>
                <a:gd name="T31" fmla="*/ 24 h 215"/>
                <a:gd name="T32" fmla="*/ 124 w 124"/>
                <a:gd name="T33" fmla="*/ 0 h 215"/>
                <a:gd name="T34" fmla="*/ 77 w 124"/>
                <a:gd name="T35" fmla="*/ 10 h 215"/>
                <a:gd name="T36" fmla="*/ 43 w 124"/>
                <a:gd name="T37" fmla="*/ 29 h 215"/>
                <a:gd name="T38" fmla="*/ 19 w 124"/>
                <a:gd name="T39" fmla="*/ 52 h 215"/>
                <a:gd name="T40" fmla="*/ 5 w 124"/>
                <a:gd name="T41" fmla="*/ 79 h 215"/>
                <a:gd name="T42" fmla="*/ 0 w 124"/>
                <a:gd name="T43" fmla="*/ 109 h 215"/>
                <a:gd name="T44" fmla="*/ 4 w 124"/>
                <a:gd name="T45" fmla="*/ 141 h 215"/>
                <a:gd name="T46" fmla="*/ 15 w 124"/>
                <a:gd name="T47" fmla="*/ 169 h 215"/>
                <a:gd name="T48" fmla="*/ 31 w 124"/>
                <a:gd name="T49" fmla="*/ 19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215">
                  <a:moveTo>
                    <a:pt x="31" y="196"/>
                  </a:moveTo>
                  <a:lnTo>
                    <a:pt x="41" y="198"/>
                  </a:lnTo>
                  <a:lnTo>
                    <a:pt x="49" y="200"/>
                  </a:lnTo>
                  <a:lnTo>
                    <a:pt x="58" y="203"/>
                  </a:lnTo>
                  <a:lnTo>
                    <a:pt x="66" y="205"/>
                  </a:lnTo>
                  <a:lnTo>
                    <a:pt x="75" y="208"/>
                  </a:lnTo>
                  <a:lnTo>
                    <a:pt x="83" y="211"/>
                  </a:lnTo>
                  <a:lnTo>
                    <a:pt x="92" y="213"/>
                  </a:lnTo>
                  <a:lnTo>
                    <a:pt x="101" y="215"/>
                  </a:lnTo>
                  <a:lnTo>
                    <a:pt x="82" y="179"/>
                  </a:lnTo>
                  <a:lnTo>
                    <a:pt x="71" y="146"/>
                  </a:lnTo>
                  <a:lnTo>
                    <a:pt x="66" y="119"/>
                  </a:lnTo>
                  <a:lnTo>
                    <a:pt x="67" y="93"/>
                  </a:lnTo>
                  <a:lnTo>
                    <a:pt x="74" y="69"/>
                  </a:lnTo>
                  <a:lnTo>
                    <a:pt x="86" y="47"/>
                  </a:lnTo>
                  <a:lnTo>
                    <a:pt x="103" y="24"/>
                  </a:lnTo>
                  <a:lnTo>
                    <a:pt x="124" y="0"/>
                  </a:lnTo>
                  <a:lnTo>
                    <a:pt x="77" y="10"/>
                  </a:lnTo>
                  <a:lnTo>
                    <a:pt x="43" y="29"/>
                  </a:lnTo>
                  <a:lnTo>
                    <a:pt x="19" y="52"/>
                  </a:lnTo>
                  <a:lnTo>
                    <a:pt x="5" y="79"/>
                  </a:lnTo>
                  <a:lnTo>
                    <a:pt x="0" y="109"/>
                  </a:lnTo>
                  <a:lnTo>
                    <a:pt x="4" y="141"/>
                  </a:lnTo>
                  <a:lnTo>
                    <a:pt x="15" y="169"/>
                  </a:lnTo>
                  <a:lnTo>
                    <a:pt x="31" y="196"/>
                  </a:lnTo>
                  <a:close/>
                </a:path>
              </a:pathLst>
            </a:custGeom>
            <a:solidFill>
              <a:srgbClr val="918E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Freeform 70"/>
            <p:cNvSpPr>
              <a:spLocks/>
            </p:cNvSpPr>
            <p:nvPr/>
          </p:nvSpPr>
          <p:spPr bwMode="auto">
            <a:xfrm>
              <a:off x="833" y="1749"/>
              <a:ext cx="56" cy="100"/>
            </a:xfrm>
            <a:custGeom>
              <a:avLst/>
              <a:gdLst>
                <a:gd name="T0" fmla="*/ 27 w 113"/>
                <a:gd name="T1" fmla="*/ 182 h 200"/>
                <a:gd name="T2" fmla="*/ 35 w 113"/>
                <a:gd name="T3" fmla="*/ 184 h 200"/>
                <a:gd name="T4" fmla="*/ 42 w 113"/>
                <a:gd name="T5" fmla="*/ 186 h 200"/>
                <a:gd name="T6" fmla="*/ 50 w 113"/>
                <a:gd name="T7" fmla="*/ 189 h 200"/>
                <a:gd name="T8" fmla="*/ 59 w 113"/>
                <a:gd name="T9" fmla="*/ 191 h 200"/>
                <a:gd name="T10" fmla="*/ 65 w 113"/>
                <a:gd name="T11" fmla="*/ 193 h 200"/>
                <a:gd name="T12" fmla="*/ 73 w 113"/>
                <a:gd name="T13" fmla="*/ 196 h 200"/>
                <a:gd name="T14" fmla="*/ 80 w 113"/>
                <a:gd name="T15" fmla="*/ 198 h 200"/>
                <a:gd name="T16" fmla="*/ 88 w 113"/>
                <a:gd name="T17" fmla="*/ 200 h 200"/>
                <a:gd name="T18" fmla="*/ 71 w 113"/>
                <a:gd name="T19" fmla="*/ 167 h 200"/>
                <a:gd name="T20" fmla="*/ 61 w 113"/>
                <a:gd name="T21" fmla="*/ 137 h 200"/>
                <a:gd name="T22" fmla="*/ 56 w 113"/>
                <a:gd name="T23" fmla="*/ 111 h 200"/>
                <a:gd name="T24" fmla="*/ 57 w 113"/>
                <a:gd name="T25" fmla="*/ 87 h 200"/>
                <a:gd name="T26" fmla="*/ 64 w 113"/>
                <a:gd name="T27" fmla="*/ 65 h 200"/>
                <a:gd name="T28" fmla="*/ 76 w 113"/>
                <a:gd name="T29" fmla="*/ 45 h 200"/>
                <a:gd name="T30" fmla="*/ 92 w 113"/>
                <a:gd name="T31" fmla="*/ 23 h 200"/>
                <a:gd name="T32" fmla="*/ 113 w 113"/>
                <a:gd name="T33" fmla="*/ 0 h 200"/>
                <a:gd name="T34" fmla="*/ 71 w 113"/>
                <a:gd name="T35" fmla="*/ 9 h 200"/>
                <a:gd name="T36" fmla="*/ 39 w 113"/>
                <a:gd name="T37" fmla="*/ 26 h 200"/>
                <a:gd name="T38" fmla="*/ 17 w 113"/>
                <a:gd name="T39" fmla="*/ 48 h 200"/>
                <a:gd name="T40" fmla="*/ 4 w 113"/>
                <a:gd name="T41" fmla="*/ 73 h 200"/>
                <a:gd name="T42" fmla="*/ 0 w 113"/>
                <a:gd name="T43" fmla="*/ 101 h 200"/>
                <a:gd name="T44" fmla="*/ 3 w 113"/>
                <a:gd name="T45" fmla="*/ 130 h 200"/>
                <a:gd name="T46" fmla="*/ 12 w 113"/>
                <a:gd name="T47" fmla="*/ 158 h 200"/>
                <a:gd name="T48" fmla="*/ 27 w 113"/>
                <a:gd name="T49" fmla="*/ 1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200">
                  <a:moveTo>
                    <a:pt x="27" y="182"/>
                  </a:moveTo>
                  <a:lnTo>
                    <a:pt x="35" y="184"/>
                  </a:lnTo>
                  <a:lnTo>
                    <a:pt x="42" y="186"/>
                  </a:lnTo>
                  <a:lnTo>
                    <a:pt x="50" y="189"/>
                  </a:lnTo>
                  <a:lnTo>
                    <a:pt x="59" y="191"/>
                  </a:lnTo>
                  <a:lnTo>
                    <a:pt x="65" y="193"/>
                  </a:lnTo>
                  <a:lnTo>
                    <a:pt x="73" y="196"/>
                  </a:lnTo>
                  <a:lnTo>
                    <a:pt x="80" y="198"/>
                  </a:lnTo>
                  <a:lnTo>
                    <a:pt x="88" y="200"/>
                  </a:lnTo>
                  <a:lnTo>
                    <a:pt x="71" y="167"/>
                  </a:lnTo>
                  <a:lnTo>
                    <a:pt x="61" y="137"/>
                  </a:lnTo>
                  <a:lnTo>
                    <a:pt x="56" y="111"/>
                  </a:lnTo>
                  <a:lnTo>
                    <a:pt x="57" y="87"/>
                  </a:lnTo>
                  <a:lnTo>
                    <a:pt x="64" y="65"/>
                  </a:lnTo>
                  <a:lnTo>
                    <a:pt x="76" y="45"/>
                  </a:lnTo>
                  <a:lnTo>
                    <a:pt x="92" y="23"/>
                  </a:lnTo>
                  <a:lnTo>
                    <a:pt x="113" y="0"/>
                  </a:lnTo>
                  <a:lnTo>
                    <a:pt x="71" y="9"/>
                  </a:lnTo>
                  <a:lnTo>
                    <a:pt x="39" y="26"/>
                  </a:lnTo>
                  <a:lnTo>
                    <a:pt x="17" y="48"/>
                  </a:lnTo>
                  <a:lnTo>
                    <a:pt x="4" y="73"/>
                  </a:lnTo>
                  <a:lnTo>
                    <a:pt x="0" y="101"/>
                  </a:lnTo>
                  <a:lnTo>
                    <a:pt x="3" y="130"/>
                  </a:lnTo>
                  <a:lnTo>
                    <a:pt x="12" y="158"/>
                  </a:lnTo>
                  <a:lnTo>
                    <a:pt x="27" y="182"/>
                  </a:lnTo>
                  <a:close/>
                </a:path>
              </a:pathLst>
            </a:custGeom>
            <a:solidFill>
              <a:srgbClr val="9996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9" name="Freeform 71"/>
            <p:cNvSpPr>
              <a:spLocks/>
            </p:cNvSpPr>
            <p:nvPr/>
          </p:nvSpPr>
          <p:spPr bwMode="auto">
            <a:xfrm>
              <a:off x="835" y="1752"/>
              <a:ext cx="50" cy="93"/>
            </a:xfrm>
            <a:custGeom>
              <a:avLst/>
              <a:gdLst>
                <a:gd name="T0" fmla="*/ 23 w 101"/>
                <a:gd name="T1" fmla="*/ 168 h 186"/>
                <a:gd name="T2" fmla="*/ 30 w 101"/>
                <a:gd name="T3" fmla="*/ 170 h 186"/>
                <a:gd name="T4" fmla="*/ 36 w 101"/>
                <a:gd name="T5" fmla="*/ 172 h 186"/>
                <a:gd name="T6" fmla="*/ 43 w 101"/>
                <a:gd name="T7" fmla="*/ 175 h 186"/>
                <a:gd name="T8" fmla="*/ 50 w 101"/>
                <a:gd name="T9" fmla="*/ 177 h 186"/>
                <a:gd name="T10" fmla="*/ 57 w 101"/>
                <a:gd name="T11" fmla="*/ 179 h 186"/>
                <a:gd name="T12" fmla="*/ 64 w 101"/>
                <a:gd name="T13" fmla="*/ 181 h 186"/>
                <a:gd name="T14" fmla="*/ 69 w 101"/>
                <a:gd name="T15" fmla="*/ 184 h 186"/>
                <a:gd name="T16" fmla="*/ 76 w 101"/>
                <a:gd name="T17" fmla="*/ 186 h 186"/>
                <a:gd name="T18" fmla="*/ 60 w 101"/>
                <a:gd name="T19" fmla="*/ 155 h 186"/>
                <a:gd name="T20" fmla="*/ 50 w 101"/>
                <a:gd name="T21" fmla="*/ 129 h 186"/>
                <a:gd name="T22" fmla="*/ 45 w 101"/>
                <a:gd name="T23" fmla="*/ 104 h 186"/>
                <a:gd name="T24" fmla="*/ 48 w 101"/>
                <a:gd name="T25" fmla="*/ 82 h 186"/>
                <a:gd name="T26" fmla="*/ 53 w 101"/>
                <a:gd name="T27" fmla="*/ 62 h 186"/>
                <a:gd name="T28" fmla="*/ 65 w 101"/>
                <a:gd name="T29" fmla="*/ 41 h 186"/>
                <a:gd name="T30" fmla="*/ 81 w 101"/>
                <a:gd name="T31" fmla="*/ 21 h 186"/>
                <a:gd name="T32" fmla="*/ 101 w 101"/>
                <a:gd name="T33" fmla="*/ 0 h 186"/>
                <a:gd name="T34" fmla="*/ 64 w 101"/>
                <a:gd name="T35" fmla="*/ 8 h 186"/>
                <a:gd name="T36" fmla="*/ 36 w 101"/>
                <a:gd name="T37" fmla="*/ 23 h 186"/>
                <a:gd name="T38" fmla="*/ 17 w 101"/>
                <a:gd name="T39" fmla="*/ 43 h 186"/>
                <a:gd name="T40" fmla="*/ 5 w 101"/>
                <a:gd name="T41" fmla="*/ 66 h 186"/>
                <a:gd name="T42" fmla="*/ 0 w 101"/>
                <a:gd name="T43" fmla="*/ 93 h 186"/>
                <a:gd name="T44" fmla="*/ 2 w 101"/>
                <a:gd name="T45" fmla="*/ 119 h 186"/>
                <a:gd name="T46" fmla="*/ 10 w 101"/>
                <a:gd name="T47" fmla="*/ 145 h 186"/>
                <a:gd name="T48" fmla="*/ 23 w 101"/>
                <a:gd name="T49" fmla="*/ 16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186">
                  <a:moveTo>
                    <a:pt x="23" y="168"/>
                  </a:moveTo>
                  <a:lnTo>
                    <a:pt x="30" y="170"/>
                  </a:lnTo>
                  <a:lnTo>
                    <a:pt x="36" y="172"/>
                  </a:lnTo>
                  <a:lnTo>
                    <a:pt x="43" y="175"/>
                  </a:lnTo>
                  <a:lnTo>
                    <a:pt x="50" y="177"/>
                  </a:lnTo>
                  <a:lnTo>
                    <a:pt x="57" y="179"/>
                  </a:lnTo>
                  <a:lnTo>
                    <a:pt x="64" y="181"/>
                  </a:lnTo>
                  <a:lnTo>
                    <a:pt x="69" y="184"/>
                  </a:lnTo>
                  <a:lnTo>
                    <a:pt x="76" y="186"/>
                  </a:lnTo>
                  <a:lnTo>
                    <a:pt x="60" y="155"/>
                  </a:lnTo>
                  <a:lnTo>
                    <a:pt x="50" y="129"/>
                  </a:lnTo>
                  <a:lnTo>
                    <a:pt x="45" y="104"/>
                  </a:lnTo>
                  <a:lnTo>
                    <a:pt x="48" y="82"/>
                  </a:lnTo>
                  <a:lnTo>
                    <a:pt x="53" y="62"/>
                  </a:lnTo>
                  <a:lnTo>
                    <a:pt x="65" y="41"/>
                  </a:lnTo>
                  <a:lnTo>
                    <a:pt x="81" y="21"/>
                  </a:lnTo>
                  <a:lnTo>
                    <a:pt x="101" y="0"/>
                  </a:lnTo>
                  <a:lnTo>
                    <a:pt x="64" y="8"/>
                  </a:lnTo>
                  <a:lnTo>
                    <a:pt x="36" y="23"/>
                  </a:lnTo>
                  <a:lnTo>
                    <a:pt x="17" y="43"/>
                  </a:lnTo>
                  <a:lnTo>
                    <a:pt x="5" y="66"/>
                  </a:lnTo>
                  <a:lnTo>
                    <a:pt x="0" y="93"/>
                  </a:lnTo>
                  <a:lnTo>
                    <a:pt x="2" y="119"/>
                  </a:lnTo>
                  <a:lnTo>
                    <a:pt x="10" y="145"/>
                  </a:lnTo>
                  <a:lnTo>
                    <a:pt x="23" y="168"/>
                  </a:lnTo>
                  <a:close/>
                </a:path>
              </a:pathLst>
            </a:custGeom>
            <a:solidFill>
              <a:srgbClr val="A59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0" name="Freeform 72"/>
            <p:cNvSpPr>
              <a:spLocks/>
            </p:cNvSpPr>
            <p:nvPr/>
          </p:nvSpPr>
          <p:spPr bwMode="auto">
            <a:xfrm>
              <a:off x="837" y="1755"/>
              <a:ext cx="45" cy="85"/>
            </a:xfrm>
            <a:custGeom>
              <a:avLst/>
              <a:gdLst>
                <a:gd name="T0" fmla="*/ 18 w 90"/>
                <a:gd name="T1" fmla="*/ 156 h 172"/>
                <a:gd name="T2" fmla="*/ 24 w 90"/>
                <a:gd name="T3" fmla="*/ 158 h 172"/>
                <a:gd name="T4" fmla="*/ 30 w 90"/>
                <a:gd name="T5" fmla="*/ 160 h 172"/>
                <a:gd name="T6" fmla="*/ 36 w 90"/>
                <a:gd name="T7" fmla="*/ 162 h 172"/>
                <a:gd name="T8" fmla="*/ 42 w 90"/>
                <a:gd name="T9" fmla="*/ 164 h 172"/>
                <a:gd name="T10" fmla="*/ 48 w 90"/>
                <a:gd name="T11" fmla="*/ 166 h 172"/>
                <a:gd name="T12" fmla="*/ 54 w 90"/>
                <a:gd name="T13" fmla="*/ 167 h 172"/>
                <a:gd name="T14" fmla="*/ 60 w 90"/>
                <a:gd name="T15" fmla="*/ 170 h 172"/>
                <a:gd name="T16" fmla="*/ 65 w 90"/>
                <a:gd name="T17" fmla="*/ 172 h 172"/>
                <a:gd name="T18" fmla="*/ 49 w 90"/>
                <a:gd name="T19" fmla="*/ 144 h 172"/>
                <a:gd name="T20" fmla="*/ 40 w 90"/>
                <a:gd name="T21" fmla="*/ 120 h 172"/>
                <a:gd name="T22" fmla="*/ 36 w 90"/>
                <a:gd name="T23" fmla="*/ 98 h 172"/>
                <a:gd name="T24" fmla="*/ 38 w 90"/>
                <a:gd name="T25" fmla="*/ 77 h 172"/>
                <a:gd name="T26" fmla="*/ 44 w 90"/>
                <a:gd name="T27" fmla="*/ 59 h 172"/>
                <a:gd name="T28" fmla="*/ 55 w 90"/>
                <a:gd name="T29" fmla="*/ 41 h 172"/>
                <a:gd name="T30" fmla="*/ 70 w 90"/>
                <a:gd name="T31" fmla="*/ 21 h 172"/>
                <a:gd name="T32" fmla="*/ 90 w 90"/>
                <a:gd name="T33" fmla="*/ 0 h 172"/>
                <a:gd name="T34" fmla="*/ 57 w 90"/>
                <a:gd name="T35" fmla="*/ 8 h 172"/>
                <a:gd name="T36" fmla="*/ 33 w 90"/>
                <a:gd name="T37" fmla="*/ 22 h 172"/>
                <a:gd name="T38" fmla="*/ 15 w 90"/>
                <a:gd name="T39" fmla="*/ 39 h 172"/>
                <a:gd name="T40" fmla="*/ 4 w 90"/>
                <a:gd name="T41" fmla="*/ 61 h 172"/>
                <a:gd name="T42" fmla="*/ 0 w 90"/>
                <a:gd name="T43" fmla="*/ 86 h 172"/>
                <a:gd name="T44" fmla="*/ 1 w 90"/>
                <a:gd name="T45" fmla="*/ 110 h 172"/>
                <a:gd name="T46" fmla="*/ 7 w 90"/>
                <a:gd name="T47" fmla="*/ 134 h 172"/>
                <a:gd name="T48" fmla="*/ 18 w 90"/>
                <a:gd name="T49" fmla="*/ 15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172">
                  <a:moveTo>
                    <a:pt x="18" y="156"/>
                  </a:moveTo>
                  <a:lnTo>
                    <a:pt x="24" y="158"/>
                  </a:lnTo>
                  <a:lnTo>
                    <a:pt x="30" y="160"/>
                  </a:lnTo>
                  <a:lnTo>
                    <a:pt x="36" y="162"/>
                  </a:lnTo>
                  <a:lnTo>
                    <a:pt x="42" y="164"/>
                  </a:lnTo>
                  <a:lnTo>
                    <a:pt x="48" y="166"/>
                  </a:lnTo>
                  <a:lnTo>
                    <a:pt x="54" y="167"/>
                  </a:lnTo>
                  <a:lnTo>
                    <a:pt x="60" y="170"/>
                  </a:lnTo>
                  <a:lnTo>
                    <a:pt x="65" y="172"/>
                  </a:lnTo>
                  <a:lnTo>
                    <a:pt x="49" y="144"/>
                  </a:lnTo>
                  <a:lnTo>
                    <a:pt x="40" y="120"/>
                  </a:lnTo>
                  <a:lnTo>
                    <a:pt x="36" y="98"/>
                  </a:lnTo>
                  <a:lnTo>
                    <a:pt x="38" y="77"/>
                  </a:lnTo>
                  <a:lnTo>
                    <a:pt x="44" y="59"/>
                  </a:lnTo>
                  <a:lnTo>
                    <a:pt x="55" y="41"/>
                  </a:lnTo>
                  <a:lnTo>
                    <a:pt x="70" y="21"/>
                  </a:lnTo>
                  <a:lnTo>
                    <a:pt x="90" y="0"/>
                  </a:lnTo>
                  <a:lnTo>
                    <a:pt x="57" y="8"/>
                  </a:lnTo>
                  <a:lnTo>
                    <a:pt x="33" y="22"/>
                  </a:lnTo>
                  <a:lnTo>
                    <a:pt x="15" y="39"/>
                  </a:lnTo>
                  <a:lnTo>
                    <a:pt x="4" y="61"/>
                  </a:lnTo>
                  <a:lnTo>
                    <a:pt x="0" y="86"/>
                  </a:lnTo>
                  <a:lnTo>
                    <a:pt x="1" y="110"/>
                  </a:lnTo>
                  <a:lnTo>
                    <a:pt x="7" y="13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ADA5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1" name="Freeform 73"/>
            <p:cNvSpPr>
              <a:spLocks/>
            </p:cNvSpPr>
            <p:nvPr/>
          </p:nvSpPr>
          <p:spPr bwMode="auto">
            <a:xfrm>
              <a:off x="839" y="1758"/>
              <a:ext cx="39" cy="78"/>
            </a:xfrm>
            <a:custGeom>
              <a:avLst/>
              <a:gdLst>
                <a:gd name="T0" fmla="*/ 15 w 79"/>
                <a:gd name="T1" fmla="*/ 142 h 158"/>
                <a:gd name="T2" fmla="*/ 20 w 79"/>
                <a:gd name="T3" fmla="*/ 144 h 158"/>
                <a:gd name="T4" fmla="*/ 24 w 79"/>
                <a:gd name="T5" fmla="*/ 146 h 158"/>
                <a:gd name="T6" fmla="*/ 30 w 79"/>
                <a:gd name="T7" fmla="*/ 147 h 158"/>
                <a:gd name="T8" fmla="*/ 35 w 79"/>
                <a:gd name="T9" fmla="*/ 150 h 158"/>
                <a:gd name="T10" fmla="*/ 39 w 79"/>
                <a:gd name="T11" fmla="*/ 152 h 158"/>
                <a:gd name="T12" fmla="*/ 45 w 79"/>
                <a:gd name="T13" fmla="*/ 153 h 158"/>
                <a:gd name="T14" fmla="*/ 50 w 79"/>
                <a:gd name="T15" fmla="*/ 156 h 158"/>
                <a:gd name="T16" fmla="*/ 54 w 79"/>
                <a:gd name="T17" fmla="*/ 158 h 158"/>
                <a:gd name="T18" fmla="*/ 39 w 79"/>
                <a:gd name="T19" fmla="*/ 132 h 158"/>
                <a:gd name="T20" fmla="*/ 30 w 79"/>
                <a:gd name="T21" fmla="*/ 111 h 158"/>
                <a:gd name="T22" fmla="*/ 27 w 79"/>
                <a:gd name="T23" fmla="*/ 91 h 158"/>
                <a:gd name="T24" fmla="*/ 29 w 79"/>
                <a:gd name="T25" fmla="*/ 73 h 158"/>
                <a:gd name="T26" fmla="*/ 35 w 79"/>
                <a:gd name="T27" fmla="*/ 55 h 158"/>
                <a:gd name="T28" fmla="*/ 45 w 79"/>
                <a:gd name="T29" fmla="*/ 38 h 158"/>
                <a:gd name="T30" fmla="*/ 60 w 79"/>
                <a:gd name="T31" fmla="*/ 20 h 158"/>
                <a:gd name="T32" fmla="*/ 79 w 79"/>
                <a:gd name="T33" fmla="*/ 0 h 158"/>
                <a:gd name="T34" fmla="*/ 51 w 79"/>
                <a:gd name="T35" fmla="*/ 7 h 158"/>
                <a:gd name="T36" fmla="*/ 30 w 79"/>
                <a:gd name="T37" fmla="*/ 18 h 158"/>
                <a:gd name="T38" fmla="*/ 14 w 79"/>
                <a:gd name="T39" fmla="*/ 36 h 158"/>
                <a:gd name="T40" fmla="*/ 5 w 79"/>
                <a:gd name="T41" fmla="*/ 55 h 158"/>
                <a:gd name="T42" fmla="*/ 0 w 79"/>
                <a:gd name="T43" fmla="*/ 76 h 158"/>
                <a:gd name="T44" fmla="*/ 0 w 79"/>
                <a:gd name="T45" fmla="*/ 99 h 158"/>
                <a:gd name="T46" fmla="*/ 5 w 79"/>
                <a:gd name="T47" fmla="*/ 121 h 158"/>
                <a:gd name="T48" fmla="*/ 15 w 79"/>
                <a:gd name="T49" fmla="*/ 14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58">
                  <a:moveTo>
                    <a:pt x="15" y="142"/>
                  </a:moveTo>
                  <a:lnTo>
                    <a:pt x="20" y="144"/>
                  </a:lnTo>
                  <a:lnTo>
                    <a:pt x="24" y="146"/>
                  </a:lnTo>
                  <a:lnTo>
                    <a:pt x="30" y="147"/>
                  </a:lnTo>
                  <a:lnTo>
                    <a:pt x="35" y="150"/>
                  </a:lnTo>
                  <a:lnTo>
                    <a:pt x="39" y="152"/>
                  </a:lnTo>
                  <a:lnTo>
                    <a:pt x="45" y="153"/>
                  </a:lnTo>
                  <a:lnTo>
                    <a:pt x="50" y="156"/>
                  </a:lnTo>
                  <a:lnTo>
                    <a:pt x="54" y="158"/>
                  </a:lnTo>
                  <a:lnTo>
                    <a:pt x="39" y="132"/>
                  </a:lnTo>
                  <a:lnTo>
                    <a:pt x="30" y="111"/>
                  </a:lnTo>
                  <a:lnTo>
                    <a:pt x="27" y="91"/>
                  </a:lnTo>
                  <a:lnTo>
                    <a:pt x="29" y="73"/>
                  </a:lnTo>
                  <a:lnTo>
                    <a:pt x="35" y="55"/>
                  </a:lnTo>
                  <a:lnTo>
                    <a:pt x="45" y="38"/>
                  </a:lnTo>
                  <a:lnTo>
                    <a:pt x="60" y="20"/>
                  </a:lnTo>
                  <a:lnTo>
                    <a:pt x="79" y="0"/>
                  </a:lnTo>
                  <a:lnTo>
                    <a:pt x="51" y="7"/>
                  </a:lnTo>
                  <a:lnTo>
                    <a:pt x="30" y="18"/>
                  </a:lnTo>
                  <a:lnTo>
                    <a:pt x="14" y="36"/>
                  </a:lnTo>
                  <a:lnTo>
                    <a:pt x="5" y="55"/>
                  </a:lnTo>
                  <a:lnTo>
                    <a:pt x="0" y="76"/>
                  </a:lnTo>
                  <a:lnTo>
                    <a:pt x="0" y="99"/>
                  </a:lnTo>
                  <a:lnTo>
                    <a:pt x="5" y="121"/>
                  </a:lnTo>
                  <a:lnTo>
                    <a:pt x="15" y="142"/>
                  </a:lnTo>
                  <a:close/>
                </a:path>
              </a:pathLst>
            </a:custGeom>
            <a:solidFill>
              <a:srgbClr val="B5AD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2" name="Freeform 74"/>
            <p:cNvSpPr>
              <a:spLocks/>
            </p:cNvSpPr>
            <p:nvPr/>
          </p:nvSpPr>
          <p:spPr bwMode="auto">
            <a:xfrm>
              <a:off x="840" y="1760"/>
              <a:ext cx="34" cy="72"/>
            </a:xfrm>
            <a:custGeom>
              <a:avLst/>
              <a:gdLst>
                <a:gd name="T0" fmla="*/ 11 w 68"/>
                <a:gd name="T1" fmla="*/ 128 h 143"/>
                <a:gd name="T2" fmla="*/ 19 w 68"/>
                <a:gd name="T3" fmla="*/ 132 h 143"/>
                <a:gd name="T4" fmla="*/ 27 w 68"/>
                <a:gd name="T5" fmla="*/ 136 h 143"/>
                <a:gd name="T6" fmla="*/ 34 w 68"/>
                <a:gd name="T7" fmla="*/ 139 h 143"/>
                <a:gd name="T8" fmla="*/ 42 w 68"/>
                <a:gd name="T9" fmla="*/ 143 h 143"/>
                <a:gd name="T10" fmla="*/ 29 w 68"/>
                <a:gd name="T11" fmla="*/ 121 h 143"/>
                <a:gd name="T12" fmla="*/ 19 w 68"/>
                <a:gd name="T13" fmla="*/ 101 h 143"/>
                <a:gd name="T14" fmla="*/ 17 w 68"/>
                <a:gd name="T15" fmla="*/ 84 h 143"/>
                <a:gd name="T16" fmla="*/ 18 w 68"/>
                <a:gd name="T17" fmla="*/ 68 h 143"/>
                <a:gd name="T18" fmla="*/ 25 w 68"/>
                <a:gd name="T19" fmla="*/ 52 h 143"/>
                <a:gd name="T20" fmla="*/ 35 w 68"/>
                <a:gd name="T21" fmla="*/ 36 h 143"/>
                <a:gd name="T22" fmla="*/ 49 w 68"/>
                <a:gd name="T23" fmla="*/ 18 h 143"/>
                <a:gd name="T24" fmla="*/ 68 w 68"/>
                <a:gd name="T25" fmla="*/ 0 h 143"/>
                <a:gd name="T26" fmla="*/ 46 w 68"/>
                <a:gd name="T27" fmla="*/ 6 h 143"/>
                <a:gd name="T28" fmla="*/ 27 w 68"/>
                <a:gd name="T29" fmla="*/ 16 h 143"/>
                <a:gd name="T30" fmla="*/ 14 w 68"/>
                <a:gd name="T31" fmla="*/ 31 h 143"/>
                <a:gd name="T32" fmla="*/ 4 w 68"/>
                <a:gd name="T33" fmla="*/ 48 h 143"/>
                <a:gd name="T34" fmla="*/ 0 w 68"/>
                <a:gd name="T35" fmla="*/ 68 h 143"/>
                <a:gd name="T36" fmla="*/ 0 w 68"/>
                <a:gd name="T37" fmla="*/ 88 h 143"/>
                <a:gd name="T38" fmla="*/ 3 w 68"/>
                <a:gd name="T39" fmla="*/ 108 h 143"/>
                <a:gd name="T40" fmla="*/ 11 w 68"/>
                <a:gd name="T41" fmla="*/ 1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43">
                  <a:moveTo>
                    <a:pt x="11" y="128"/>
                  </a:moveTo>
                  <a:lnTo>
                    <a:pt x="19" y="132"/>
                  </a:lnTo>
                  <a:lnTo>
                    <a:pt x="27" y="136"/>
                  </a:lnTo>
                  <a:lnTo>
                    <a:pt x="34" y="139"/>
                  </a:lnTo>
                  <a:lnTo>
                    <a:pt x="42" y="143"/>
                  </a:lnTo>
                  <a:lnTo>
                    <a:pt x="29" y="121"/>
                  </a:lnTo>
                  <a:lnTo>
                    <a:pt x="19" y="101"/>
                  </a:lnTo>
                  <a:lnTo>
                    <a:pt x="17" y="84"/>
                  </a:lnTo>
                  <a:lnTo>
                    <a:pt x="18" y="68"/>
                  </a:lnTo>
                  <a:lnTo>
                    <a:pt x="25" y="52"/>
                  </a:lnTo>
                  <a:lnTo>
                    <a:pt x="35" y="36"/>
                  </a:lnTo>
                  <a:lnTo>
                    <a:pt x="49" y="18"/>
                  </a:lnTo>
                  <a:lnTo>
                    <a:pt x="68" y="0"/>
                  </a:lnTo>
                  <a:lnTo>
                    <a:pt x="46" y="6"/>
                  </a:lnTo>
                  <a:lnTo>
                    <a:pt x="27" y="16"/>
                  </a:lnTo>
                  <a:lnTo>
                    <a:pt x="14" y="31"/>
                  </a:lnTo>
                  <a:lnTo>
                    <a:pt x="4" y="48"/>
                  </a:lnTo>
                  <a:lnTo>
                    <a:pt x="0" y="68"/>
                  </a:lnTo>
                  <a:lnTo>
                    <a:pt x="0" y="88"/>
                  </a:lnTo>
                  <a:lnTo>
                    <a:pt x="3" y="10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C1B5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3" name="Freeform 75"/>
            <p:cNvSpPr>
              <a:spLocks/>
            </p:cNvSpPr>
            <p:nvPr/>
          </p:nvSpPr>
          <p:spPr bwMode="auto">
            <a:xfrm>
              <a:off x="842" y="1763"/>
              <a:ext cx="29" cy="65"/>
            </a:xfrm>
            <a:custGeom>
              <a:avLst/>
              <a:gdLst>
                <a:gd name="T0" fmla="*/ 8 w 59"/>
                <a:gd name="T1" fmla="*/ 115 h 129"/>
                <a:gd name="T2" fmla="*/ 33 w 59"/>
                <a:gd name="T3" fmla="*/ 129 h 129"/>
                <a:gd name="T4" fmla="*/ 20 w 59"/>
                <a:gd name="T5" fmla="*/ 109 h 129"/>
                <a:gd name="T6" fmla="*/ 12 w 59"/>
                <a:gd name="T7" fmla="*/ 93 h 129"/>
                <a:gd name="T8" fmla="*/ 8 w 59"/>
                <a:gd name="T9" fmla="*/ 77 h 129"/>
                <a:gd name="T10" fmla="*/ 10 w 59"/>
                <a:gd name="T11" fmla="*/ 62 h 129"/>
                <a:gd name="T12" fmla="*/ 16 w 59"/>
                <a:gd name="T13" fmla="*/ 48 h 129"/>
                <a:gd name="T14" fmla="*/ 28 w 59"/>
                <a:gd name="T15" fmla="*/ 33 h 129"/>
                <a:gd name="T16" fmla="*/ 42 w 59"/>
                <a:gd name="T17" fmla="*/ 17 h 129"/>
                <a:gd name="T18" fmla="*/ 59 w 59"/>
                <a:gd name="T19" fmla="*/ 0 h 129"/>
                <a:gd name="T20" fmla="*/ 40 w 59"/>
                <a:gd name="T21" fmla="*/ 4 h 129"/>
                <a:gd name="T22" fmla="*/ 25 w 59"/>
                <a:gd name="T23" fmla="*/ 15 h 129"/>
                <a:gd name="T24" fmla="*/ 14 w 59"/>
                <a:gd name="T25" fmla="*/ 27 h 129"/>
                <a:gd name="T26" fmla="*/ 6 w 59"/>
                <a:gd name="T27" fmla="*/ 42 h 129"/>
                <a:gd name="T28" fmla="*/ 1 w 59"/>
                <a:gd name="T29" fmla="*/ 59 h 129"/>
                <a:gd name="T30" fmla="*/ 0 w 59"/>
                <a:gd name="T31" fmla="*/ 78 h 129"/>
                <a:gd name="T32" fmla="*/ 2 w 59"/>
                <a:gd name="T33" fmla="*/ 96 h 129"/>
                <a:gd name="T34" fmla="*/ 8 w 59"/>
                <a:gd name="T35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129">
                  <a:moveTo>
                    <a:pt x="8" y="115"/>
                  </a:moveTo>
                  <a:lnTo>
                    <a:pt x="33" y="129"/>
                  </a:lnTo>
                  <a:lnTo>
                    <a:pt x="20" y="109"/>
                  </a:lnTo>
                  <a:lnTo>
                    <a:pt x="12" y="93"/>
                  </a:lnTo>
                  <a:lnTo>
                    <a:pt x="8" y="77"/>
                  </a:lnTo>
                  <a:lnTo>
                    <a:pt x="10" y="62"/>
                  </a:lnTo>
                  <a:lnTo>
                    <a:pt x="16" y="48"/>
                  </a:lnTo>
                  <a:lnTo>
                    <a:pt x="28" y="33"/>
                  </a:lnTo>
                  <a:lnTo>
                    <a:pt x="42" y="17"/>
                  </a:lnTo>
                  <a:lnTo>
                    <a:pt x="59" y="0"/>
                  </a:lnTo>
                  <a:lnTo>
                    <a:pt x="40" y="4"/>
                  </a:lnTo>
                  <a:lnTo>
                    <a:pt x="25" y="15"/>
                  </a:lnTo>
                  <a:lnTo>
                    <a:pt x="14" y="27"/>
                  </a:lnTo>
                  <a:lnTo>
                    <a:pt x="6" y="42"/>
                  </a:lnTo>
                  <a:lnTo>
                    <a:pt x="1" y="59"/>
                  </a:lnTo>
                  <a:lnTo>
                    <a:pt x="0" y="78"/>
                  </a:lnTo>
                  <a:lnTo>
                    <a:pt x="2" y="96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C9BC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4" name="Freeform 76"/>
            <p:cNvSpPr>
              <a:spLocks/>
            </p:cNvSpPr>
            <p:nvPr/>
          </p:nvSpPr>
          <p:spPr bwMode="auto">
            <a:xfrm>
              <a:off x="1028" y="1287"/>
              <a:ext cx="166" cy="361"/>
            </a:xfrm>
            <a:custGeom>
              <a:avLst/>
              <a:gdLst>
                <a:gd name="T0" fmla="*/ 0 w 333"/>
                <a:gd name="T1" fmla="*/ 383 h 721"/>
                <a:gd name="T2" fmla="*/ 74 w 333"/>
                <a:gd name="T3" fmla="*/ 0 h 721"/>
                <a:gd name="T4" fmla="*/ 142 w 333"/>
                <a:gd name="T5" fmla="*/ 12 h 721"/>
                <a:gd name="T6" fmla="*/ 198 w 333"/>
                <a:gd name="T7" fmla="*/ 28 h 721"/>
                <a:gd name="T8" fmla="*/ 243 w 333"/>
                <a:gd name="T9" fmla="*/ 50 h 721"/>
                <a:gd name="T10" fmla="*/ 278 w 333"/>
                <a:gd name="T11" fmla="*/ 76 h 721"/>
                <a:gd name="T12" fmla="*/ 303 w 333"/>
                <a:gd name="T13" fmla="*/ 107 h 721"/>
                <a:gd name="T14" fmla="*/ 320 w 333"/>
                <a:gd name="T15" fmla="*/ 143 h 721"/>
                <a:gd name="T16" fmla="*/ 330 w 333"/>
                <a:gd name="T17" fmla="*/ 183 h 721"/>
                <a:gd name="T18" fmla="*/ 333 w 333"/>
                <a:gd name="T19" fmla="*/ 228 h 721"/>
                <a:gd name="T20" fmla="*/ 331 w 333"/>
                <a:gd name="T21" fmla="*/ 277 h 721"/>
                <a:gd name="T22" fmla="*/ 324 w 333"/>
                <a:gd name="T23" fmla="*/ 330 h 721"/>
                <a:gd name="T24" fmla="*/ 313 w 333"/>
                <a:gd name="T25" fmla="*/ 386 h 721"/>
                <a:gd name="T26" fmla="*/ 300 w 333"/>
                <a:gd name="T27" fmla="*/ 447 h 721"/>
                <a:gd name="T28" fmla="*/ 285 w 333"/>
                <a:gd name="T29" fmla="*/ 510 h 721"/>
                <a:gd name="T30" fmla="*/ 268 w 333"/>
                <a:gd name="T31" fmla="*/ 577 h 721"/>
                <a:gd name="T32" fmla="*/ 252 w 333"/>
                <a:gd name="T33" fmla="*/ 647 h 721"/>
                <a:gd name="T34" fmla="*/ 237 w 333"/>
                <a:gd name="T35" fmla="*/ 721 h 721"/>
                <a:gd name="T36" fmla="*/ 204 w 333"/>
                <a:gd name="T37" fmla="*/ 721 h 721"/>
                <a:gd name="T38" fmla="*/ 237 w 333"/>
                <a:gd name="T39" fmla="*/ 550 h 721"/>
                <a:gd name="T40" fmla="*/ 234 w 333"/>
                <a:gd name="T41" fmla="*/ 517 h 721"/>
                <a:gd name="T42" fmla="*/ 229 w 333"/>
                <a:gd name="T43" fmla="*/ 490 h 721"/>
                <a:gd name="T44" fmla="*/ 224 w 333"/>
                <a:gd name="T45" fmla="*/ 467 h 721"/>
                <a:gd name="T46" fmla="*/ 216 w 333"/>
                <a:gd name="T47" fmla="*/ 447 h 721"/>
                <a:gd name="T48" fmla="*/ 207 w 333"/>
                <a:gd name="T49" fmla="*/ 430 h 721"/>
                <a:gd name="T50" fmla="*/ 198 w 333"/>
                <a:gd name="T51" fmla="*/ 417 h 721"/>
                <a:gd name="T52" fmla="*/ 187 w 333"/>
                <a:gd name="T53" fmla="*/ 406 h 721"/>
                <a:gd name="T54" fmla="*/ 174 w 333"/>
                <a:gd name="T55" fmla="*/ 398 h 721"/>
                <a:gd name="T56" fmla="*/ 159 w 333"/>
                <a:gd name="T57" fmla="*/ 392 h 721"/>
                <a:gd name="T58" fmla="*/ 143 w 333"/>
                <a:gd name="T59" fmla="*/ 387 h 721"/>
                <a:gd name="T60" fmla="*/ 125 w 333"/>
                <a:gd name="T61" fmla="*/ 385 h 721"/>
                <a:gd name="T62" fmla="*/ 104 w 333"/>
                <a:gd name="T63" fmla="*/ 383 h 721"/>
                <a:gd name="T64" fmla="*/ 81 w 333"/>
                <a:gd name="T65" fmla="*/ 383 h 721"/>
                <a:gd name="T66" fmla="*/ 57 w 333"/>
                <a:gd name="T67" fmla="*/ 383 h 721"/>
                <a:gd name="T68" fmla="*/ 30 w 333"/>
                <a:gd name="T69" fmla="*/ 383 h 721"/>
                <a:gd name="T70" fmla="*/ 0 w 333"/>
                <a:gd name="T71" fmla="*/ 38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3" h="721">
                  <a:moveTo>
                    <a:pt x="0" y="383"/>
                  </a:moveTo>
                  <a:lnTo>
                    <a:pt x="74" y="0"/>
                  </a:lnTo>
                  <a:lnTo>
                    <a:pt x="142" y="12"/>
                  </a:lnTo>
                  <a:lnTo>
                    <a:pt x="198" y="28"/>
                  </a:lnTo>
                  <a:lnTo>
                    <a:pt x="243" y="50"/>
                  </a:lnTo>
                  <a:lnTo>
                    <a:pt x="278" y="76"/>
                  </a:lnTo>
                  <a:lnTo>
                    <a:pt x="303" y="107"/>
                  </a:lnTo>
                  <a:lnTo>
                    <a:pt x="320" y="143"/>
                  </a:lnTo>
                  <a:lnTo>
                    <a:pt x="330" y="183"/>
                  </a:lnTo>
                  <a:lnTo>
                    <a:pt x="333" y="228"/>
                  </a:lnTo>
                  <a:lnTo>
                    <a:pt x="331" y="277"/>
                  </a:lnTo>
                  <a:lnTo>
                    <a:pt x="324" y="330"/>
                  </a:lnTo>
                  <a:lnTo>
                    <a:pt x="313" y="386"/>
                  </a:lnTo>
                  <a:lnTo>
                    <a:pt x="300" y="447"/>
                  </a:lnTo>
                  <a:lnTo>
                    <a:pt x="285" y="510"/>
                  </a:lnTo>
                  <a:lnTo>
                    <a:pt x="268" y="577"/>
                  </a:lnTo>
                  <a:lnTo>
                    <a:pt x="252" y="647"/>
                  </a:lnTo>
                  <a:lnTo>
                    <a:pt x="237" y="721"/>
                  </a:lnTo>
                  <a:lnTo>
                    <a:pt x="204" y="721"/>
                  </a:lnTo>
                  <a:lnTo>
                    <a:pt x="237" y="550"/>
                  </a:lnTo>
                  <a:lnTo>
                    <a:pt x="234" y="517"/>
                  </a:lnTo>
                  <a:lnTo>
                    <a:pt x="229" y="490"/>
                  </a:lnTo>
                  <a:lnTo>
                    <a:pt x="224" y="467"/>
                  </a:lnTo>
                  <a:lnTo>
                    <a:pt x="216" y="447"/>
                  </a:lnTo>
                  <a:lnTo>
                    <a:pt x="207" y="430"/>
                  </a:lnTo>
                  <a:lnTo>
                    <a:pt x="198" y="417"/>
                  </a:lnTo>
                  <a:lnTo>
                    <a:pt x="187" y="406"/>
                  </a:lnTo>
                  <a:lnTo>
                    <a:pt x="174" y="398"/>
                  </a:lnTo>
                  <a:lnTo>
                    <a:pt x="159" y="392"/>
                  </a:lnTo>
                  <a:lnTo>
                    <a:pt x="143" y="387"/>
                  </a:lnTo>
                  <a:lnTo>
                    <a:pt x="125" y="385"/>
                  </a:lnTo>
                  <a:lnTo>
                    <a:pt x="104" y="383"/>
                  </a:lnTo>
                  <a:lnTo>
                    <a:pt x="81" y="383"/>
                  </a:lnTo>
                  <a:lnTo>
                    <a:pt x="57" y="383"/>
                  </a:lnTo>
                  <a:lnTo>
                    <a:pt x="30" y="38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7577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495" y="224608"/>
            <a:ext cx="11692280" cy="1010426"/>
          </a:xfrm>
        </p:spPr>
        <p:txBody>
          <a:bodyPr/>
          <a:lstStyle/>
          <a:p>
            <a:pPr algn="ctr"/>
            <a:r>
              <a:rPr lang="ru-RU" altLang="ru-RU" sz="5400" dirty="0"/>
              <a:t>Кодирование на дорогах</a:t>
            </a:r>
            <a:endParaRPr lang="en-US" alt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0573" y="1296178"/>
            <a:ext cx="6000792" cy="415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09" y="1296177"/>
            <a:ext cx="5572164" cy="419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-78" b="468"/>
          <a:stretch>
            <a:fillRect/>
          </a:stretch>
        </p:blipFill>
        <p:spPr bwMode="auto">
          <a:xfrm>
            <a:off x="2941615" y="2867814"/>
            <a:ext cx="6138885" cy="387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51" y="296046"/>
            <a:ext cx="10344309" cy="830997"/>
          </a:xfrm>
        </p:spPr>
        <p:txBody>
          <a:bodyPr/>
          <a:lstStyle/>
          <a:p>
            <a:pPr algn="ctr"/>
            <a:r>
              <a:rPr lang="ru-RU" altLang="ru-RU" sz="5400" b="0" dirty="0" err="1"/>
              <a:t>Штрих-коды</a:t>
            </a:r>
            <a:endParaRPr lang="en-US" altLang="ru-RU" sz="5400" b="0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35975" y="-11187286"/>
            <a:ext cx="0" cy="0"/>
            <a:chOff x="935975" y="-11187286"/>
            <a:chExt cx="0" cy="0"/>
          </a:xfrm>
        </p:grpSpPr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0" y="4104"/>
              <a:ext cx="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4104"/>
              <a:ext cx="0" cy="0"/>
              <a:chOff x="0" y="8424"/>
              <a:chExt cx="0" cy="0"/>
            </a:xfrm>
          </p:grpSpPr>
          <p:sp>
            <p:nvSpPr>
              <p:cNvPr id="14352" name="Rectangle 16"/>
              <p:cNvSpPr>
                <a:spLocks noChangeArrowheads="1"/>
              </p:cNvSpPr>
              <p:nvPr/>
            </p:nvSpPr>
            <p:spPr bwMode="auto">
              <a:xfrm>
                <a:off x="0" y="8424"/>
                <a:ext cx="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4353" name="Rectangle 17"/>
              <p:cNvSpPr>
                <a:spLocks noChangeArrowheads="1"/>
              </p:cNvSpPr>
              <p:nvPr/>
            </p:nvSpPr>
            <p:spPr bwMode="auto">
              <a:xfrm>
                <a:off x="0" y="8424"/>
                <a:ext cx="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</p:grpSp>
      <p:pic>
        <p:nvPicPr>
          <p:cNvPr id="14355" name="Picture 19" descr="Как читать штриховой ко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7" y="2224872"/>
            <a:ext cx="7046215" cy="2842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5" name="Picture 29" descr="штрих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85" y="2367748"/>
            <a:ext cx="3850532" cy="24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Знаки и система знаков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369847" y="1224740"/>
            <a:ext cx="11277600" cy="4757411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Когда человечество начало представлять информацию в своем сознании в материальном виде в целях ее сохранения для будущих поколений, использовались различные знаки.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Знак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служит для отображения какого-либо объекта, поэтому знаки дают возможность проводнику создавать в сознании принимающего соответствующее отображение объекта.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22487" y="2520156"/>
            <a:ext cx="1847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Знаки и система знаков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369847" y="1224740"/>
            <a:ext cx="11501518" cy="4757411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/>
            <a:r>
              <a:rPr lang="ru-RU" b="1" u="sng" dirty="0" smtClean="0">
                <a:latin typeface="Arial" pitchFamily="34" charset="0"/>
                <a:cs typeface="Arial" pitchFamily="34" charset="0"/>
              </a:rPr>
              <a:t>Знак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это соглашение в придании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определенного смысла постигаемому объекту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в явном или неявном виде.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   Если вид знака даёт возможность в понимании смысла объекта, то соглашение называется явным. В этом случае знаки называются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пиктограммами (графические надписи).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22487" y="2520156"/>
            <a:ext cx="1847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Знаки и система знаков</a:t>
            </a:r>
            <a:endParaRPr spc="43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22487" y="2520156"/>
            <a:ext cx="1847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3251" y="4010822"/>
            <a:ext cx="2571768" cy="174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399" y="393938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34694" t="49249" r="32653" b="26872"/>
          <a:stretch>
            <a:fillRect/>
          </a:stretch>
        </p:blipFill>
        <p:spPr bwMode="auto">
          <a:xfrm>
            <a:off x="727037" y="1510492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6457" y="1724806"/>
            <a:ext cx="1714512" cy="170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71035" y="1653368"/>
            <a:ext cx="1928826" cy="165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0309" y="1510492"/>
            <a:ext cx="1943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1483" y="3725070"/>
            <a:ext cx="20467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1"/>
          <p:cNvSpPr txBox="1"/>
          <p:nvPr/>
        </p:nvSpPr>
        <p:spPr>
          <a:xfrm>
            <a:off x="446087" y="1681956"/>
            <a:ext cx="11506200" cy="4400903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Смысл этих знаков можно понять путём воображения. 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Если взаимосвязь между формой знака и его смыслом обозначается на основе соглашения (договор неявный), тогда эти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знаки называются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символами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endParaRPr lang="ru-RU" sz="4000" dirty="0" smtClean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34975" y="2341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53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Знаки и система знаков</a:t>
            </a:r>
            <a:endParaRPr kumimoji="0" lang="ru-RU" sz="44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Кодирование информации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446087" y="1681956"/>
            <a:ext cx="11506200" cy="483179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Кодирование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это процесс передачи информации с одного вида на другой с помощью специальных символов в более удобный вид.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Декодирование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 процесс </a:t>
            </a:r>
            <a:r>
              <a:rPr lang="ru-RU" smtClean="0">
                <a:latin typeface="Arial" pitchFamily="34" charset="0"/>
                <a:cs typeface="Arial" pitchFamily="34" charset="0"/>
              </a:rPr>
              <a:t>восстановления и содержания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закодированной информации.</a:t>
            </a:r>
          </a:p>
          <a:p>
            <a:endParaRPr lang="ru-RU" sz="4000" dirty="0" smtClean="0"/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endParaRPr lang="ru-RU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Кодирование информации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446087" y="1681956"/>
            <a:ext cx="11506200" cy="3631462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Если длина кода знака отличается от длины самого знака, то такой способ кодирования называется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неровным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способом кодирования, если длина кода знака одинакова с самим знаком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ровный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способ кодирования.</a:t>
            </a:r>
            <a:endParaRPr lang="ru-RU" sz="4000" dirty="0" smtClean="0"/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endParaRPr lang="ru-RU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Способы кодирования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217487" y="1224756"/>
            <a:ext cx="3276600" cy="3156973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Цифровой метод </a:t>
            </a:r>
          </a:p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кодирования,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(с помощью чисел).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487" y="4806156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символами</a:t>
            </a:r>
          </a:p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кодируется с помощью символов того же алфавита, что и исходящий текст)</a:t>
            </a:r>
            <a:r>
              <a:rPr lang="ru-RU" sz="4000" dirty="0" smtClean="0"/>
              <a:t>.</a:t>
            </a:r>
            <a:endParaRPr lang="ru-RU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30975" y="1605756"/>
            <a:ext cx="5638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графического кодирования </a:t>
            </a:r>
            <a:r>
              <a:rPr lang="ru-RU" sz="4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кодируется с помощью рисунков или значков).</a:t>
            </a:r>
            <a:endParaRPr lang="ru-RU" sz="40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417887" y="1224756"/>
            <a:ext cx="2133600" cy="1066800"/>
          </a:xfrm>
          <a:prstGeom prst="straightConnector1">
            <a:avLst/>
          </a:prstGeom>
          <a:ln w="38100"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798887" y="2977356"/>
            <a:ext cx="3581400" cy="76200"/>
          </a:xfrm>
          <a:prstGeom prst="straightConnector1">
            <a:avLst/>
          </a:prstGeom>
          <a:ln w="38100"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27687" y="1224756"/>
            <a:ext cx="3505200" cy="381000"/>
          </a:xfrm>
          <a:prstGeom prst="straightConnector1">
            <a:avLst/>
          </a:prstGeom>
          <a:ln w="38100"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037" y="2010558"/>
            <a:ext cx="9722417" cy="3053782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r>
              <a:rPr sz="4000" spc="-1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4000" spc="-11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Знаки и система знаков</a:t>
            </a:r>
            <a:r>
              <a:rPr sz="400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4000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Кодирование в древности;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Способы кодирования информации.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5097" y="200220"/>
            <a:ext cx="97460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r>
              <a:rPr spc="11" smtClean="0"/>
              <a:t>:</a:t>
            </a:r>
            <a:endParaRPr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символами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487" y="1224756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  Одним из самых простых способов кодирования  является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буквенно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цифровое сортируемое кодирование. При этом букву заменяют цифрами. Например: 18 16 05 10 15 01 - если чередовать цифры  с буквами в таблице, то получается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слово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27" y="4510888"/>
            <a:ext cx="101642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84755" y="3867946"/>
            <a:ext cx="2076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Родина.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символами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487" y="1224756"/>
            <a:ext cx="1173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Подобно этому можно заменять числами знаки препинания и некоторые другие специальные знаки и использовать их в тексте. 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Существует много способов перестановки букв в алфавите. Рассмотрим, например, такую последовательность: Подобная перестановка называется методом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смешанного алфавита.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045" y="5010954"/>
            <a:ext cx="8501122" cy="177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символами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487" y="1224756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Например: 08 27 04 11 07 12 - если чередовать цифры  с буквами в этой таблице, то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получится слово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08" y="3153566"/>
            <a:ext cx="1162873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99003" y="2439186"/>
            <a:ext cx="2076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Родина.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13077" r="9917"/>
          <a:stretch>
            <a:fillRect/>
          </a:stretch>
        </p:blipFill>
        <p:spPr bwMode="auto">
          <a:xfrm>
            <a:off x="7913687" y="3891756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символами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93687" y="1300956"/>
            <a:ext cx="9982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4000" dirty="0" smtClean="0"/>
              <a:t> 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ревнеримский государственный и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политический деятель, 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оеначальник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Юлий Цезарь, использовал способ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чтобы скрыть военные секреты.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Этот метод называется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методом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сдвига.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5487" y="1377156"/>
            <a:ext cx="55595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Исторические данные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98487" y="1377156"/>
            <a:ext cx="88479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Текст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Uzbekistan</a:t>
            </a:r>
            <a:endParaRPr kumimoji="0" lang="ru-RU" sz="4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aseline="0" dirty="0" smtClean="0">
                <a:latin typeface="Arial" pitchFamily="34" charset="0"/>
                <a:cs typeface="Arial" pitchFamily="34" charset="0"/>
              </a:rPr>
              <a:t>Зашифрованный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текст -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Xcehnlvwdq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336" t="4545" r="3893" b="4545"/>
          <a:stretch>
            <a:fillRect/>
          </a:stretch>
        </p:blipFill>
        <p:spPr bwMode="auto">
          <a:xfrm>
            <a:off x="369887" y="2824956"/>
            <a:ext cx="1161288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 кодирования символами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Кодирование с помощью знаков 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369888" y="1072356"/>
            <a:ext cx="11506199" cy="754022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начале XIX века американский художник из Массачусетса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Сэмюэл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Финли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Бриз Морзе придумал способ передачи информации на большие расстояния с помощью телеграфа. Этот метод состоял из специального алфавита, в котором для обозначения букв служили различные сочетания знаков точки (.) и тире ( - ). Точка короткая, а тире обозначает длинный сигнал (звук).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endParaRPr lang="ru-RU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681837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200" dirty="0" err="1" smtClean="0">
                <a:latin typeface="Arial" pitchFamily="34" charset="0"/>
                <a:cs typeface="Arial" pitchFamily="34" charset="0"/>
              </a:rPr>
              <a:t>Сэмюэл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dirty="0" err="1" smtClean="0">
                <a:latin typeface="Arial" pitchFamily="34" charset="0"/>
                <a:cs typeface="Arial" pitchFamily="34" charset="0"/>
              </a:rPr>
              <a:t>Финли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Бриз Морзе</a:t>
            </a:r>
            <a:endParaRPr sz="4200" spc="43" dirty="0"/>
          </a:p>
        </p:txBody>
      </p:sp>
      <p:pic>
        <p:nvPicPr>
          <p:cNvPr id="26626" name="Picture 2" descr="Samuel Mo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887" y="1758156"/>
            <a:ext cx="3374928" cy="449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7487" y="1224756"/>
            <a:ext cx="116586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Родился 27 апреля в 1791 году.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Наиболее известные изобретения — 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электромагнитный пишущий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Телеграф  («аппарат Морзе», 1836)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 код (азбука) Морзе.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24 мая 1844 года было послано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Первое сообщение между 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Вашингтоном и  Балтимором 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по методу Морзе.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Азбука Морзе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446087" y="1377156"/>
            <a:ext cx="11506200" cy="1323137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endParaRPr lang="ru-RU" sz="4000" dirty="0" smtClean="0"/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endParaRPr lang="ru-RU" sz="4000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1224756"/>
            <a:ext cx="1165462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9522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Цифровой метод  кодирования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285" y="1939120"/>
            <a:ext cx="1129192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Двоичное кодирование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— кодирование информации при помощи нулей и единиц.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Двоичное кодирование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широко распространено в современной цифровой технике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Цифровой метод  кодирования</a:t>
            </a:r>
            <a:endParaRPr lang="ru-RU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84287" y="1243180"/>
          <a:ext cx="9560985" cy="5534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/>
                <a:gridCol w="1981200"/>
                <a:gridCol w="1447800"/>
                <a:gridCol w="2667000"/>
                <a:gridCol w="1483785"/>
              </a:tblGrid>
              <a:tr h="514976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Красный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Зелёный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Синий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Цвет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69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Чёрный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5401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Зелёный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A37"/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Синий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Красный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Голубой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Желтый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Малиновый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023DD"/>
                    </a:solidFill>
                  </a:tcPr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Белый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234156"/>
            <a:ext cx="11353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Проверка самостоятельной работы:</a:t>
            </a:r>
            <a:endParaRPr spc="43" dirty="0"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/>
          <p:nvPr/>
        </p:nvSpPr>
        <p:spPr>
          <a:xfrm>
            <a:off x="369887" y="1148556"/>
            <a:ext cx="11277600" cy="63064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Некоторые задания:</a:t>
            </a:r>
            <a:endParaRPr lang="ru-RU" sz="4000" dirty="0" smtClean="0"/>
          </a:p>
        </p:txBody>
      </p:sp>
      <p:sp>
        <p:nvSpPr>
          <p:cNvPr id="13" name="object 11"/>
          <p:cNvSpPr txBox="1"/>
          <p:nvPr/>
        </p:nvSpPr>
        <p:spPr>
          <a:xfrm>
            <a:off x="298409" y="1867682"/>
            <a:ext cx="11277600" cy="502928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б) 20, 15, …, 5.   </a:t>
            </a:r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20-15=5; 15-10=5; 10-5=5;</a:t>
            </a:r>
          </a:p>
          <a:p>
            <a:pPr marL="28401" marR="370564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в) 1, 2, 4, …, 16. </a:t>
            </a:r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2</a:t>
            </a:r>
            <a:r>
              <a:rPr lang="ru-RU" sz="4000" baseline="30000" dirty="0" smtClean="0">
                <a:latin typeface="Arial"/>
                <a:cs typeface="Arial"/>
              </a:rPr>
              <a:t>0</a:t>
            </a:r>
            <a:r>
              <a:rPr lang="ru-RU" sz="4000" dirty="0" smtClean="0">
                <a:latin typeface="Arial"/>
                <a:cs typeface="Arial"/>
              </a:rPr>
              <a:t>=1; 2</a:t>
            </a:r>
            <a:r>
              <a:rPr lang="ru-RU" sz="4000" baseline="30000" dirty="0" smtClean="0">
                <a:latin typeface="Arial"/>
                <a:cs typeface="Arial"/>
              </a:rPr>
              <a:t>1</a:t>
            </a:r>
            <a:r>
              <a:rPr lang="ru-RU" sz="4000" dirty="0" smtClean="0">
                <a:latin typeface="Arial"/>
                <a:cs typeface="Arial"/>
              </a:rPr>
              <a:t>=2; 2</a:t>
            </a:r>
            <a:r>
              <a:rPr lang="ru-RU" sz="4000" baseline="30000" dirty="0" smtClean="0">
                <a:latin typeface="Arial"/>
                <a:cs typeface="Arial"/>
              </a:rPr>
              <a:t>2</a:t>
            </a:r>
            <a:r>
              <a:rPr lang="ru-RU" sz="4000" dirty="0" smtClean="0">
                <a:latin typeface="Arial"/>
                <a:cs typeface="Arial"/>
              </a:rPr>
              <a:t>=4; 2</a:t>
            </a:r>
            <a:r>
              <a:rPr lang="ru-RU" sz="4000" baseline="30000" dirty="0" smtClean="0">
                <a:latin typeface="Arial"/>
                <a:cs typeface="Arial"/>
              </a:rPr>
              <a:t>3</a:t>
            </a:r>
            <a:r>
              <a:rPr lang="ru-RU" sz="4000" dirty="0" smtClean="0">
                <a:latin typeface="Arial"/>
                <a:cs typeface="Arial"/>
              </a:rPr>
              <a:t>=8; 2</a:t>
            </a:r>
            <a:r>
              <a:rPr lang="ru-RU" sz="4000" baseline="30000" dirty="0" smtClean="0">
                <a:latin typeface="Arial"/>
                <a:cs typeface="Arial"/>
              </a:rPr>
              <a:t>5</a:t>
            </a:r>
            <a:r>
              <a:rPr lang="ru-RU" sz="4000" dirty="0" smtClean="0">
                <a:latin typeface="Arial"/>
                <a:cs typeface="Arial"/>
              </a:rPr>
              <a:t>=16.</a:t>
            </a:r>
          </a:p>
          <a:p>
            <a:pPr marL="28401" marR="370564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е) 1, 2, 6, …, 123. </a:t>
            </a:r>
          </a:p>
          <a:p>
            <a:pPr marL="28401" marR="370564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1, 1∙2=2; 1∙2∙3=6; 1∙2∙3∙4=24; 1∙2∙3∙4∙5 =120.</a:t>
            </a:r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endParaRPr lang="ru-RU" sz="4000" b="1" dirty="0" smtClean="0">
              <a:latin typeface="Arial"/>
              <a:cs typeface="Arial"/>
            </a:endParaRPr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b="1" dirty="0" smtClean="0">
                <a:latin typeface="Arial"/>
                <a:cs typeface="Arial"/>
              </a:rPr>
              <a:t>1</a:t>
            </a:r>
            <a:r>
              <a:rPr lang="ru-RU" sz="4000" b="1" dirty="0" smtClean="0">
                <a:latin typeface="Arial"/>
                <a:cs typeface="Arial"/>
              </a:rPr>
              <a:t>!, 2!, 3!, 4!, 5! </a:t>
            </a:r>
            <a:endParaRPr lang="ru-RU" sz="40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370111" y="1796244"/>
            <a:ext cx="7143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2987" y="4296574"/>
            <a:ext cx="7143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2987" y="3010690"/>
            <a:ext cx="7143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161" y="1417083"/>
            <a:ext cx="1107289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Пусть три человека голосуют в виде «да» или «нет». Если закодировать «да» - цифрой 1, «нет» цифрой 0, то запишите все возможные варианты голосования.</a:t>
            </a:r>
          </a:p>
          <a:p>
            <a:pPr marL="742950" indent="-742950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84491" y="3867946"/>
          <a:ext cx="2430158" cy="2930544"/>
        </p:xfrm>
        <a:graphic>
          <a:graphicData uri="http://schemas.openxmlformats.org/drawingml/2006/table">
            <a:tbl>
              <a:tblPr/>
              <a:tblGrid>
                <a:gridCol w="785818"/>
                <a:gridCol w="826395"/>
                <a:gridCol w="817945"/>
              </a:tblGrid>
              <a:tr h="732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299201" y="3867946"/>
          <a:ext cx="2428892" cy="2869948"/>
        </p:xfrm>
        <a:graphic>
          <a:graphicData uri="http://schemas.openxmlformats.org/drawingml/2006/table">
            <a:tbl>
              <a:tblPr/>
              <a:tblGrid>
                <a:gridCol w="714380"/>
                <a:gridCol w="785818"/>
                <a:gridCol w="928694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285" y="1439054"/>
            <a:ext cx="110728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B закодированной фразе «РОДНОЙ КРАЙ» в виде 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110101001100101010011110000010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найдите код каждой буквы.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3439318"/>
            <a:ext cx="110728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lain" startAt="110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101  001  100  101  010   011  110   000  010</a:t>
            </a:r>
          </a:p>
          <a:p>
            <a:pPr marL="742950" indent="-742950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99465" y="4225136"/>
            <a:ext cx="556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599" y="4225136"/>
            <a:ext cx="556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5731" y="4225136"/>
            <a:ext cx="556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5863" y="4225136"/>
            <a:ext cx="556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70309" y="4225136"/>
            <a:ext cx="556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3449" y="4225136"/>
            <a:ext cx="556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42605" y="4225136"/>
            <a:ext cx="556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0441" y="4225136"/>
            <a:ext cx="556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56457" y="4225136"/>
            <a:ext cx="556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71035" y="4225136"/>
            <a:ext cx="556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847" y="1224740"/>
            <a:ext cx="1135864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 помощью метода замены букв алфавита их порядковыми номерами закодируйте следующие предложения: </a:t>
            </a:r>
          </a:p>
          <a:p>
            <a:pPr marL="742950" indent="-742950"/>
            <a:r>
              <a:rPr lang="ru-RU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ЧТО ПОСЕЕШЬ - ТО ПОЖНЁШЬ;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599" y="4582326"/>
            <a:ext cx="101642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8409" y="3725070"/>
            <a:ext cx="11644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3200" dirty="0" smtClean="0">
                <a:latin typeface="Arial" pitchFamily="34" charset="0"/>
                <a:cs typeface="Arial" pitchFamily="34" charset="0"/>
              </a:rPr>
              <a:t>25 20 16  17 16 19 06 06 26 30 20 16 10 17 16 18 15 07 26 30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Задания для самостоятельной работы: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3687" y="1300956"/>
            <a:ext cx="116474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>
              <a:buAutoNum type="arabi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Прочитайте страницы 17-21 учебника.</a:t>
            </a:r>
          </a:p>
          <a:p>
            <a:pPr marL="742950" indent="-742950">
              <a:buAutoNum type="arabi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 помощью метода замены букв алфавита их порядковыми номерами закодируйте следующие предложения:</a:t>
            </a: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    б) ОТ СИЛЬНОГО ГОСУДАРСТВА К СИЛЬНОМУ ОБЩЕСТВУ;</a:t>
            </a: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    в) ВЕЛИКАЯ ЦЕЛЬ ОПРАВДЫВАЕТ СРЕДСТВА.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971" y="23415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Проверка самостоятельной работы:</a:t>
            </a:r>
            <a:endParaRPr spc="43" dirty="0"/>
          </a:p>
        </p:txBody>
      </p:sp>
      <p:sp>
        <p:nvSpPr>
          <p:cNvPr id="10" name="object 11"/>
          <p:cNvSpPr txBox="1"/>
          <p:nvPr/>
        </p:nvSpPr>
        <p:spPr>
          <a:xfrm>
            <a:off x="298409" y="1867682"/>
            <a:ext cx="11277600" cy="4400903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з) 2, 3, 5, 7, …, 13.   </a:t>
            </a:r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Простые числа в порядке возрастания.</a:t>
            </a:r>
          </a:p>
          <a:p>
            <a:pPr marL="28401" marR="370564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л) 1, 3, 3, 9, … ,  … ,  6561. </a:t>
            </a:r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1∙3=3; 3∙3=9; 3∙9=27; 9∙27=243; 27∙243=6561.</a:t>
            </a:r>
          </a:p>
          <a:p>
            <a:pPr marL="28401" marR="370564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е) 1, 2, 6, …, 123. </a:t>
            </a:r>
          </a:p>
          <a:p>
            <a:pPr marL="28401" marR="370564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1, 1∙2=2; 1∙2∙3=6; 1∙2∙3∙4=24; 1∙2∙3∙4∙5 =120.</a:t>
            </a:r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b="1" dirty="0" smtClean="0">
                <a:latin typeface="Arial"/>
                <a:cs typeface="Arial"/>
              </a:rPr>
              <a:t>1!, 2!, 3!, 4!, 5!   Факториал </a:t>
            </a:r>
            <a:endParaRPr lang="ru-RU" sz="40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798739" y="1724806"/>
            <a:ext cx="1067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11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1747" y="3010690"/>
            <a:ext cx="1067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243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70177" y="3010690"/>
            <a:ext cx="1067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70111" y="4225136"/>
            <a:ext cx="1067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spc="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</a:t>
            </a:r>
            <a:r>
              <a:rPr lang="ru-RU" sz="4400" spc="32" dirty="0" smtClean="0"/>
              <a:t> </a:t>
            </a:r>
            <a:r>
              <a:rPr lang="ru-RU" sz="4400" spc="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самостоятельной работы</a:t>
            </a:r>
            <a:r>
              <a:rPr lang="ru-RU" sz="4400" spc="32" dirty="0" smtClean="0"/>
              <a:t>: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1439054"/>
            <a:ext cx="113586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)   15 (27) 42</a:t>
            </a:r>
          </a:p>
          <a:p>
            <a:pPr marL="742950" indent="-742950"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      30 (…) 55</a:t>
            </a:r>
          </a:p>
          <a:p>
            <a:pPr marL="742950" indent="-742950"/>
            <a:r>
              <a:rPr lang="ru-RU" sz="4400" dirty="0" smtClean="0">
                <a:latin typeface="Arial" pitchFamily="34" charset="0"/>
                <a:cs typeface="Arial" pitchFamily="34" charset="0"/>
              </a:rPr>
              <a:t>42 – 15=27; 55 – 30 =25.</a:t>
            </a:r>
          </a:p>
          <a:p>
            <a:pPr marL="742950" indent="-742950"/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ctr"/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)    143 (56) 255</a:t>
            </a:r>
          </a:p>
          <a:p>
            <a:pPr marL="742950" indent="-742950"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       218 ( …) 114</a:t>
            </a:r>
          </a:p>
          <a:p>
            <a:pPr marL="742950" indent="-742950"/>
            <a:r>
              <a:rPr lang="ru-RU" sz="4400" dirty="0" smtClean="0">
                <a:latin typeface="Arial" pitchFamily="34" charset="0"/>
                <a:cs typeface="Arial" pitchFamily="34" charset="0"/>
              </a:rPr>
              <a:t>255 – 143 =112; 112:2=56.</a:t>
            </a:r>
          </a:p>
          <a:p>
            <a:pPr marL="742950" indent="-742950" algn="ctr"/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942011" y="4796640"/>
            <a:ext cx="1067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0573" y="2153434"/>
            <a:ext cx="1067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Знаки и система знаков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369847" y="1510492"/>
            <a:ext cx="11277600" cy="4644559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Для удобства сбора, хранения и обработки,</a:t>
            </a:r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 и для краткого представления информации человек использует различные знаки. Например, представление о человеческой речи - через буквы и цифры, </a:t>
            </a:r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музыкальные звуки - через ноты, математические, физические, биологические закономерности через формулы.</a:t>
            </a:r>
            <a:endParaRPr lang="ru-RU" sz="4000" dirty="0" smtClean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22487" y="2520156"/>
            <a:ext cx="1847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47C731-6065-4082-8B37-C2F9C93D11E8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206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7495" y="296046"/>
            <a:ext cx="11692280" cy="677108"/>
          </a:xfrm>
        </p:spPr>
        <p:txBody>
          <a:bodyPr/>
          <a:lstStyle/>
          <a:p>
            <a:pPr algn="ctr"/>
            <a:r>
              <a:rPr lang="ru-RU" altLang="ru-RU" sz="4400" dirty="0"/>
              <a:t>Кодирование </a:t>
            </a:r>
            <a:r>
              <a:rPr lang="ru-RU" altLang="ru-RU" sz="4400" dirty="0" smtClean="0"/>
              <a:t>числовой </a:t>
            </a:r>
            <a:r>
              <a:rPr lang="ru-RU" altLang="ru-RU" sz="4400" dirty="0"/>
              <a:t>информации</a:t>
            </a:r>
          </a:p>
        </p:txBody>
      </p:sp>
      <p:sp>
        <p:nvSpPr>
          <p:cNvPr id="206851" name="Text Box 1027"/>
          <p:cNvSpPr txBox="1">
            <a:spLocks noChangeArrowheads="1"/>
          </p:cNvSpPr>
          <p:nvPr/>
        </p:nvSpPr>
        <p:spPr bwMode="auto">
          <a:xfrm>
            <a:off x="1318392" y="2184471"/>
            <a:ext cx="9634405" cy="69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grpSp>
        <p:nvGrpSpPr>
          <p:cNvPr id="2" name="Group 1036"/>
          <p:cNvGrpSpPr>
            <a:grpSpLocks/>
          </p:cNvGrpSpPr>
          <p:nvPr/>
        </p:nvGrpSpPr>
        <p:grpSpPr bwMode="auto">
          <a:xfrm>
            <a:off x="369847" y="3367880"/>
            <a:ext cx="1643074" cy="785818"/>
            <a:chOff x="768" y="1585"/>
            <a:chExt cx="1140" cy="575"/>
          </a:xfrm>
        </p:grpSpPr>
        <p:pic>
          <p:nvPicPr>
            <p:cNvPr id="206854" name="Picture 1030" descr="j022198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585"/>
              <a:ext cx="623" cy="5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55" name="Picture 1031" descr="j022197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85"/>
              <a:ext cx="420" cy="5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859" name="Text Box 1035"/>
          <p:cNvSpPr txBox="1">
            <a:spLocks noChangeArrowheads="1"/>
          </p:cNvSpPr>
          <p:nvPr/>
        </p:nvSpPr>
        <p:spPr bwMode="auto">
          <a:xfrm>
            <a:off x="0" y="1367616"/>
            <a:ext cx="11871365" cy="143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8600" b="1" dirty="0">
                <a:solidFill>
                  <a:srgbClr val="FF9966"/>
                </a:solidFill>
              </a:rPr>
              <a:t> </a:t>
            </a:r>
            <a:r>
              <a:rPr lang="ru-RU" altLang="ru-RU" sz="8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r>
            <a:r>
              <a:rPr lang="ru-RU" alt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4000" b="1" dirty="0">
                <a:latin typeface="Arial" charset="0"/>
              </a:rPr>
              <a:t>– </a:t>
            </a:r>
            <a:r>
              <a:rPr lang="ru-RU" altLang="ru-RU" b="1" dirty="0">
                <a:latin typeface="Arial" charset="0"/>
              </a:rPr>
              <a:t>число, записанное арабскими </a:t>
            </a:r>
            <a:r>
              <a:rPr lang="ru-RU" altLang="ru-RU" b="1" dirty="0" smtClean="0">
                <a:latin typeface="Arial" charset="0"/>
              </a:rPr>
              <a:t>цифрами;</a:t>
            </a:r>
            <a:endParaRPr lang="ru-RU" altLang="ru-RU" b="1" dirty="0">
              <a:latin typeface="Arial" charset="0"/>
            </a:endParaRPr>
          </a:p>
        </p:txBody>
      </p:sp>
      <p:sp>
        <p:nvSpPr>
          <p:cNvPr id="206861" name="Text Box 1037"/>
          <p:cNvSpPr txBox="1">
            <a:spLocks noChangeArrowheads="1"/>
          </p:cNvSpPr>
          <p:nvPr/>
        </p:nvSpPr>
        <p:spPr bwMode="auto">
          <a:xfrm>
            <a:off x="2155797" y="3153566"/>
            <a:ext cx="9572692" cy="134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>
                <a:latin typeface="Arial" charset="0"/>
              </a:rPr>
              <a:t> </a:t>
            </a:r>
            <a:r>
              <a:rPr lang="ru-RU" altLang="ru-RU" b="1" dirty="0">
                <a:latin typeface="Arial" charset="0"/>
              </a:rPr>
              <a:t>– число, записанное </a:t>
            </a:r>
            <a:r>
              <a:rPr lang="ru-RU" altLang="ru-RU" b="1" dirty="0" smtClean="0">
                <a:latin typeface="Arial" charset="0"/>
              </a:rPr>
              <a:t>римскими цифрами;</a:t>
            </a:r>
            <a:endParaRPr lang="ru-RU" altLang="ru-RU" b="1" dirty="0">
              <a:latin typeface="Arial" charset="0"/>
            </a:endParaRPr>
          </a:p>
        </p:txBody>
      </p:sp>
      <p:sp>
        <p:nvSpPr>
          <p:cNvPr id="206863" name="Text Box 1039"/>
          <p:cNvSpPr txBox="1">
            <a:spLocks noChangeArrowheads="1"/>
          </p:cNvSpPr>
          <p:nvPr/>
        </p:nvSpPr>
        <p:spPr bwMode="auto">
          <a:xfrm>
            <a:off x="3346688" y="5153830"/>
            <a:ext cx="8823087" cy="128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Arial" charset="0"/>
              </a:rPr>
              <a:t> </a:t>
            </a:r>
            <a:r>
              <a:rPr lang="ru-RU" altLang="ru-RU" b="1" dirty="0" smtClean="0">
                <a:latin typeface="Arial" charset="0"/>
              </a:rPr>
              <a:t>– число, записанное вавилонской клинописью.</a:t>
            </a:r>
          </a:p>
        </p:txBody>
      </p:sp>
      <p:pic>
        <p:nvPicPr>
          <p:cNvPr id="206866" name="Picture 1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3" y="5010954"/>
            <a:ext cx="2826937" cy="1384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9" grpId="0"/>
      <p:bldP spid="206861" grpId="0"/>
      <p:bldP spid="2068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36868-F785-4D25-B3D5-AF927FCA5B5E}" type="slidenum">
              <a:rPr lang="en-US" altLang="ru-RU"/>
              <a:pPr/>
              <a:t>8</a:t>
            </a:fld>
            <a:endParaRPr lang="en-US" altLang="ru-RU"/>
          </a:p>
        </p:txBody>
      </p:sp>
      <p:pic>
        <p:nvPicPr>
          <p:cNvPr id="207876" name="Picture 1028" descr="j02906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21" y="5040212"/>
            <a:ext cx="3532615" cy="1591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9" name="Text Box 1031"/>
          <p:cNvSpPr txBox="1">
            <a:spLocks noChangeArrowheads="1"/>
          </p:cNvSpPr>
          <p:nvPr/>
        </p:nvSpPr>
        <p:spPr bwMode="auto">
          <a:xfrm>
            <a:off x="2084359" y="1439054"/>
            <a:ext cx="8214598" cy="33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FF9966"/>
                </a:solidFill>
                <a:latin typeface="Arial" charset="0"/>
              </a:rPr>
              <a:t>КНИГА</a:t>
            </a:r>
            <a:r>
              <a:rPr lang="ru-RU" altLang="ru-RU" b="1" dirty="0">
                <a:solidFill>
                  <a:srgbClr val="000066"/>
                </a:solidFill>
                <a:latin typeface="Arial" charset="0"/>
              </a:rPr>
              <a:t> – русский язык</a:t>
            </a:r>
          </a:p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FF9966"/>
                </a:solidFill>
                <a:latin typeface="Arial" charset="0"/>
              </a:rPr>
              <a:t>BOOK</a:t>
            </a:r>
            <a:r>
              <a:rPr lang="en-US" altLang="ru-RU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66"/>
                </a:solidFill>
                <a:latin typeface="Arial" charset="0"/>
              </a:rPr>
              <a:t>– английский язык</a:t>
            </a:r>
          </a:p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FF9966"/>
                </a:solidFill>
                <a:latin typeface="Arial" charset="0"/>
              </a:rPr>
              <a:t>BUCH </a:t>
            </a:r>
            <a:r>
              <a:rPr lang="en-US" altLang="ru-RU" b="1" dirty="0">
                <a:solidFill>
                  <a:srgbClr val="000066"/>
                </a:solidFill>
                <a:latin typeface="Arial" charset="0"/>
              </a:rPr>
              <a:t>– </a:t>
            </a:r>
            <a:r>
              <a:rPr lang="ru-RU" altLang="ru-RU" b="1" dirty="0">
                <a:solidFill>
                  <a:srgbClr val="000066"/>
                </a:solidFill>
                <a:latin typeface="Arial" charset="0"/>
              </a:rPr>
              <a:t>немецкий язык</a:t>
            </a:r>
          </a:p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FF9966"/>
                </a:solidFill>
                <a:latin typeface="Arial" charset="0"/>
              </a:rPr>
              <a:t>LIVRE</a:t>
            </a:r>
            <a:r>
              <a:rPr lang="ru-RU" altLang="ru-RU" b="1" dirty="0">
                <a:solidFill>
                  <a:srgbClr val="000066"/>
                </a:solidFill>
                <a:latin typeface="Arial" charset="0"/>
              </a:rPr>
              <a:t> – французский язык</a:t>
            </a: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477495" y="296046"/>
            <a:ext cx="1169228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Кодирование текстовой информации</a:t>
            </a:r>
            <a:endParaRPr kumimoji="0" lang="ru-RU" alt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8541" y="367484"/>
            <a:ext cx="10344309" cy="677108"/>
          </a:xfrm>
        </p:spPr>
        <p:txBody>
          <a:bodyPr/>
          <a:lstStyle/>
          <a:p>
            <a:pPr algn="ctr"/>
            <a:r>
              <a:rPr lang="ru-RU" altLang="ru-RU" sz="4400" dirty="0"/>
              <a:t>Азбука Брайля</a:t>
            </a:r>
            <a:endParaRPr lang="en-US" altLang="ru-RU" sz="4400" dirty="0"/>
          </a:p>
        </p:txBody>
      </p:sp>
      <p:pic>
        <p:nvPicPr>
          <p:cNvPr id="11271" name="Picture 1031" descr="цифры для слепых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65" y="4796640"/>
            <a:ext cx="4500594" cy="1938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1032" descr="алфавит для слеп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3" y="1439054"/>
            <a:ext cx="5786478" cy="3030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1033" descr="Слепое письм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9" y="1439054"/>
            <a:ext cx="4983964" cy="4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b8bfcfd56c8bf1d872c639a268138df4d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</TotalTime>
  <Words>1070</Words>
  <Application>Microsoft Office PowerPoint</Application>
  <PresentationFormat>Произвольный</PresentationFormat>
  <Paragraphs>220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Информатика и ИТ</vt:lpstr>
      <vt:lpstr>План урока:</vt:lpstr>
      <vt:lpstr>Проверка самостоятельной работы:</vt:lpstr>
      <vt:lpstr>Проверка самостоятельной работы:</vt:lpstr>
      <vt:lpstr>Слайд 5</vt:lpstr>
      <vt:lpstr>Знаки и система знаков</vt:lpstr>
      <vt:lpstr>Кодирование числовой информации</vt:lpstr>
      <vt:lpstr>Слайд 8</vt:lpstr>
      <vt:lpstr>Азбука Брайля</vt:lpstr>
      <vt:lpstr>Кодирование музыки</vt:lpstr>
      <vt:lpstr>Кодирование на дорогах</vt:lpstr>
      <vt:lpstr>Штрих-коды</vt:lpstr>
      <vt:lpstr>Знаки и система знаков</vt:lpstr>
      <vt:lpstr>Знаки и система знаков</vt:lpstr>
      <vt:lpstr>Знаки и система знаков</vt:lpstr>
      <vt:lpstr>Слайд 16</vt:lpstr>
      <vt:lpstr>Кодирование информации</vt:lpstr>
      <vt:lpstr>Кодирование информации</vt:lpstr>
      <vt:lpstr>Способы кодирования</vt:lpstr>
      <vt:lpstr>Метод кодирования символами</vt:lpstr>
      <vt:lpstr>Метод кодирования символами</vt:lpstr>
      <vt:lpstr>Метод кодирования символами</vt:lpstr>
      <vt:lpstr>Метод кодирования символами</vt:lpstr>
      <vt:lpstr>Слайд 24</vt:lpstr>
      <vt:lpstr>Кодирование с помощью знаков </vt:lpstr>
      <vt:lpstr>Сэмюэл Финли Бриз Морзе</vt:lpstr>
      <vt:lpstr>Азбука Морзе</vt:lpstr>
      <vt:lpstr>Цифровой метод  кодирования</vt:lpstr>
      <vt:lpstr>Цифровой метод  кодирования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244</cp:revision>
  <dcterms:created xsi:type="dcterms:W3CDTF">2020-04-13T08:05:16Z</dcterms:created>
  <dcterms:modified xsi:type="dcterms:W3CDTF">2020-09-12T09:01:32Z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