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98" r:id="rId4"/>
    <p:sldId id="299" r:id="rId5"/>
    <p:sldId id="300" r:id="rId6"/>
    <p:sldId id="297" r:id="rId7"/>
    <p:sldId id="353" r:id="rId8"/>
    <p:sldId id="354" r:id="rId9"/>
    <p:sldId id="318" r:id="rId10"/>
    <p:sldId id="319" r:id="rId11"/>
    <p:sldId id="320" r:id="rId12"/>
    <p:sldId id="335" r:id="rId13"/>
    <p:sldId id="336" r:id="rId14"/>
    <p:sldId id="338" r:id="rId15"/>
    <p:sldId id="337" r:id="rId16"/>
    <p:sldId id="339" r:id="rId17"/>
    <p:sldId id="341" r:id="rId18"/>
    <p:sldId id="340" r:id="rId19"/>
    <p:sldId id="342" r:id="rId20"/>
    <p:sldId id="345" r:id="rId21"/>
    <p:sldId id="344" r:id="rId22"/>
    <p:sldId id="346" r:id="rId23"/>
    <p:sldId id="323" r:id="rId24"/>
    <p:sldId id="324" r:id="rId25"/>
    <p:sldId id="325" r:id="rId26"/>
    <p:sldId id="273" r:id="rId27"/>
    <p:sldId id="302" r:id="rId28"/>
    <p:sldId id="295" r:id="rId29"/>
    <p:sldId id="275" r:id="rId30"/>
    <p:sldId id="294" r:id="rId31"/>
    <p:sldId id="303" r:id="rId32"/>
    <p:sldId id="301" r:id="rId33"/>
    <p:sldId id="347" r:id="rId34"/>
    <p:sldId id="310" r:id="rId35"/>
    <p:sldId id="348" r:id="rId36"/>
    <p:sldId id="351" r:id="rId37"/>
    <p:sldId id="349" r:id="rId38"/>
    <p:sldId id="350" r:id="rId39"/>
  </p:sldIdLst>
  <p:sldSz cx="12169775" cy="7021513"/>
  <p:notesSz cx="5765800" cy="3244850"/>
  <p:custDataLst>
    <p:tags r:id="rId41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396" y="222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D97AE-CDFB-4211-938F-225426D35763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69B7B-4F8D-40A6-B72A-DB67C00D97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76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Понятие информации</a:t>
            </a:r>
            <a:r>
              <a:rPr lang="ru-RU" spc="-11" dirty="0"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Информатика как наука;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Первоначальные и основные понятия информатики;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Задачи Информатики;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Основные направления науки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69B7B-4F8D-40A6-B72A-DB67C00D97A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2BAE4-821F-4C25-B9CA-625355D9A2DE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3A9B-D679-4E7C-B09E-3E2D167D3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1222" y="1149123"/>
            <a:ext cx="9127331" cy="92333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1222" y="3687920"/>
            <a:ext cx="9127331" cy="369332"/>
          </a:xfrm>
        </p:spPr>
        <p:txBody>
          <a:bodyPr/>
          <a:lstStyle>
            <a:lvl1pPr marL="0" indent="0" algn="ctr">
              <a:buNone/>
              <a:defRPr sz="2400"/>
            </a:lvl1pPr>
            <a:lvl2pPr marL="460583" indent="0" algn="ctr">
              <a:buNone/>
              <a:defRPr sz="2000"/>
            </a:lvl2pPr>
            <a:lvl3pPr marL="921167" indent="0" algn="ctr">
              <a:buNone/>
              <a:defRPr sz="1800"/>
            </a:lvl3pPr>
            <a:lvl4pPr marL="1381750" indent="0" algn="ctr">
              <a:buNone/>
              <a:defRPr sz="1600"/>
            </a:lvl4pPr>
            <a:lvl5pPr marL="1842333" indent="0" algn="ctr">
              <a:buNone/>
              <a:defRPr sz="1600"/>
            </a:lvl5pPr>
            <a:lvl6pPr marL="2302916" indent="0" algn="ctr">
              <a:buNone/>
              <a:defRPr sz="1600"/>
            </a:lvl6pPr>
            <a:lvl7pPr marL="2763500" indent="0" algn="ctr">
              <a:buNone/>
              <a:defRPr sz="1600"/>
            </a:lvl7pPr>
            <a:lvl8pPr marL="3224083" indent="0" algn="ctr">
              <a:buNone/>
              <a:defRPr sz="1600"/>
            </a:lvl8pPr>
            <a:lvl9pPr marL="3684666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BD189-75FA-4AE7-9580-107901468AF3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8BA70-C8C8-40BD-9343-4F8F7B1468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3"/>
            <a:ext cx="10952798" cy="13234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4032495"/>
            <a:ext cx="10952798" cy="13234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8489" y="6394128"/>
            <a:ext cx="2839614" cy="5847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58007" y="6394128"/>
            <a:ext cx="3853762" cy="5847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21672" y="6394128"/>
            <a:ext cx="2839614" cy="584775"/>
          </a:xfrm>
        </p:spPr>
        <p:txBody>
          <a:bodyPr/>
          <a:lstStyle>
            <a:lvl1pPr>
              <a:defRPr/>
            </a:lvl1pPr>
          </a:lstStyle>
          <a:p>
            <a:fld id="{FC1FDC83-C6AF-4675-BF96-904A95254B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8489" y="1638354"/>
            <a:ext cx="10952798" cy="215444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8489" y="6394128"/>
            <a:ext cx="2839614" cy="5847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58007" y="6394128"/>
            <a:ext cx="3853762" cy="5847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21672" y="6394128"/>
            <a:ext cx="2839614" cy="584775"/>
          </a:xfrm>
        </p:spPr>
        <p:txBody>
          <a:bodyPr/>
          <a:lstStyle>
            <a:lvl1pPr>
              <a:defRPr/>
            </a:lvl1pPr>
          </a:lstStyle>
          <a:p>
            <a:fld id="{0CE26B9A-B755-4D73-8294-08685C6E0C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7828" y="482398"/>
            <a:ext cx="8612662" cy="118307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7200" spc="-11" dirty="0"/>
              <a:t>Информатика </a:t>
            </a:r>
            <a:r>
              <a:rPr sz="7200" spc="21" dirty="0"/>
              <a:t>и</a:t>
            </a:r>
            <a:r>
              <a:rPr sz="7200" spc="-85" dirty="0"/>
              <a:t> </a:t>
            </a:r>
            <a:r>
              <a:rPr sz="7200" spc="21" dirty="0"/>
              <a:t>ИТ</a:t>
            </a:r>
            <a:endParaRPr sz="7200"/>
          </a:p>
        </p:txBody>
      </p:sp>
      <p:sp>
        <p:nvSpPr>
          <p:cNvPr id="4" name="object 4"/>
          <p:cNvSpPr txBox="1"/>
          <p:nvPr/>
        </p:nvSpPr>
        <p:spPr>
          <a:xfrm>
            <a:off x="1589087" y="3434556"/>
            <a:ext cx="7807968" cy="2952620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>
              <a:lnSpc>
                <a:spcPts val="3621"/>
              </a:lnSpc>
              <a:spcBef>
                <a:spcPts val="724"/>
              </a:spcBef>
            </a:pPr>
            <a:r>
              <a:rPr lang="ru-RU" sz="6000" b="1" dirty="0" smtClean="0">
                <a:solidFill>
                  <a:srgbClr val="2365C7"/>
                </a:solidFill>
                <a:latin typeface="Arial"/>
                <a:cs typeface="Arial"/>
              </a:rPr>
              <a:t>Действия с </a:t>
            </a: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60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r>
              <a:rPr lang="ru-RU" sz="6000" b="1" dirty="0" smtClean="0">
                <a:solidFill>
                  <a:srgbClr val="2365C7"/>
                </a:solidFill>
                <a:latin typeface="Arial"/>
                <a:cs typeface="Arial"/>
              </a:rPr>
              <a:t>информацией</a:t>
            </a:r>
            <a:endParaRPr sz="6000">
              <a:latin typeface="Arial"/>
              <a:cs typeface="Arial"/>
            </a:endParaRPr>
          </a:p>
          <a:p>
            <a:pPr marL="68971" marR="2232850">
              <a:lnSpc>
                <a:spcPts val="3810"/>
              </a:lnSpc>
              <a:spcBef>
                <a:spcPts val="2471"/>
              </a:spcBef>
            </a:pPr>
            <a:endParaRPr lang="ru-RU" sz="3400" spc="-21" dirty="0">
              <a:solidFill>
                <a:srgbClr val="231F20"/>
              </a:solidFill>
              <a:latin typeface="Arial"/>
              <a:cs typeface="Arial"/>
            </a:endParaRPr>
          </a:p>
          <a:p>
            <a:pPr marL="68971" marR="2232850">
              <a:lnSpc>
                <a:spcPts val="3810"/>
              </a:lnSpc>
            </a:pPr>
            <a:endParaRPr lang="ru-RU" sz="3400" spc="-21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0887" y="3205956"/>
            <a:ext cx="726434" cy="213360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45537" y="2762260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dirty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48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36601" y="1193297"/>
            <a:ext cx="927476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>
              <a:spcBef>
                <a:spcPts val="202"/>
              </a:spcBef>
            </a:pPr>
            <a:r>
              <a:rPr sz="2800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INFORMATIKA\7\JFJFJ.png"/>
          <p:cNvPicPr>
            <a:picLocks noChangeAspect="1" noChangeArrowheads="1"/>
          </p:cNvPicPr>
          <p:nvPr/>
        </p:nvPicPr>
        <p:blipFill rotWithShape="1">
          <a:blip r:embed="rId2" cstate="print"/>
          <a:srcRect l="26249" r="17247"/>
          <a:stretch/>
        </p:blipFill>
        <p:spPr bwMode="auto">
          <a:xfrm>
            <a:off x="8142287" y="1453356"/>
            <a:ext cx="3695662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E:\NVA\Информатика\7\Images\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287" y="1453356"/>
            <a:ext cx="4615094" cy="5058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:\NVA\Информатика\7\Images\2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2487" y="1605756"/>
            <a:ext cx="3860100" cy="3890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46087" y="310356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Поиск информации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20988E-6 C -0.00556 0.00988 -0.00868 0.02191 -0.01528 0.02963 C -0.01858 0.03827 -0.01858 0.04352 -0.02361 0.04938 C -0.02708 0.0679 -0.02205 0.04568 -0.02917 0.06173 C -0.03003 0.06389 -0.02986 0.06698 -0.03056 0.06914 C -0.03212 0.07438 -0.0342 0.07901 -0.03611 0.08395 C -0.03767 0.08827 -0.03802 0.09383 -0.03889 0.09877 C -0.04045 0.10679 -0.04288 0.11296 -0.04444 0.12099 C -0.04514 0.12932 -0.04722 0.13735 -0.04722 0.14568 C -0.04722 0.15093 -0.04774 0.18981 -0.04306 0.20247 C -0.04115 0.20741 -0.03854 0.21173 -0.0375 0.21728 C -0.03559 0.22716 -0.0375 0.22377 -0.03194 0.22716 C -0.02743 0.2392 -0.01892 0.24537 -0.01111 0.24938 C -0.00347 0.2534 0.00278 0.25895 0.00972 0.2642 C 0.01944 0.2716 0.0316 0.27253 0.04167 0.27407 C 0.06042 0.28241 0.09653 0.27901 0.11528 0.25679 C 0.11858 0.24784 0.12153 0.24784 0.12639 0.24198 C 0.13003 0.22222 0.12448 0.24537 0.13194 0.2321 C 0.13299 0.23025 0.13264 0.22716 0.13333 0.22469 C 0.13542 0.21728 0.13767 0.20957 0.14028 0.20247 C 0.1408 0.19907 0.14115 0.19599 0.14167 0.19259 C 0.14253 0.18765 0.14444 0.17778 0.14444 0.17778 C 0.14392 0.15556 0.14375 0.13333 0.14306 0.11111 C 0.14236 0.09136 0.13611 0.0784 0.13194 0.06173 C 0.12847 0.04784 0.12604 0.0358 0.12222 0.02222 C 0.12066 0.01667 0.1191 0.00432 0.11667 3.20988E-6 C 0.11181 -0.00864 0.10938 -0.00926 0.10417 -0.01235 C 0.08663 -0.00833 0.07101 0.00216 0.05833 0.02469 " pathEditMode="relative" ptsTypes="fffffffffffffffffffffffffffA">
                                      <p:cBhvr>
                                        <p:cTn id="11" dur="4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Прямоугольник 1"/>
          <p:cNvSpPr>
            <a:spLocks noChangeArrowheads="1"/>
          </p:cNvSpPr>
          <p:nvPr/>
        </p:nvSpPr>
        <p:spPr bwMode="auto">
          <a:xfrm>
            <a:off x="750888" y="2522543"/>
            <a:ext cx="10668000" cy="258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22" tIns="61411" rIns="122822" bIns="61411">
            <a:spAutoFit/>
          </a:bodyPr>
          <a:lstStyle/>
          <a:p>
            <a:pPr algn="ctr"/>
            <a:r>
              <a:rPr lang="ru-RU" sz="4000" dirty="0">
                <a:latin typeface="Arial" pitchFamily="34" charset="0"/>
                <a:cs typeface="Arial" pitchFamily="34" charset="0"/>
              </a:rPr>
              <a:t>Основная цель поиска — фильтрация, разделить полезную и нужную информацию 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«информационного мусора».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2287" y="310356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Поиск информации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2287" y="310356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Хранение информации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686" y="1224756"/>
            <a:ext cx="719050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r="5980"/>
          <a:stretch>
            <a:fillRect/>
          </a:stretch>
        </p:blipFill>
        <p:spPr bwMode="auto">
          <a:xfrm>
            <a:off x="7456487" y="1224756"/>
            <a:ext cx="4495800" cy="267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6487" y="3891756"/>
            <a:ext cx="4495800" cy="2922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 descr="стопка книг, книги для чтения, книги с закладками, чистая книга, книга  рисунок, книга с пустой обложкой, учебники, школьные учебни… | Стопка книг,  Книги, Библиоте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5687" y="1362392"/>
            <a:ext cx="6096000" cy="56591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7" name="Picture 15"/>
          <p:cNvPicPr>
            <a:picLocks noChangeAspect="1" noChangeArrowheads="1"/>
          </p:cNvPicPr>
          <p:nvPr/>
        </p:nvPicPr>
        <p:blipFill>
          <a:blip r:embed="rId2"/>
          <a:srcRect l="2319"/>
          <a:stretch>
            <a:fillRect/>
          </a:stretch>
        </p:blipFill>
        <p:spPr bwMode="auto">
          <a:xfrm>
            <a:off x="8523287" y="3586956"/>
            <a:ext cx="3209924" cy="318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22287" y="234156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Хранение информации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 descr="E:\NVA\Информатика\7\Images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6487" y="1072356"/>
            <a:ext cx="331131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 descr="Оцифровка фото пленки | Foto-Copy-To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3431" y="1224757"/>
            <a:ext cx="4690255" cy="3352800"/>
          </a:xfrm>
          <a:prstGeom prst="rect">
            <a:avLst/>
          </a:prstGeom>
          <a:noFill/>
        </p:spPr>
      </p:pic>
      <p:sp>
        <p:nvSpPr>
          <p:cNvPr id="49158" name="AutoShape 6" descr="Дискет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Дискет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2" name="Picture 10" descr="DidYouKnow: The first floppy disk was introduced in the year 1969. An  8-inch flexible plastic disk coated with m… | Floppy disk, Instant  messaging, Halloween jokes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 t="26667" b="24444"/>
          <a:stretch>
            <a:fillRect/>
          </a:stretch>
        </p:blipFill>
        <p:spPr bwMode="auto">
          <a:xfrm>
            <a:off x="293687" y="3663156"/>
            <a:ext cx="6248400" cy="3054773"/>
          </a:xfrm>
          <a:prstGeom prst="rect">
            <a:avLst/>
          </a:prstGeom>
          <a:noFill/>
        </p:spPr>
      </p:pic>
      <p:sp>
        <p:nvSpPr>
          <p:cNvPr id="49164" name="AutoShape 12" descr="Лазерные диски 30 см для интерьера ― STARINISM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6" name="AutoShape 14" descr="Лазерные диски 30 см для интерьера ― STARINISM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68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7487" y="1224756"/>
            <a:ext cx="340863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2287" y="386556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Обработка информации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AutoShape 6" descr="Дискет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Дискет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4" name="AutoShape 12" descr="Лазерные диски 30 см для интерьера ― STARINISM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6" name="AutoShape 14" descr="Лазерные диски 30 см для интерьера ― STARINISM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446087" y="1377156"/>
            <a:ext cx="1120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Выполнение какого-либо действия с одной информацией для получения другой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информации.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446087" y="3510756"/>
            <a:ext cx="11430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Означает выполнение необходимых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операций над одним информационным объектом и его преобразование в другой объект.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22287" y="386556"/>
            <a:ext cx="11277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Обработка информации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AutoShape 6" descr="Дискет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0" name="AutoShape 8" descr="Дискета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4" name="AutoShape 12" descr="Лазерные диски 30 см для интерьера ― STARINISM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166" name="AutoShape 14" descr="Лазерные диски 30 см для интерьера ― STARINISM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389687" y="3739356"/>
            <a:ext cx="5410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обработка информации, </a:t>
            </a:r>
            <a:r>
              <a:rPr lang="ru-RU" sz="3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не изменяя содержания</a:t>
            </a: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в целях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изменения вида информации.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932487" y="1834356"/>
            <a:ext cx="2971800" cy="1905000"/>
          </a:xfrm>
          <a:prstGeom prst="straightConnector1">
            <a:avLst/>
          </a:prstGeom>
          <a:ln w="38100">
            <a:headEnd type="oval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2808287" y="1834356"/>
            <a:ext cx="3124200" cy="914400"/>
          </a:xfrm>
          <a:prstGeom prst="straightConnector1">
            <a:avLst/>
          </a:prstGeom>
          <a:ln w="38100">
            <a:headEnd type="oval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3687" y="2901156"/>
            <a:ext cx="6019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обработка информации </a:t>
            </a:r>
            <a:r>
              <a:rPr lang="ru-RU" sz="3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изменением</a:t>
            </a: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содержания в целях получения новой информации;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494087" y="1224756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Делится на два вида</a:t>
            </a:r>
            <a:r>
              <a:rPr lang="ru-RU" sz="4000" dirty="0" smtClean="0"/>
              <a:t>: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89" y="281186"/>
            <a:ext cx="10952798" cy="677108"/>
          </a:xfrm>
        </p:spPr>
        <p:txBody>
          <a:bodyPr/>
          <a:lstStyle/>
          <a:p>
            <a:pPr algn="ctr"/>
            <a:r>
              <a:rPr lang="ru-RU" sz="4400" dirty="0"/>
              <a:t>Обработка информации</a:t>
            </a: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26" y="1224756"/>
            <a:ext cx="11709461" cy="2242117"/>
          </a:xfrm>
        </p:spPr>
      </p:pic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8489" y="3582272"/>
            <a:ext cx="10952798" cy="3539430"/>
          </a:xfrm>
        </p:spPr>
        <p:txBody>
          <a:bodyPr/>
          <a:lstStyle/>
          <a:p>
            <a:r>
              <a:rPr lang="ru-RU" sz="4000" i="0" dirty="0" smtClean="0"/>
              <a:t>   </a:t>
            </a:r>
            <a:r>
              <a:rPr lang="ru-RU" sz="4000" i="0" u="sng" dirty="0" smtClean="0"/>
              <a:t>Входная </a:t>
            </a:r>
            <a:r>
              <a:rPr lang="ru-RU" sz="4000" i="0" u="sng" dirty="0"/>
              <a:t>информация</a:t>
            </a:r>
            <a:r>
              <a:rPr lang="ru-RU" sz="4000" i="0" dirty="0"/>
              <a:t> – это информация, которую получает человек или устройство.</a:t>
            </a:r>
          </a:p>
          <a:p>
            <a:r>
              <a:rPr lang="ru-RU" sz="4000" i="0" dirty="0" smtClean="0"/>
              <a:t>   </a:t>
            </a:r>
            <a:r>
              <a:rPr lang="ru-RU" sz="4000" i="0" u="sng" dirty="0" smtClean="0"/>
              <a:t>Выходная </a:t>
            </a:r>
            <a:r>
              <a:rPr lang="ru-RU" sz="4000" i="0" u="sng" dirty="0"/>
              <a:t>информация</a:t>
            </a:r>
            <a:r>
              <a:rPr lang="ru-RU" sz="4000" i="0" dirty="0"/>
              <a:t> – это информация, которая получается после обработки человеком или устройством.</a:t>
            </a:r>
          </a:p>
          <a:p>
            <a:endParaRPr lang="ru-RU" sz="3000" dirty="0"/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6277154" y="1594469"/>
            <a:ext cx="479607" cy="342948"/>
          </a:xfrm>
          <a:prstGeom prst="rect">
            <a:avLst/>
          </a:prstGeom>
        </p:spPr>
        <p:txBody>
          <a:bodyPr wrap="none" lIns="109664" tIns="54832" rIns="109664" bIns="548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3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?!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89" y="281186"/>
            <a:ext cx="10952798" cy="677108"/>
          </a:xfrm>
        </p:spPr>
        <p:txBody>
          <a:bodyPr/>
          <a:lstStyle/>
          <a:p>
            <a:pPr algn="ctr"/>
            <a:r>
              <a:rPr lang="ru-RU" sz="4400" dirty="0"/>
              <a:t>Примеры обработки информации</a:t>
            </a:r>
            <a:r>
              <a:rPr lang="ru-RU" dirty="0"/>
              <a:t>: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ph idx="1"/>
          </p:nvPr>
        </p:nvGraphicFramePr>
        <p:xfrm>
          <a:off x="0" y="1072356"/>
          <a:ext cx="12192000" cy="5607150"/>
        </p:xfrm>
        <a:graphic>
          <a:graphicData uri="http://schemas.openxmlformats.org/drawingml/2006/table">
            <a:tbl>
              <a:tblPr/>
              <a:tblGrid>
                <a:gridCol w="2907776"/>
                <a:gridCol w="2873069"/>
                <a:gridCol w="3515379"/>
                <a:gridCol w="2895776"/>
              </a:tblGrid>
              <a:tr h="1518470">
                <a:tc>
                  <a:txBody>
                    <a:bodyPr/>
                    <a:lstStyle/>
                    <a:p>
                      <a:pPr marL="6350" marR="0" lvl="0" indent="1905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Пример обработки информации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Входная информация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Правило преобразования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Выходная информация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</a:tr>
              <a:tr h="1037410">
                <a:tc>
                  <a:txBody>
                    <a:bodyPr/>
                    <a:lstStyle/>
                    <a:p>
                      <a:pPr marL="6350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Таблица умножения 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Множители 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2730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Правила арифметики 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Произведение 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</a:tr>
              <a:tr h="2930520">
                <a:tc>
                  <a:txBody>
                    <a:bodyPr/>
                    <a:lstStyle/>
                    <a:p>
                      <a:pPr marL="6350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 времени полёта рейса «Ташкент — Нукус» 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Время вылета из Ташкента и время прилёта в Нукус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Математическая формула 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Время в пути 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89" y="281186"/>
            <a:ext cx="10952798" cy="677108"/>
          </a:xfrm>
        </p:spPr>
        <p:txBody>
          <a:bodyPr/>
          <a:lstStyle/>
          <a:p>
            <a:pPr algn="ctr"/>
            <a:r>
              <a:rPr lang="ru-RU" sz="4400" dirty="0"/>
              <a:t>Примеры обработки информации</a:t>
            </a:r>
            <a:r>
              <a:rPr lang="ru-RU" dirty="0"/>
              <a:t>:</a:t>
            </a:r>
          </a:p>
        </p:txBody>
      </p:sp>
      <p:graphicFrame>
        <p:nvGraphicFramePr>
          <p:cNvPr id="15363" name="Group 3"/>
          <p:cNvGraphicFramePr>
            <a:graphicFrameLocks noGrp="1"/>
          </p:cNvGraphicFramePr>
          <p:nvPr>
            <p:ph idx="1"/>
          </p:nvPr>
        </p:nvGraphicFramePr>
        <p:xfrm>
          <a:off x="217487" y="1300956"/>
          <a:ext cx="11734799" cy="5157660"/>
        </p:xfrm>
        <a:graphic>
          <a:graphicData uri="http://schemas.openxmlformats.org/drawingml/2006/table">
            <a:tbl>
              <a:tblPr/>
              <a:tblGrid>
                <a:gridCol w="3249074"/>
                <a:gridCol w="2429056"/>
                <a:gridCol w="3104043"/>
                <a:gridCol w="2952626"/>
              </a:tblGrid>
              <a:tr h="655341">
                <a:tc>
                  <a:txBody>
                    <a:bodyPr/>
                    <a:lstStyle/>
                    <a:p>
                      <a:pPr marL="6350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Пример обработки информации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Входная информация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3651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Правило преобразования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Выходная информация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</a:tr>
              <a:tr h="936202">
                <a:tc>
                  <a:txBody>
                    <a:bodyPr/>
                    <a:lstStyle/>
                    <a:p>
                      <a:pPr marL="6350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Получение секретных сведений 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Шифровка от резидента 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Своё в каждом конкретном случае 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9207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Дешифрованный текст 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</a:tr>
              <a:tr h="936202">
                <a:tc>
                  <a:txBody>
                    <a:bodyPr/>
                    <a:lstStyle/>
                    <a:p>
                      <a:pPr marL="6350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Постановка диагноза болезни 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1825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Жалобы пациента и результаты анализов 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 lvl="0" indent="222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Знания и опыт врача 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Диагноз </a:t>
                      </a:r>
                    </a:p>
                  </a:txBody>
                  <a:tcPr marL="121698" marR="121698" marT="46810" marB="4681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F8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89" y="281186"/>
            <a:ext cx="10952798" cy="677108"/>
          </a:xfrm>
        </p:spPr>
        <p:txBody>
          <a:bodyPr/>
          <a:lstStyle/>
          <a:p>
            <a:pPr algn="ctr"/>
            <a:r>
              <a:rPr lang="ru-RU" sz="4400" dirty="0" smtClean="0"/>
              <a:t>Передача  </a:t>
            </a:r>
            <a:r>
              <a:rPr lang="ru-RU" sz="4400" dirty="0"/>
              <a:t>информации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08489" y="4032495"/>
            <a:ext cx="10952798" cy="2677656"/>
          </a:xfrm>
        </p:spPr>
        <p:txBody>
          <a:bodyPr/>
          <a:lstStyle/>
          <a:p>
            <a:pPr algn="just"/>
            <a:r>
              <a:rPr lang="ru-RU" sz="4000" i="0" dirty="0" smtClean="0">
                <a:solidFill>
                  <a:schemeClr val="tx1"/>
                </a:solidFill>
              </a:rPr>
              <a:t>    Передача информации – это целенаправленный процесс, в результате которого информация передается от одного объекта к другому.</a:t>
            </a:r>
          </a:p>
          <a:p>
            <a:endParaRPr lang="ru-RU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9887" y="1453356"/>
            <a:ext cx="11506200" cy="16221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8487" y="1758156"/>
            <a:ext cx="10896600" cy="3848871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Информационные процессы</a:t>
            </a:r>
            <a:r>
              <a:rPr spc="-11"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lang="ru-RU" spc="-1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Понятие объекта</a:t>
            </a:r>
            <a:r>
              <a:rPr smtClean="0">
                <a:solidFill>
                  <a:srgbClr val="231F20"/>
                </a:solidFill>
                <a:latin typeface="Arial"/>
                <a:cs typeface="Arial"/>
              </a:rPr>
              <a:t>;</a:t>
            </a: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Типы действий над информацией;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Виды информации;</a:t>
            </a:r>
          </a:p>
          <a:p>
            <a:pPr marL="27048" marR="10819">
              <a:lnSpc>
                <a:spcPts val="5000"/>
              </a:lnSpc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dirty="0" smtClean="0">
                <a:solidFill>
                  <a:srgbClr val="231F20"/>
                </a:solidFill>
                <a:latin typeface="Arial"/>
                <a:cs typeface="Arial"/>
              </a:rPr>
              <a:t>Свойства информации.</a:t>
            </a:r>
            <a:endParaRPr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9887" y="200220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r>
              <a:rPr spc="11" smtClean="0"/>
              <a:t>:</a:t>
            </a:r>
            <a:endParaRPr spc="1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89" y="281186"/>
            <a:ext cx="10952798" cy="677108"/>
          </a:xfrm>
        </p:spPr>
        <p:txBody>
          <a:bodyPr/>
          <a:lstStyle/>
          <a:p>
            <a:pPr algn="ctr"/>
            <a:r>
              <a:rPr lang="ru-RU" sz="4400" dirty="0"/>
              <a:t>Передача информации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69887" y="4348956"/>
            <a:ext cx="11502128" cy="1846659"/>
          </a:xfrm>
        </p:spPr>
        <p:txBody>
          <a:bodyPr/>
          <a:lstStyle/>
          <a:p>
            <a:pPr algn="just"/>
            <a:r>
              <a:rPr lang="ru-RU" sz="4000" b="1" i="0" dirty="0" smtClean="0"/>
              <a:t>   Кодирующее </a:t>
            </a:r>
            <a:r>
              <a:rPr lang="ru-RU" sz="4000" b="1" i="0" dirty="0"/>
              <a:t>устройство</a:t>
            </a:r>
            <a:r>
              <a:rPr lang="ru-RU" sz="4000" i="0" dirty="0"/>
              <a:t> необходимо для преобразования информации в форму, удобную для передачи</a:t>
            </a:r>
            <a:r>
              <a:rPr lang="ru-RU" sz="4000" i="0" dirty="0" smtClean="0"/>
              <a:t>.</a:t>
            </a:r>
            <a:endParaRPr lang="ru-RU" sz="4000" i="0" dirty="0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341687" y="3053556"/>
            <a:ext cx="4126115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защита от помех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8747" y="996341"/>
            <a:ext cx="11931027" cy="1997555"/>
            <a:chOff x="113" y="613"/>
            <a:chExt cx="5528" cy="1229"/>
          </a:xfrm>
        </p:grpSpPr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1071"/>
              <a:ext cx="5528" cy="57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2151" y="613"/>
              <a:ext cx="952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/>
                <a:t>помехи</a:t>
              </a: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flipH="1">
              <a:off x="1746" y="935"/>
              <a:ext cx="77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2517" y="93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2517" y="935"/>
              <a:ext cx="104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flipV="1">
              <a:off x="2517" y="152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flipV="1">
              <a:off x="2517" y="1570"/>
              <a:ext cx="1089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3496699" y="2478660"/>
            <a:ext cx="1821241" cy="5152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9664" tIns="54832" rIns="109664" bIns="54832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8489" y="281186"/>
            <a:ext cx="10952798" cy="677108"/>
          </a:xfrm>
        </p:spPr>
        <p:txBody>
          <a:bodyPr/>
          <a:lstStyle/>
          <a:p>
            <a:pPr algn="ctr"/>
            <a:r>
              <a:rPr lang="ru-RU" sz="4400" dirty="0"/>
              <a:t>Передача информации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3687" y="3510756"/>
            <a:ext cx="11658600" cy="3323987"/>
          </a:xfrm>
        </p:spPr>
        <p:txBody>
          <a:bodyPr/>
          <a:lstStyle/>
          <a:p>
            <a:pPr algn="just"/>
            <a:r>
              <a:rPr lang="ru-RU" sz="3600" b="1" i="0" dirty="0" smtClean="0"/>
              <a:t>    Декодирующее </a:t>
            </a:r>
            <a:r>
              <a:rPr lang="ru-RU" sz="3600" b="1" i="0" dirty="0"/>
              <a:t>устройство</a:t>
            </a:r>
            <a:r>
              <a:rPr lang="ru-RU" sz="3600" i="0" dirty="0"/>
              <a:t> преобразует информацию в форму, понятную получателю.</a:t>
            </a:r>
          </a:p>
          <a:p>
            <a:pPr algn="just">
              <a:buFontTx/>
              <a:buNone/>
            </a:pPr>
            <a:r>
              <a:rPr lang="ru-RU" sz="3600" i="0" dirty="0" smtClean="0"/>
              <a:t>    В </a:t>
            </a:r>
            <a:r>
              <a:rPr lang="ru-RU" sz="3600" i="0" dirty="0"/>
              <a:t>процессе передачи информация может утрачиваться, искажаться. Это происходит из-за различных помех, как на канале связи, так и при кодировании и декодировании информации.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875087" y="2977356"/>
            <a:ext cx="4507115" cy="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9664" tIns="54832" rIns="109664" bIns="54832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/>
              <a:t>защита от помех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8747" y="996341"/>
            <a:ext cx="11931027" cy="1997555"/>
            <a:chOff x="113" y="613"/>
            <a:chExt cx="5528" cy="1229"/>
          </a:xfrm>
        </p:grpSpPr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1071"/>
              <a:ext cx="5528" cy="57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2116" y="613"/>
              <a:ext cx="952" cy="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/>
                <a:t>помехи</a:t>
              </a: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 flipH="1">
              <a:off x="1746" y="935"/>
              <a:ext cx="771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2517" y="935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2517" y="935"/>
              <a:ext cx="1043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flipV="1">
              <a:off x="2517" y="152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 flipV="1">
              <a:off x="2517" y="1570"/>
              <a:ext cx="1089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3496699" y="2478660"/>
            <a:ext cx="1821241" cy="5152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109664" tIns="54832" rIns="109664" bIns="54832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Защита информации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2287" y="1300956"/>
            <a:ext cx="10952798" cy="4633874"/>
          </a:xfrm>
          <a:prstGeom prst="rect">
            <a:avLst/>
          </a:prstGeom>
        </p:spPr>
        <p:txBody>
          <a:bodyPr lIns="109664" tIns="54832" rIns="109664" bIns="54832"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защиты информации используют различные способы защиты:</a:t>
            </a:r>
          </a:p>
          <a:p>
            <a:pPr>
              <a:lnSpc>
                <a:spcPct val="80000"/>
              </a:lnSpc>
            </a:pP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контроль </a:t>
            </a: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доступа; 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разграничение доступа; 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дублирование каналов связи; </a:t>
            </a:r>
            <a:endParaRPr lang="ru-RU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криптографическое преобразование информации с помощью шифров.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3100" dirty="0">
              <a:solidFill>
                <a:schemeClr val="tx2"/>
              </a:solidFill>
            </a:endParaRPr>
          </a:p>
        </p:txBody>
      </p:sp>
      <p:pic>
        <p:nvPicPr>
          <p:cNvPr id="22533" name="Picture 5" descr="padlock_aj_ashton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4487" y="1758156"/>
            <a:ext cx="1398679" cy="10759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3687" y="234156"/>
            <a:ext cx="1158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Защита информации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усеченными противолежащими углами 2"/>
          <p:cNvSpPr/>
          <p:nvPr/>
        </p:nvSpPr>
        <p:spPr>
          <a:xfrm flipH="1">
            <a:off x="3160762" y="1757547"/>
            <a:ext cx="5744726" cy="992547"/>
          </a:xfrm>
          <a:prstGeom prst="snip2DiagRect">
            <a:avLst>
              <a:gd name="adj1" fmla="val 0"/>
              <a:gd name="adj2" fmla="val 30000"/>
            </a:avLst>
          </a:prstGeom>
          <a:solidFill>
            <a:srgbClr val="E0F2F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2" tIns="61411" rIns="122822" bIns="61411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5" name="Прямоугольник с двумя усеченными противолежащими углами 4"/>
          <p:cNvSpPr/>
          <p:nvPr/>
        </p:nvSpPr>
        <p:spPr>
          <a:xfrm flipH="1">
            <a:off x="3243162" y="1642688"/>
            <a:ext cx="5742613" cy="992547"/>
          </a:xfrm>
          <a:prstGeom prst="snip2DiagRect">
            <a:avLst>
              <a:gd name="adj1" fmla="val 0"/>
              <a:gd name="adj2" fmla="val 24118"/>
            </a:avLst>
          </a:prstGeom>
          <a:solidFill>
            <a:srgbClr val="42A4B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2" tIns="61411" rIns="122822" bIns="61411" anchor="ctr"/>
          <a:lstStyle/>
          <a:p>
            <a:pPr algn="ctr">
              <a:defRPr/>
            </a:pPr>
            <a:endParaRPr lang="ru-RU" sz="1800" dirty="0"/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3417887" y="1834356"/>
            <a:ext cx="5294697" cy="73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822" tIns="61411" rIns="122822" bIns="61411">
            <a:spAutoFit/>
          </a:bodyPr>
          <a:lstStyle/>
          <a:p>
            <a:pPr algn="ctr" eaLnBrk="1" hangingPunct="1"/>
            <a:r>
              <a:rPr lang="en-US" sz="4000" b="1" dirty="0">
                <a:solidFill>
                  <a:schemeClr val="bg1"/>
                </a:solidFill>
                <a:cs typeface="Segoe UI Light" pitchFamily="34" charset="0"/>
              </a:rPr>
              <a:t>C</a:t>
            </a:r>
            <a:r>
              <a:rPr lang="ru-RU" sz="4000" b="1" dirty="0" err="1">
                <a:solidFill>
                  <a:schemeClr val="bg1"/>
                </a:solidFill>
                <a:cs typeface="Segoe UI Light" pitchFamily="34" charset="0"/>
              </a:rPr>
              <a:t>игналы</a:t>
            </a:r>
            <a:endParaRPr lang="ru-RU" sz="4000" b="1" dirty="0">
              <a:solidFill>
                <a:schemeClr val="bg1"/>
              </a:solidFill>
              <a:cs typeface="Segoe UI Light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589662" y="2611397"/>
            <a:ext cx="0" cy="1144247"/>
          </a:xfrm>
          <a:prstGeom prst="line">
            <a:avLst/>
          </a:prstGeom>
          <a:ln>
            <a:solidFill>
              <a:srgbClr val="217B87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8417428" y="2641736"/>
            <a:ext cx="0" cy="1144247"/>
          </a:xfrm>
          <a:prstGeom prst="line">
            <a:avLst/>
          </a:prstGeom>
          <a:ln>
            <a:solidFill>
              <a:srgbClr val="217B87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с двумя усеченными противолежащими углами 9"/>
          <p:cNvSpPr/>
          <p:nvPr/>
        </p:nvSpPr>
        <p:spPr>
          <a:xfrm flipH="1">
            <a:off x="1255008" y="3879170"/>
            <a:ext cx="4048140" cy="1384186"/>
          </a:xfrm>
          <a:prstGeom prst="snip2DiagRect">
            <a:avLst>
              <a:gd name="adj1" fmla="val 0"/>
              <a:gd name="adj2" fmla="val 24118"/>
            </a:avLst>
          </a:prstGeom>
          <a:solidFill>
            <a:schemeClr val="bg1"/>
          </a:solidFill>
          <a:ln w="38100">
            <a:solidFill>
              <a:srgbClr val="217B8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2" tIns="61411" rIns="122822" bIns="61411" anchor="ctr"/>
          <a:lstStyle/>
          <a:p>
            <a:pPr algn="ctr">
              <a:defRPr/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Непрерывные</a:t>
            </a:r>
          </a:p>
          <a:p>
            <a:pPr algn="ctr">
              <a:defRPr/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(Аналоговые)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 flipH="1">
            <a:off x="6389687" y="3891756"/>
            <a:ext cx="4048140" cy="1295400"/>
          </a:xfrm>
          <a:prstGeom prst="snip2DiagRect">
            <a:avLst>
              <a:gd name="adj1" fmla="val 0"/>
              <a:gd name="adj2" fmla="val 24118"/>
            </a:avLst>
          </a:prstGeom>
          <a:solidFill>
            <a:schemeClr val="bg1"/>
          </a:solidFill>
          <a:ln w="38100">
            <a:solidFill>
              <a:srgbClr val="217B8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2" tIns="61411" rIns="122822" bIns="61411" anchor="ctr"/>
          <a:lstStyle/>
          <a:p>
            <a:pPr algn="ctr">
              <a:defRPr/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Дискретные</a:t>
            </a:r>
          </a:p>
          <a:p>
            <a:pPr algn="ctr">
              <a:defRPr/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(Цифровые)</a:t>
            </a:r>
            <a:endParaRPr lang="ru-RU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08489" y="281186"/>
            <a:ext cx="10952798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Виды информации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93687" y="1529556"/>
            <a:ext cx="7315200" cy="4756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22" tIns="61411" rIns="122822" bIns="61411">
            <a:spAutoFit/>
          </a:bodyPr>
          <a:lstStyle/>
          <a:p>
            <a:pPr eaLnBrk="1" hangingPunct="1"/>
            <a:r>
              <a:rPr lang="ru-RU" sz="4000" dirty="0" smtClean="0">
                <a:latin typeface="Arial" pitchFamily="34" charset="0"/>
                <a:cs typeface="Arial" pitchFamily="34" charset="0"/>
              </a:rPr>
              <a:t>   Непрерывно воздействующая на человека информация называется</a:t>
            </a:r>
          </a:p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аналоговой информацией. Состояние погоды или время - это пример непрерывной информации.</a:t>
            </a:r>
          </a:p>
          <a:p>
            <a:pPr eaLnBrk="1" hangingPunct="1"/>
            <a:endParaRPr lang="ru-RU" sz="2100" dirty="0">
              <a:solidFill>
                <a:srgbClr val="57585A"/>
              </a:solidFill>
              <a:cs typeface="Segoe UI Ligh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9887" y="310356"/>
            <a:ext cx="1158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Непрерывная (Аналоговая) информация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AutoShape 2" descr="Телефонные аппараты и программные телефоны для IP телефонии, телефоны для  ip телефонии, ip телефон для ip атс, софтфон к ip атс, ip телефон для call  центра, аналоговый телефон, программный телефон для атс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Телефонные аппараты и программные телефоны для IP телефонии, телефоны для  ip телефонии, ip телефон для ip атс, софтфон к ip атс, ip телефон для call  центра, аналоговый телефон, программный телефон для атс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В Кардымовском районе начинает работать &quot;телефон доверия&quot; по вопросам  неформальной занятости - Новос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28087" y="1300956"/>
            <a:ext cx="2819400" cy="2076886"/>
          </a:xfrm>
          <a:prstGeom prst="rect">
            <a:avLst/>
          </a:prstGeom>
          <a:noFill/>
        </p:spPr>
      </p:pic>
      <p:pic>
        <p:nvPicPr>
          <p:cNvPr id="13320" name="Picture 8" descr="Граммофон патефон, цена 12900 руб, купить в Алексеевке — Tiu.ru  (ID#372957462)"/>
          <p:cNvPicPr>
            <a:picLocks noChangeAspect="1" noChangeArrowheads="1"/>
          </p:cNvPicPr>
          <p:nvPr/>
        </p:nvPicPr>
        <p:blipFill>
          <a:blip r:embed="rId3"/>
          <a:srcRect l="2606" r="8795"/>
          <a:stretch>
            <a:fillRect/>
          </a:stretch>
        </p:blipFill>
        <p:spPr bwMode="auto">
          <a:xfrm>
            <a:off x="9056687" y="3586956"/>
            <a:ext cx="2514600" cy="29583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3687" y="310356"/>
            <a:ext cx="11430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Дискретная (Цифровая) информация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22287" y="2139156"/>
            <a:ext cx="5486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Прерывистый вид информации называется дискретной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Информацией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9132887" y="1453356"/>
            <a:ext cx="2743200" cy="4648200"/>
            <a:chOff x="6242992" y="427465"/>
            <a:chExt cx="2505522" cy="4093137"/>
          </a:xfrm>
        </p:grpSpPr>
        <p:pic>
          <p:nvPicPr>
            <p:cNvPr id="11" name="Picture 2" descr="C:\Users\Anatolii\Desktop\7\Images\phone-158086_640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2992" y="648072"/>
              <a:ext cx="998715" cy="19299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Anatolii\Desktop\7\Images\smartphone-149622_640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09830" y="2066941"/>
              <a:ext cx="1938684" cy="24536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C:\Users\Anatolii\Desktop\7\Images\smartphone-157082_640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7600546" y="427465"/>
              <a:ext cx="795480" cy="154901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338" name="Picture 2" descr="Сколько стоит самый дешевый домашний компьютер"/>
          <p:cNvPicPr>
            <a:picLocks noChangeAspect="1" noChangeArrowheads="1"/>
          </p:cNvPicPr>
          <p:nvPr/>
        </p:nvPicPr>
        <p:blipFill>
          <a:blip r:embed="rId5"/>
          <a:srcRect l="17000" r="19000"/>
          <a:stretch>
            <a:fillRect/>
          </a:stretch>
        </p:blipFill>
        <p:spPr bwMode="auto">
          <a:xfrm>
            <a:off x="4560887" y="2977356"/>
            <a:ext cx="4291584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-21" dirty="0" smtClean="0"/>
              <a:t>Свойства информации</a:t>
            </a:r>
            <a:endParaRPr spc="-21" dirty="0"/>
          </a:p>
        </p:txBody>
      </p:sp>
      <p:sp>
        <p:nvSpPr>
          <p:cNvPr id="9" name="Прямоугольник с двумя усеченными противолежащими углами 11"/>
          <p:cNvSpPr/>
          <p:nvPr/>
        </p:nvSpPr>
        <p:spPr>
          <a:xfrm flipH="1">
            <a:off x="4256087" y="4196556"/>
            <a:ext cx="5715000" cy="685800"/>
          </a:xfrm>
          <a:prstGeom prst="snip2DiagRect">
            <a:avLst>
              <a:gd name="adj1" fmla="val 0"/>
              <a:gd name="adj2" fmla="val 24118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Объективность</a:t>
            </a:r>
          </a:p>
        </p:txBody>
      </p:sp>
      <p:sp>
        <p:nvSpPr>
          <p:cNvPr id="10" name="Прямоугольник с двумя усеченными противолежащими углами 18"/>
          <p:cNvSpPr/>
          <p:nvPr/>
        </p:nvSpPr>
        <p:spPr>
          <a:xfrm flipH="1">
            <a:off x="1360487" y="2367756"/>
            <a:ext cx="4529138" cy="685800"/>
          </a:xfrm>
          <a:prstGeom prst="snip2DiagRect">
            <a:avLst>
              <a:gd name="adj1" fmla="val 0"/>
              <a:gd name="adj2" fmla="val 24118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Полнота</a:t>
            </a:r>
          </a:p>
        </p:txBody>
      </p:sp>
      <p:sp>
        <p:nvSpPr>
          <p:cNvPr id="11" name="Прямоугольник с двумя усеченными противолежащими углами 19"/>
          <p:cNvSpPr/>
          <p:nvPr/>
        </p:nvSpPr>
        <p:spPr>
          <a:xfrm flipH="1">
            <a:off x="5703887" y="5034756"/>
            <a:ext cx="4419600" cy="685800"/>
          </a:xfrm>
          <a:prstGeom prst="snip2DiagRect">
            <a:avLst>
              <a:gd name="adj1" fmla="val 0"/>
              <a:gd name="adj2" fmla="val 24118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Доступность</a:t>
            </a:r>
            <a:endParaRPr lang="ru-RU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с двумя усеченными противолежащими углами 21"/>
          <p:cNvSpPr/>
          <p:nvPr/>
        </p:nvSpPr>
        <p:spPr>
          <a:xfrm flipH="1">
            <a:off x="369887" y="1377156"/>
            <a:ext cx="5257800" cy="762000"/>
          </a:xfrm>
          <a:prstGeom prst="snip2DiagRect">
            <a:avLst>
              <a:gd name="adj1" fmla="val 0"/>
              <a:gd name="adj2" fmla="val 24118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Ценность</a:t>
            </a:r>
            <a:endParaRPr lang="ru-RU" sz="4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с двумя усеченными противолежащими углами 23"/>
          <p:cNvSpPr/>
          <p:nvPr/>
        </p:nvSpPr>
        <p:spPr>
          <a:xfrm flipH="1">
            <a:off x="7151687" y="5872956"/>
            <a:ext cx="4343400" cy="685800"/>
          </a:xfrm>
          <a:prstGeom prst="snip2DiagRect">
            <a:avLst>
              <a:gd name="adj1" fmla="val 0"/>
              <a:gd name="adj2" fmla="val 24118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Понятность</a:t>
            </a:r>
          </a:p>
        </p:txBody>
      </p:sp>
      <p:sp>
        <p:nvSpPr>
          <p:cNvPr id="14" name="Прямоугольник с двумя усеченными противолежащими углами 17"/>
          <p:cNvSpPr/>
          <p:nvPr/>
        </p:nvSpPr>
        <p:spPr>
          <a:xfrm flipH="1">
            <a:off x="2579687" y="3282156"/>
            <a:ext cx="4984750" cy="685800"/>
          </a:xfrm>
          <a:prstGeom prst="snip2DiagRect">
            <a:avLst>
              <a:gd name="adj1" fmla="val 0"/>
              <a:gd name="adj2" fmla="val 24118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Достоверность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Ценность (Актуальность) информация</a:t>
            </a:r>
            <a:endParaRPr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69887" y="1377156"/>
            <a:ext cx="11353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2287" y="1377156"/>
            <a:ext cx="11049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- способность информации (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быть ценной) соответствовать нуждам 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потребителя в нужный момент времени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4087" y="3358356"/>
            <a:ext cx="4724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Полнота информация</a:t>
            </a:r>
            <a:endParaRPr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69887" y="1377156"/>
            <a:ext cx="113538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  — свойство информации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исчерпывающе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(для данного потребителя) характеризовать отображаемый объект или процесс;</a:t>
            </a:r>
          </a:p>
          <a:p>
            <a:pPr eaLnBrk="1" hangingPunct="1"/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Отзывы об авиакомпании Uzbekistan Airways"/>
          <p:cNvPicPr>
            <a:picLocks noChangeAspect="1" noChangeArrowheads="1"/>
          </p:cNvPicPr>
          <p:nvPr/>
        </p:nvPicPr>
        <p:blipFill>
          <a:blip r:embed="rId2"/>
          <a:srcRect t="24300"/>
          <a:stretch>
            <a:fillRect/>
          </a:stretch>
        </p:blipFill>
        <p:spPr bwMode="auto">
          <a:xfrm>
            <a:off x="2960687" y="3358355"/>
            <a:ext cx="6019800" cy="337547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7369175" y="3287713"/>
            <a:ext cx="4800600" cy="3733800"/>
            <a:chOff x="5262563" y="1374775"/>
            <a:chExt cx="2933700" cy="226377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262563" y="1374775"/>
              <a:ext cx="2933700" cy="2263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/>
            </a:p>
          </p:txBody>
        </p:sp>
        <p:pic>
          <p:nvPicPr>
            <p:cNvPr id="12" name="Рисунок 4"/>
            <p:cNvPicPr>
              <a:picLocks noChangeAspect="1"/>
            </p:cNvPicPr>
            <p:nvPr/>
          </p:nvPicPr>
          <p:blipFill>
            <a:blip r:embed="rId2">
              <a:lum bright="-31000"/>
            </a:blip>
            <a:srcRect/>
            <a:stretch>
              <a:fillRect/>
            </a:stretch>
          </p:blipFill>
          <p:spPr bwMode="auto">
            <a:xfrm>
              <a:off x="5691188" y="1684338"/>
              <a:ext cx="1416050" cy="1801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Выноска-облако 12"/>
            <p:cNvSpPr/>
            <p:nvPr/>
          </p:nvSpPr>
          <p:spPr>
            <a:xfrm>
              <a:off x="6788150" y="1617663"/>
              <a:ext cx="1316038" cy="908050"/>
            </a:xfrm>
            <a:prstGeom prst="cloudCallout">
              <a:avLst>
                <a:gd name="adj1" fmla="val -64833"/>
                <a:gd name="adj2" fmla="val -29529"/>
              </a:avLst>
            </a:prstGeom>
            <a:solidFill>
              <a:schemeClr val="bg1"/>
            </a:solidFill>
            <a:ln>
              <a:solidFill>
                <a:srgbClr val="0072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50"/>
            </a:p>
          </p:txBody>
        </p:sp>
        <p:pic>
          <p:nvPicPr>
            <p:cNvPr id="14" name="Рисунок 8"/>
            <p:cNvPicPr>
              <a:picLocks noChangeAspect="1"/>
            </p:cNvPicPr>
            <p:nvPr/>
          </p:nvPicPr>
          <p:blipFill>
            <a:blip r:embed="rId3">
              <a:lum bright="-31000"/>
            </a:blip>
            <a:srcRect/>
            <a:stretch>
              <a:fillRect/>
            </a:stretch>
          </p:blipFill>
          <p:spPr bwMode="auto">
            <a:xfrm>
              <a:off x="7312025" y="1703388"/>
              <a:ext cx="296863" cy="776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Достоверность  информация</a:t>
            </a:r>
            <a:endParaRPr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69887" y="1300956"/>
            <a:ext cx="111252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Arial" pitchFamily="34" charset="0"/>
                <a:cs typeface="Arial" pitchFamily="34" charset="0"/>
              </a:rPr>
              <a:t>— свойство информации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не иметь скрытых ошибок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. Достоверная информация со временем может стать недостоверной, если устареет и перестанет отражать истинное положение дел;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087" y="4577556"/>
            <a:ext cx="703103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Arial" pitchFamily="34" charset="0"/>
                <a:cs typeface="Arial" pitchFamily="34" charset="0"/>
              </a:rPr>
              <a:t>Дезинформация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— заведомо ложная информация.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86556"/>
            <a:ext cx="11430000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Информационные процессы</a:t>
            </a:r>
            <a:endParaRPr sz="4000" spc="43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9651" y="1300956"/>
            <a:ext cx="11506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Д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 сегодняшнего дня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 жизни школьных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редметов вы получили  информацию, которую необходимо было сохранить для дальнейшего использования в тетради или в альбоме, в виде текста,  чертежа или рисунка. Некоторую часть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информации вы запомнили, другую, используя тетрадь, записали  и при необходимости можете ею воспользоваться.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Объективная информация</a:t>
            </a:r>
            <a:endParaRPr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3687" y="1224756"/>
            <a:ext cx="701039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4000" dirty="0" smtClean="0">
                <a:latin typeface="Arial" pitchFamily="34" charset="0"/>
                <a:cs typeface="Arial" pitchFamily="34" charset="0"/>
              </a:rPr>
              <a:t>— общая для всех информация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4000" b="1" dirty="0">
                <a:latin typeface="Arial" pitchFamily="34" charset="0"/>
                <a:cs typeface="Arial" pitchFamily="34" charset="0"/>
              </a:rPr>
              <a:t>не зависящая </a:t>
            </a:r>
          </a:p>
          <a:p>
            <a:pPr eaLnBrk="1" hangingPunct="1"/>
            <a:r>
              <a:rPr lang="ru-RU" sz="4000" b="1" dirty="0">
                <a:latin typeface="Arial" pitchFamily="34" charset="0"/>
                <a:cs typeface="Arial" pitchFamily="34" charset="0"/>
              </a:rPr>
              <a:t>от мнения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или суждения кого-либо. Данный вид информации можно получить при помощи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измерительных </a:t>
            </a:r>
            <a:r>
              <a:rPr lang="ru-RU" sz="4000" dirty="0">
                <a:latin typeface="Arial" pitchFamily="34" charset="0"/>
                <a:cs typeface="Arial" pitchFamily="34" charset="0"/>
              </a:rPr>
              <a:t>приборов.</a:t>
            </a:r>
          </a:p>
        </p:txBody>
      </p:sp>
      <p:pic>
        <p:nvPicPr>
          <p:cNvPr id="9220" name="Picture 4" descr="Секундомер — Stopw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1287" y="1453356"/>
            <a:ext cx="3719513" cy="466834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Доступность информация</a:t>
            </a:r>
            <a:endParaRPr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69887" y="1377156"/>
            <a:ext cx="11201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 indent="-274320" algn="just">
              <a:spcBef>
                <a:spcPts val="580"/>
              </a:spcBef>
              <a:defRPr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свойство информации, характеризующее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возможность ее получения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данным потребителем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/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94" name="AutoShape 2" descr="Десять интернет-технологий, которые старше Интерне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6" name="Picture 4" descr="Десять интернет-технологий, которые старше Интерне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9687" y="3205956"/>
            <a:ext cx="6781800" cy="33909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Понятность  информация</a:t>
            </a:r>
            <a:endParaRPr spc="-2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69887" y="1377156"/>
            <a:ext cx="11201400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lvl="1" indent="727075">
              <a:spcBef>
                <a:spcPts val="580"/>
              </a:spcBef>
              <a:defRPr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- свойство, характеризующее выраженность на  </a:t>
            </a: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понятном языке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 для получателя</a:t>
            </a:r>
          </a:p>
          <a:p>
            <a:pPr marL="274320" indent="-274320" algn="just">
              <a:spcBef>
                <a:spcPts val="580"/>
              </a:spcBef>
              <a:defRPr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ru-RU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7" y="3282156"/>
            <a:ext cx="2590800" cy="34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5687" y="2824956"/>
            <a:ext cx="316046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 descr="Узбекистан: «Отрицательные протоны», или Как «нахимичили» авторы школьных  учебн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7541" y="2901156"/>
            <a:ext cx="4739268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7487" y="1224756"/>
          <a:ext cx="11691951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1651"/>
                <a:gridCol w="2799824"/>
                <a:gridCol w="3440476"/>
              </a:tblGrid>
              <a:tr h="5070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Ситуация </a:t>
                      </a:r>
                      <a:endParaRPr lang="ru-RU" sz="36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Источник </a:t>
                      </a: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Приемник </a:t>
                      </a:r>
                    </a:p>
                  </a:txBody>
                  <a:tcPr marL="69140" marR="69140" marT="0" marB="0" anchor="ctr"/>
                </a:tc>
              </a:tr>
              <a:tr h="63196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mbria" pitchFamily="18" charset="0"/>
                        </a:rPr>
                        <a:t>Мальчик читает книгу</a:t>
                      </a:r>
                      <a:endParaRPr lang="ru-RU" sz="36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mbria" pitchFamily="18" charset="0"/>
                        </a:rPr>
                        <a:t>книга</a:t>
                      </a:r>
                      <a:endParaRPr lang="ru-RU" sz="36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mbria" pitchFamily="18" charset="0"/>
                        </a:rPr>
                        <a:t>Мальчик</a:t>
                      </a:r>
                      <a:endParaRPr lang="ru-RU" sz="36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</a:tr>
              <a:tr h="5989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mbria" pitchFamily="18" charset="0"/>
                        </a:rPr>
                        <a:t>Мама смотрит новости по телевизору</a:t>
                      </a:r>
                      <a:endParaRPr lang="ru-RU" sz="36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mbria" pitchFamily="18" charset="0"/>
                        </a:rPr>
                        <a:t>Телевизор </a:t>
                      </a:r>
                      <a:endParaRPr lang="ru-RU" sz="36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>
                          <a:effectLst/>
                          <a:latin typeface="Cambria" pitchFamily="18" charset="0"/>
                        </a:rPr>
                        <a:t>Мама</a:t>
                      </a:r>
                      <a:endParaRPr lang="ru-RU" sz="360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</a:tr>
              <a:tr h="1014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effectLst/>
                          <a:latin typeface="Cambria" pitchFamily="18" charset="0"/>
                        </a:rPr>
                        <a:t>Сардор</a:t>
                      </a:r>
                      <a:r>
                        <a:rPr lang="ru-RU" sz="3600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3600" dirty="0">
                          <a:effectLst/>
                          <a:latin typeface="Cambria" pitchFamily="18" charset="0"/>
                        </a:rPr>
                        <a:t>и </a:t>
                      </a:r>
                      <a:r>
                        <a:rPr lang="ru-RU" sz="3600" dirty="0" err="1" smtClean="0">
                          <a:effectLst/>
                          <a:latin typeface="Cambria" pitchFamily="18" charset="0"/>
                        </a:rPr>
                        <a:t>Бехруз</a:t>
                      </a:r>
                      <a:r>
                        <a:rPr lang="ru-RU" sz="3600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3600" dirty="0">
                          <a:effectLst/>
                          <a:latin typeface="Cambria" pitchFamily="18" charset="0"/>
                        </a:rPr>
                        <a:t>разговаривают по телефону</a:t>
                      </a:r>
                      <a:endParaRPr lang="ru-RU" sz="36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effectLst/>
                          <a:latin typeface="Cambria" pitchFamily="18" charset="0"/>
                        </a:rPr>
                        <a:t>Сардор</a:t>
                      </a:r>
                      <a:r>
                        <a:rPr lang="ru-RU" sz="3600" dirty="0" smtClean="0">
                          <a:effectLst/>
                          <a:latin typeface="Cambria" pitchFamily="18" charset="0"/>
                        </a:rPr>
                        <a:t> и </a:t>
                      </a:r>
                      <a:r>
                        <a:rPr lang="ru-RU" sz="3600" dirty="0" err="1" smtClean="0">
                          <a:effectLst/>
                          <a:latin typeface="Cambria" pitchFamily="18" charset="0"/>
                        </a:rPr>
                        <a:t>Бехруз</a:t>
                      </a:r>
                      <a:endParaRPr lang="ru-RU" sz="36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err="1" smtClean="0">
                          <a:effectLst/>
                          <a:latin typeface="Cambria" pitchFamily="18" charset="0"/>
                        </a:rPr>
                        <a:t>Сардор</a:t>
                      </a:r>
                      <a:r>
                        <a:rPr lang="ru-RU" sz="3600" dirty="0" smtClean="0">
                          <a:effectLst/>
                          <a:latin typeface="Cambria" pitchFamily="18" charset="0"/>
                        </a:rPr>
                        <a:t> и </a:t>
                      </a:r>
                      <a:r>
                        <a:rPr lang="ru-RU" sz="3600" dirty="0" err="1" smtClean="0">
                          <a:effectLst/>
                          <a:latin typeface="Cambria" pitchFamily="18" charset="0"/>
                        </a:rPr>
                        <a:t>Бехруз</a:t>
                      </a:r>
                      <a:endParaRPr lang="ru-RU" sz="36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</a:tr>
              <a:tr h="5070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mbria" pitchFamily="18" charset="0"/>
                        </a:rPr>
                        <a:t>Учитель объясняет урок</a:t>
                      </a:r>
                      <a:endParaRPr lang="ru-RU" sz="36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mbria" pitchFamily="18" charset="0"/>
                        </a:rPr>
                        <a:t>учитель</a:t>
                      </a:r>
                      <a:endParaRPr lang="ru-RU" sz="36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Cambria" pitchFamily="18" charset="0"/>
                        </a:rPr>
                        <a:t>Ученики класса</a:t>
                      </a:r>
                      <a:endParaRPr lang="ru-RU" sz="36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</a:tr>
            </a:tbl>
          </a:graphicData>
        </a:graphic>
      </p:graphicFrame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2467709"/>
              </p:ext>
            </p:extLst>
          </p:nvPr>
        </p:nvGraphicFramePr>
        <p:xfrm>
          <a:off x="217487" y="1529556"/>
          <a:ext cx="11691951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1651"/>
                <a:gridCol w="2799824"/>
                <a:gridCol w="3440476"/>
              </a:tblGrid>
              <a:tr h="5070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Ситуация 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Источник </a:t>
                      </a: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Приемник </a:t>
                      </a:r>
                    </a:p>
                  </a:txBody>
                  <a:tcPr marL="69140" marR="69140" marT="0" marB="0" anchor="ctr"/>
                </a:tc>
              </a:tr>
              <a:tr h="1014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mbria" pitchFamily="18" charset="0"/>
                        </a:rPr>
                        <a:t>На ж/д вокзале диктор объявляет </a:t>
                      </a:r>
                      <a:r>
                        <a:rPr lang="ru-RU" sz="3200" dirty="0" smtClean="0">
                          <a:effectLst/>
                          <a:latin typeface="Cambria" pitchFamily="18" charset="0"/>
                        </a:rPr>
                        <a:t>о </a:t>
                      </a:r>
                      <a:r>
                        <a:rPr lang="ru-RU" sz="3200" dirty="0">
                          <a:effectLst/>
                          <a:latin typeface="Cambria" pitchFamily="18" charset="0"/>
                        </a:rPr>
                        <a:t>прибытие поезда</a:t>
                      </a:r>
                      <a:endParaRPr lang="ru-RU" sz="32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mbria" pitchFamily="18" charset="0"/>
                        </a:rPr>
                        <a:t>диктор</a:t>
                      </a:r>
                      <a:endParaRPr lang="ru-RU" sz="32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mbria" pitchFamily="18" charset="0"/>
                        </a:rPr>
                        <a:t>Все пассажиры</a:t>
                      </a:r>
                      <a:endParaRPr lang="ru-RU" sz="32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</a:tr>
              <a:tr h="11104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mbria" pitchFamily="18" charset="0"/>
                        </a:rPr>
                        <a:t>Коля в магазине покупает конфеты</a:t>
                      </a:r>
                      <a:endParaRPr lang="ru-RU" sz="32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mbria" pitchFamily="18" charset="0"/>
                        </a:rPr>
                        <a:t>Продавец магазина, мальчик Коля</a:t>
                      </a:r>
                      <a:endParaRPr lang="ru-RU" sz="32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mbria" pitchFamily="18" charset="0"/>
                        </a:rPr>
                        <a:t>Мальчик Коля, продавец магазина</a:t>
                      </a:r>
                      <a:endParaRPr lang="ru-RU" sz="32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</a:tr>
              <a:tr h="1014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mbria" pitchFamily="18" charset="0"/>
                        </a:rPr>
                        <a:t>На дороге стоит знак «Стоянка запрещена»</a:t>
                      </a:r>
                      <a:endParaRPr lang="ru-RU" sz="32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Cambria" pitchFamily="18" charset="0"/>
                        </a:rPr>
                        <a:t>Дорожный знак</a:t>
                      </a:r>
                      <a:endParaRPr lang="ru-RU" sz="32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mbria" pitchFamily="18" charset="0"/>
                        </a:rPr>
                        <a:t>Все</a:t>
                      </a:r>
                      <a:r>
                        <a:rPr lang="ru-RU" sz="3200" baseline="0" dirty="0" smtClean="0">
                          <a:effectLst/>
                          <a:latin typeface="Cambria" pitchFamily="18" charset="0"/>
                        </a:rPr>
                        <a:t> </a:t>
                      </a:r>
                      <a:r>
                        <a:rPr lang="ru-RU" sz="3200" dirty="0" smtClean="0">
                          <a:effectLst/>
                          <a:latin typeface="Cambria" pitchFamily="18" charset="0"/>
                        </a:rPr>
                        <a:t>проезжающие </a:t>
                      </a:r>
                      <a:r>
                        <a:rPr lang="ru-RU" sz="3200" dirty="0">
                          <a:effectLst/>
                          <a:latin typeface="Cambria" pitchFamily="18" charset="0"/>
                        </a:rPr>
                        <a:t>водители</a:t>
                      </a:r>
                      <a:endParaRPr lang="ru-RU" sz="3200" dirty="0">
                        <a:effectLst/>
                        <a:latin typeface="Cambri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9140" marR="69140" marT="0" marB="0" anchor="ctr"/>
                </a:tc>
              </a:tr>
            </a:tbl>
          </a:graphicData>
        </a:graphic>
      </p:graphicFrame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7487" y="1529556"/>
            <a:ext cx="1165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Угадайте правило обработки данных исполнителем: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55887" y="3129756"/>
            <a:ext cx="6477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1, 4, 9, …,25</a:t>
            </a:r>
          </a:p>
          <a:p>
            <a:pPr marL="742950" indent="-742950">
              <a:buAutoNum type="arabicParenR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128, 64, 32, …, 8</a:t>
            </a:r>
          </a:p>
          <a:p>
            <a:pPr marL="742950" indent="-742950">
              <a:buAutoNum type="arabicParenR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1, 2, 3, 5, …, …, 21</a:t>
            </a:r>
          </a:p>
          <a:p>
            <a:pPr marL="742950" indent="-742950">
              <a:buAutoNum type="arabicParenR"/>
            </a:pPr>
            <a:r>
              <a:rPr lang="ru-RU" sz="4400" dirty="0" smtClean="0">
                <a:latin typeface="Arial" pitchFamily="34" charset="0"/>
                <a:cs typeface="Arial" pitchFamily="34" charset="0"/>
              </a:rPr>
              <a:t> 10 (50) 15</a:t>
            </a:r>
          </a:p>
          <a:p>
            <a:pPr marL="742950" indent="-742950"/>
            <a:r>
              <a:rPr lang="ru-RU" sz="4400" dirty="0" smtClean="0">
                <a:latin typeface="Arial" pitchFamily="34" charset="0"/>
                <a:cs typeface="Arial" pitchFamily="34" charset="0"/>
              </a:rPr>
              <a:t>      17 (…) 20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89687" y="3663156"/>
            <a:ext cx="10674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16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1887" y="3053556"/>
            <a:ext cx="10674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16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08487" y="5796756"/>
            <a:ext cx="10674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74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56287" y="4425156"/>
            <a:ext cx="10674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18287" y="4425156"/>
            <a:ext cx="106744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13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/>
          </p:cNvSpPr>
          <p:nvPr/>
        </p:nvSpPr>
        <p:spPr>
          <a:xfrm>
            <a:off x="369887" y="310356"/>
            <a:ext cx="114300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Закрепление</a:t>
            </a:r>
            <a:endParaRPr kumimoji="0" lang="ru-RU" sz="4400" b="1" i="0" u="none" strike="noStrike" kern="0" cap="none" spc="-21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6087" y="1986756"/>
            <a:ext cx="1112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Прочитайте страницы учебника 9-16.</a:t>
            </a:r>
          </a:p>
          <a:p>
            <a:pPr marL="742950" indent="-742950">
              <a:buAutoNum type="arabicPeriod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Выполните задания 3, 4, 5 со страниц </a:t>
            </a:r>
          </a:p>
          <a:p>
            <a:pPr marL="742950" indent="-742950"/>
            <a:r>
              <a:rPr lang="ru-RU" sz="4000" dirty="0" smtClean="0">
                <a:latin typeface="Arial" pitchFamily="34" charset="0"/>
                <a:cs typeface="Arial" pitchFamily="34" charset="0"/>
              </a:rPr>
              <a:t>     16-17 учебника.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234156"/>
            <a:ext cx="11353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Задание для самостоятельной работы:</a:t>
            </a:r>
            <a:endParaRPr spc="43" dirty="0"/>
          </a:p>
        </p:txBody>
      </p:sp>
      <p:grpSp>
        <p:nvGrpSpPr>
          <p:cNvPr id="4" name="object 7"/>
          <p:cNvGrpSpPr/>
          <p:nvPr/>
        </p:nvGrpSpPr>
        <p:grpSpPr>
          <a:xfrm>
            <a:off x="141096" y="1160211"/>
            <a:ext cx="11927184" cy="5732633"/>
            <a:chOff x="66848" y="536168"/>
            <a:chExt cx="5650865" cy="2649220"/>
          </a:xfrm>
        </p:grpSpPr>
        <p:sp>
          <p:nvSpPr>
            <p:cNvPr id="8" name="object 8"/>
            <p:cNvSpPr/>
            <p:nvPr/>
          </p:nvSpPr>
          <p:spPr>
            <a:xfrm>
              <a:off x="66840" y="536168"/>
              <a:ext cx="5650865" cy="264922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175" y="1295868"/>
              <a:ext cx="5103495" cy="1651635"/>
            </a:xfrm>
            <a:custGeom>
              <a:avLst/>
              <a:gdLst/>
              <a:ahLst/>
              <a:cxnLst/>
              <a:rect l="l" t="t" r="r" b="b"/>
              <a:pathLst>
                <a:path w="5103495" h="1651635">
                  <a:moveTo>
                    <a:pt x="5103219" y="0"/>
                  </a:moveTo>
                  <a:lnTo>
                    <a:pt x="0" y="0"/>
                  </a:lnTo>
                  <a:lnTo>
                    <a:pt x="0" y="1651266"/>
                  </a:lnTo>
                  <a:lnTo>
                    <a:pt x="5103219" y="1651266"/>
                  </a:lnTo>
                  <a:lnTo>
                    <a:pt x="5103219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lum bright="-20000" contrast="30000"/>
          </a:blip>
          <a:srcRect/>
          <a:stretch>
            <a:fillRect/>
          </a:stretch>
        </p:blipFill>
        <p:spPr bwMode="auto">
          <a:xfrm>
            <a:off x="293687" y="1377156"/>
            <a:ext cx="11495087" cy="434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9887" y="234156"/>
            <a:ext cx="11353800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32" dirty="0" smtClean="0"/>
              <a:t>Задание для самостоятельной работы:</a:t>
            </a:r>
            <a:endParaRPr spc="43" dirty="0"/>
          </a:p>
        </p:txBody>
      </p:sp>
      <p:grpSp>
        <p:nvGrpSpPr>
          <p:cNvPr id="4" name="object 7"/>
          <p:cNvGrpSpPr/>
          <p:nvPr/>
        </p:nvGrpSpPr>
        <p:grpSpPr>
          <a:xfrm>
            <a:off x="141096" y="1160211"/>
            <a:ext cx="11927184" cy="5732633"/>
            <a:chOff x="66848" y="536168"/>
            <a:chExt cx="5650865" cy="2649220"/>
          </a:xfrm>
        </p:grpSpPr>
        <p:sp>
          <p:nvSpPr>
            <p:cNvPr id="8" name="object 8"/>
            <p:cNvSpPr/>
            <p:nvPr/>
          </p:nvSpPr>
          <p:spPr>
            <a:xfrm>
              <a:off x="66840" y="536168"/>
              <a:ext cx="5650865" cy="2649220"/>
            </a:xfrm>
            <a:custGeom>
              <a:avLst/>
              <a:gdLst/>
              <a:ahLst/>
              <a:cxnLst/>
              <a:rect l="l" t="t" r="r" b="b"/>
              <a:pathLst>
                <a:path w="5650865" h="2649220">
                  <a:moveTo>
                    <a:pt x="5650712" y="24434"/>
                  </a:moveTo>
                  <a:lnTo>
                    <a:pt x="5626328" y="24434"/>
                  </a:lnTo>
                  <a:lnTo>
                    <a:pt x="5626328" y="2624975"/>
                  </a:lnTo>
                  <a:lnTo>
                    <a:pt x="5650712" y="2624975"/>
                  </a:lnTo>
                  <a:lnTo>
                    <a:pt x="5650712" y="24434"/>
                  </a:lnTo>
                  <a:close/>
                </a:path>
                <a:path w="5650865" h="2649220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625090"/>
                  </a:lnTo>
                  <a:lnTo>
                    <a:pt x="0" y="2649220"/>
                  </a:lnTo>
                  <a:lnTo>
                    <a:pt x="5650712" y="2649220"/>
                  </a:lnTo>
                  <a:lnTo>
                    <a:pt x="5650712" y="2625090"/>
                  </a:lnTo>
                  <a:lnTo>
                    <a:pt x="24384" y="2625090"/>
                  </a:lnTo>
                  <a:lnTo>
                    <a:pt x="24384" y="24130"/>
                  </a:lnTo>
                  <a:lnTo>
                    <a:pt x="5650712" y="24130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8175" y="1295868"/>
              <a:ext cx="5103495" cy="1651635"/>
            </a:xfrm>
            <a:custGeom>
              <a:avLst/>
              <a:gdLst/>
              <a:ahLst/>
              <a:cxnLst/>
              <a:rect l="l" t="t" r="r" b="b"/>
              <a:pathLst>
                <a:path w="5103495" h="1651635">
                  <a:moveTo>
                    <a:pt x="5103219" y="0"/>
                  </a:moveTo>
                  <a:lnTo>
                    <a:pt x="0" y="0"/>
                  </a:lnTo>
                  <a:lnTo>
                    <a:pt x="0" y="1651266"/>
                  </a:lnTo>
                  <a:lnTo>
                    <a:pt x="5103219" y="1651266"/>
                  </a:lnTo>
                  <a:lnTo>
                    <a:pt x="5103219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l="1069"/>
          <a:stretch>
            <a:fillRect/>
          </a:stretch>
        </p:blipFill>
        <p:spPr bwMode="auto">
          <a:xfrm>
            <a:off x="217487" y="1834356"/>
            <a:ext cx="1173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386556"/>
            <a:ext cx="11430000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Информационные процессы</a:t>
            </a:r>
            <a:endParaRPr sz="4000" spc="43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9887" y="1148556"/>
            <a:ext cx="11506200" cy="597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С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годами накопленная информация углубляется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 расширяется, дополняя ваши знания о предметах или процессах. Вы ознакомились с такими действиями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как создавать, собирать, искать</a:t>
            </a:r>
            <a:r>
              <a:rPr lang="ru-RU" sz="3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хранить, передавать, принимать, измерять, использовать, обрабатывать, копировать, воспринимать, запоминать, преобразовывать, распространять, делить на части, упрощать, объединять, формализовать, кодировать, разрушать и т.д.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087" y="3967956"/>
            <a:ext cx="13030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386556"/>
            <a:ext cx="11430000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Информационные процессы</a:t>
            </a:r>
            <a:endParaRPr sz="4000" spc="43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834356"/>
            <a:ext cx="121697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Все процессы, связанные с определенными операциями в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работе с информацией,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называются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информационными процессами.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1"/>
          <p:cNvSpPr>
            <a:spLocks noChangeArrowheads="1"/>
          </p:cNvSpPr>
          <p:nvPr/>
        </p:nvSpPr>
        <p:spPr bwMode="auto">
          <a:xfrm>
            <a:off x="750887" y="4425156"/>
            <a:ext cx="10744200" cy="2155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22" tIns="61411" rIns="122822" bIns="61411">
            <a:spAutoFit/>
          </a:bodyPr>
          <a:lstStyle/>
          <a:p>
            <a:pPr algn="ctr"/>
            <a:r>
              <a:rPr lang="ru-RU" sz="4400" dirty="0">
                <a:latin typeface="Arial" pitchFamily="34" charset="0"/>
                <a:cs typeface="Arial" pitchFamily="34" charset="0"/>
              </a:rPr>
              <a:t>Информационный процесс 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>—</a:t>
            </a:r>
          </a:p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это любые действия, </a:t>
            </a:r>
            <a:endParaRPr lang="ru-RU" sz="4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dirty="0" smtClean="0">
                <a:latin typeface="Arial" pitchFamily="34" charset="0"/>
                <a:cs typeface="Arial" pitchFamily="34" charset="0"/>
              </a:rPr>
              <a:t>выполняемые </a:t>
            </a:r>
            <a:r>
              <a:rPr lang="ru-RU" sz="4400" dirty="0">
                <a:latin typeface="Arial" pitchFamily="34" charset="0"/>
                <a:cs typeface="Arial" pitchFamily="34" charset="0"/>
              </a:rPr>
              <a:t>с информацией</a:t>
            </a:r>
            <a:r>
              <a:rPr lang="ru-RU" sz="3200" dirty="0">
                <a:latin typeface="Cambria" pitchFamily="18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687" y="386556"/>
            <a:ext cx="11430000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z="4000" spc="53" dirty="0" smtClean="0"/>
              <a:t>Понятие объекта</a:t>
            </a:r>
            <a:endParaRPr sz="4000" spc="43" dirty="0"/>
          </a:p>
        </p:txBody>
      </p:sp>
      <p:sp>
        <p:nvSpPr>
          <p:cNvPr id="12" name="object 11"/>
          <p:cNvSpPr txBox="1"/>
          <p:nvPr/>
        </p:nvSpPr>
        <p:spPr>
          <a:xfrm>
            <a:off x="293687" y="1605756"/>
            <a:ext cx="11353800" cy="4511190"/>
          </a:xfrm>
          <a:prstGeom prst="rect">
            <a:avLst/>
          </a:prstGeom>
        </p:spPr>
        <p:txBody>
          <a:bodyPr vert="horz" wrap="square" lIns="0" tIns="78441" rIns="0" bIns="0" rtlCol="0">
            <a:spAutoFit/>
          </a:bodyPr>
          <a:lstStyle/>
          <a:p>
            <a:pPr algn="ctr"/>
            <a:r>
              <a:rPr lang="ru-RU" sz="3600" dirty="0" smtClean="0">
                <a:latin typeface="Arial"/>
                <a:cs typeface="Arial"/>
              </a:rPr>
              <a:t>   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Обычно объектом называют вещь, на которую направлено внимание человека событие, процесс, операция, свойство или отношение.</a:t>
            </a:r>
          </a:p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В информатике предметы, процессы, явления материального или нематериального свойства, рассматриваемые с точки зрения их информационных свойств, называют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информационными объектами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Объекты</a:t>
            </a:r>
          </a:p>
        </p:txBody>
      </p:sp>
      <p:sp>
        <p:nvSpPr>
          <p:cNvPr id="10245" name="TextBox 5"/>
          <p:cNvSpPr txBox="1">
            <a:spLocks noChangeArrowheads="1"/>
          </p:cNvSpPr>
          <p:nvPr/>
        </p:nvSpPr>
        <p:spPr bwMode="auto">
          <a:xfrm>
            <a:off x="750887" y="3016650"/>
            <a:ext cx="3928984" cy="7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Материальные</a:t>
            </a:r>
          </a:p>
        </p:txBody>
      </p:sp>
      <p:sp>
        <p:nvSpPr>
          <p:cNvPr id="10246" name="TextBox 6"/>
          <p:cNvSpPr txBox="1">
            <a:spLocks noChangeArrowheads="1"/>
          </p:cNvSpPr>
          <p:nvPr/>
        </p:nvSpPr>
        <p:spPr bwMode="auto">
          <a:xfrm>
            <a:off x="6770687" y="3053556"/>
            <a:ext cx="4953000" cy="72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r>
              <a:rPr lang="ru-RU" sz="4000" dirty="0">
                <a:latin typeface="Arial" pitchFamily="34" charset="0"/>
                <a:cs typeface="Arial" pitchFamily="34" charset="0"/>
              </a:rPr>
              <a:t>Нематериальные</a:t>
            </a:r>
          </a:p>
        </p:txBody>
      </p:sp>
      <p:pic>
        <p:nvPicPr>
          <p:cNvPr id="10251" name="Picture 10" descr="http://im5-tub-ru.yandex.net/i?id=59205663-62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6887" y="3967956"/>
            <a:ext cx="2005056" cy="104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http://im7-tub-ru.yandex.net/i?id=373780072-52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0087" y="3967956"/>
            <a:ext cx="1901527" cy="965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4" descr="http://im7-tub-ru.yandex.net/i?id=573495483-67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66087" y="5187156"/>
            <a:ext cx="1901527" cy="140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ject 2"/>
          <p:cNvSpPr txBox="1">
            <a:spLocks/>
          </p:cNvSpPr>
          <p:nvPr/>
        </p:nvSpPr>
        <p:spPr>
          <a:xfrm>
            <a:off x="293687" y="386556"/>
            <a:ext cx="11430000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Понятие объекта</a:t>
            </a:r>
            <a:endParaRPr kumimoji="0" lang="ru-RU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10800000" flipV="1">
            <a:off x="4027488" y="1547334"/>
            <a:ext cx="2057401" cy="12014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084887" y="1529556"/>
            <a:ext cx="2590800" cy="1600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http://im7-tub-ru.yandex.net/i?id=176838182-54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9887" y="3663156"/>
            <a:ext cx="2163516" cy="103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http://im3-tub-ru.yandex.net/i?id=374951047-16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89287" y="3739356"/>
            <a:ext cx="1584606" cy="14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http://im6-tub-ru.yandex.net/i?id=68764254-00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9887" y="4958556"/>
            <a:ext cx="2432169" cy="139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3" descr="водопад4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13087" y="5339556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500"/>
                            </p:stCondLst>
                            <p:childTnLst>
                              <p:par>
                                <p:cTn id="10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1"/>
          <p:cNvSpPr>
            <a:spLocks noGrp="1"/>
          </p:cNvSpPr>
          <p:nvPr>
            <p:ph idx="4294967295"/>
          </p:nvPr>
        </p:nvSpPr>
        <p:spPr>
          <a:xfrm>
            <a:off x="522287" y="1148556"/>
            <a:ext cx="9860475" cy="3533511"/>
          </a:xfrm>
          <a:prstGeom prst="rect">
            <a:avLst/>
          </a:prstGeom>
        </p:spPr>
        <p:txBody>
          <a:bodyPr lIns="109664" tIns="54832" rIns="109664" bIns="54832"/>
          <a:lstStyle/>
          <a:p>
            <a:pPr eaLnBrk="1" hangingPunct="1"/>
            <a:r>
              <a:rPr lang="ru-RU" sz="4000" dirty="0" smtClean="0">
                <a:latin typeface="Arial" pitchFamily="34" charset="0"/>
                <a:cs typeface="Arial" pitchFamily="34" charset="0"/>
              </a:rPr>
              <a:t>Объекты – предметы;</a:t>
            </a:r>
          </a:p>
          <a:p>
            <a:pPr eaLnBrk="1" hangingPunct="1"/>
            <a:r>
              <a:rPr lang="ru-RU" sz="4000" dirty="0" smtClean="0">
                <a:latin typeface="Arial" pitchFamily="34" charset="0"/>
                <a:cs typeface="Arial" pitchFamily="34" charset="0"/>
              </a:rPr>
              <a:t>Объекты – явления;</a:t>
            </a:r>
          </a:p>
          <a:p>
            <a:pPr eaLnBrk="1" hangingPunct="1"/>
            <a:r>
              <a:rPr lang="ru-RU" sz="4000" dirty="0" smtClean="0">
                <a:latin typeface="Arial" pitchFamily="34" charset="0"/>
                <a:cs typeface="Arial" pitchFamily="34" charset="0"/>
              </a:rPr>
              <a:t>Объекты – процессы.</a:t>
            </a:r>
          </a:p>
          <a:p>
            <a:pPr eaLnBrk="1" hangingPunct="1"/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7" y="3434556"/>
            <a:ext cx="2034634" cy="1180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4" descr="http://im0-tub-ru.yandex.net/i?id=409983970-43-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7687" y="4348956"/>
            <a:ext cx="1901527" cy="1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://im8-tub-ru.yandex.net/i?id=327828434-36-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46287" y="4882356"/>
            <a:ext cx="1850820" cy="14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http://im5-tub-ru.yandex.net/i?id=79846922-67-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8287" y="3282156"/>
            <a:ext cx="2446632" cy="150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0" descr="http://im3-tub-ru.yandex.net/i?id=215404635-61-7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32287" y="4425156"/>
            <a:ext cx="2248028" cy="129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12" descr="http://im4-tub-ru.yandex.net/i?id=20329708-69-7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61487" y="1758156"/>
            <a:ext cx="2152952" cy="1589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2"/>
          <p:cNvSpPr txBox="1">
            <a:spLocks/>
          </p:cNvSpPr>
          <p:nvPr/>
        </p:nvSpPr>
        <p:spPr>
          <a:xfrm>
            <a:off x="293687" y="386556"/>
            <a:ext cx="11430000" cy="651060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marR="0" lvl="0" indent="0" algn="ctr" defTabSz="914400" eaLnBrk="1" fontAlgn="auto" latinLnBrk="0" hangingPunct="1">
              <a:lnSpc>
                <a:spcPct val="100000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53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Понятие объекта</a:t>
            </a:r>
            <a:endParaRPr kumimoji="0" lang="ru-RU" sz="4000" b="1" i="0" u="none" strike="noStrike" kern="0" cap="none" spc="43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22287" y="1986756"/>
            <a:ext cx="2877645" cy="78667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2" tIns="61411" rIns="122822" bIns="61411" anchor="ctr"/>
          <a:lstStyle/>
          <a:p>
            <a:pPr algn="ctr">
              <a:defRPr/>
            </a:pP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Поиск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608887" y="3282156"/>
            <a:ext cx="4127140" cy="78667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2" tIns="61411" rIns="122822" bIns="61411" anchor="ctr"/>
          <a:lstStyle/>
          <a:p>
            <a:pPr algn="ctr">
              <a:defRPr/>
            </a:pP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Использование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47087" y="1910556"/>
            <a:ext cx="3352800" cy="78667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2" tIns="61411" rIns="122822" bIns="61411" anchor="ctr"/>
          <a:lstStyle/>
          <a:p>
            <a:pPr algn="ctr">
              <a:defRPr/>
            </a:pP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Обработка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417887" y="1529556"/>
            <a:ext cx="2583964" cy="10727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84887" y="1547334"/>
            <a:ext cx="2438400" cy="5918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84888" y="1547334"/>
            <a:ext cx="2209799" cy="165862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903287" y="3739356"/>
            <a:ext cx="2877645" cy="78667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2" tIns="61411" rIns="122822" bIns="61411" anchor="ctr"/>
          <a:lstStyle/>
          <a:p>
            <a:pPr algn="ctr">
              <a:defRPr/>
            </a:pP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Хранение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729749" y="5246631"/>
            <a:ext cx="2879758" cy="918865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2" tIns="61411" rIns="122822" bIns="61411" anchor="ctr"/>
          <a:lstStyle/>
          <a:p>
            <a:pPr algn="ctr">
              <a:defRPr/>
            </a:pP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Передача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389687" y="5187156"/>
            <a:ext cx="5334000" cy="12954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822" tIns="61411" rIns="122822" bIns="61411" anchor="ctr"/>
          <a:lstStyle/>
          <a:p>
            <a:pPr algn="ctr">
              <a:defRPr/>
            </a:pPr>
            <a:r>
              <a:rPr lang="ru-RU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Информационная защита</a:t>
            </a:r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3963628" y="1547334"/>
            <a:ext cx="2121259" cy="21974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35" idx="0"/>
          </p:cNvCxnSpPr>
          <p:nvPr/>
        </p:nvCxnSpPr>
        <p:spPr>
          <a:xfrm flipH="1">
            <a:off x="4170684" y="1547334"/>
            <a:ext cx="1914204" cy="36992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6200000" flipH="1">
            <a:off x="5551487" y="2062956"/>
            <a:ext cx="3657600" cy="2590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17487" y="310356"/>
            <a:ext cx="11734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Типы действий с информацией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34" grpId="0" animBg="1"/>
      <p:bldP spid="35" grpId="0" animBg="1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f77a553a3642933ad163f1f6338c1ee795769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1387</TotalTime>
  <Words>933</Words>
  <Application>Microsoft Office PowerPoint</Application>
  <PresentationFormat>Произвольный</PresentationFormat>
  <Paragraphs>204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Office Theme</vt:lpstr>
      <vt:lpstr>Информатика и ИТ</vt:lpstr>
      <vt:lpstr>План урока:</vt:lpstr>
      <vt:lpstr>Информационные процессы</vt:lpstr>
      <vt:lpstr>Информационные процессы</vt:lpstr>
      <vt:lpstr>Информационные процессы</vt:lpstr>
      <vt:lpstr>Понятие объекта</vt:lpstr>
      <vt:lpstr>Объекты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Обработка информации</vt:lpstr>
      <vt:lpstr>Примеры обработки информации:</vt:lpstr>
      <vt:lpstr>Примеры обработки информации:</vt:lpstr>
      <vt:lpstr>Передача  информации</vt:lpstr>
      <vt:lpstr>Передача информации</vt:lpstr>
      <vt:lpstr>Передача информации</vt:lpstr>
      <vt:lpstr>Защита информации</vt:lpstr>
      <vt:lpstr>Слайд 23</vt:lpstr>
      <vt:lpstr>Слайд 24</vt:lpstr>
      <vt:lpstr>Слайд 25</vt:lpstr>
      <vt:lpstr>Свойства информации</vt:lpstr>
      <vt:lpstr>Ценность (Актуальность) информация</vt:lpstr>
      <vt:lpstr>Полнота информация</vt:lpstr>
      <vt:lpstr>Достоверность  информация</vt:lpstr>
      <vt:lpstr>Объективная информация</vt:lpstr>
      <vt:lpstr>Доступность информация</vt:lpstr>
      <vt:lpstr>Понятность  информация</vt:lpstr>
      <vt:lpstr>Слайд 33</vt:lpstr>
      <vt:lpstr>Слайд 34</vt:lpstr>
      <vt:lpstr>Слайд 35</vt:lpstr>
      <vt:lpstr>Слайд 36</vt:lpstr>
      <vt:lpstr>Задание для самостоятельной работы:</vt:lpstr>
      <vt:lpstr>Задание для самостоятельной работы: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153</cp:revision>
  <dcterms:created xsi:type="dcterms:W3CDTF">2020-04-13T08:05:16Z</dcterms:created>
  <dcterms:modified xsi:type="dcterms:W3CDTF">2020-09-10T07:56:31Z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