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4" r:id="rId8"/>
    <p:sldId id="273" r:id="rId9"/>
    <p:sldId id="275" r:id="rId10"/>
    <p:sldId id="276" r:id="rId11"/>
    <p:sldId id="294" r:id="rId12"/>
    <p:sldId id="277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9" r:id="rId23"/>
    <p:sldId id="290" r:id="rId24"/>
    <p:sldId id="291" r:id="rId25"/>
    <p:sldId id="269" r:id="rId26"/>
    <p:sldId id="292" r:id="rId27"/>
    <p:sldId id="293" r:id="rId28"/>
  </p:sldIdLst>
  <p:sldSz cx="12169775" cy="7021513"/>
  <p:notesSz cx="5765800" cy="3244850"/>
  <p:custDataLst>
    <p:tags r:id="rId29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840" y="-372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7828" y="482398"/>
            <a:ext cx="8612662" cy="118307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7200" spc="-11" dirty="0"/>
              <a:t>Информатика </a:t>
            </a:r>
            <a:r>
              <a:rPr sz="7200" spc="21" dirty="0"/>
              <a:t>и</a:t>
            </a:r>
            <a:r>
              <a:rPr sz="7200" spc="-85" dirty="0"/>
              <a:t> </a:t>
            </a:r>
            <a:r>
              <a:rPr sz="7200" spc="21" dirty="0"/>
              <a:t>ИТ</a:t>
            </a:r>
            <a:endParaRPr sz="7200"/>
          </a:p>
        </p:txBody>
      </p:sp>
      <p:sp>
        <p:nvSpPr>
          <p:cNvPr id="4" name="object 4"/>
          <p:cNvSpPr txBox="1"/>
          <p:nvPr/>
        </p:nvSpPr>
        <p:spPr>
          <a:xfrm>
            <a:off x="2010719" y="2757779"/>
            <a:ext cx="5267315" cy="3632294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>
              <a:lnSpc>
                <a:spcPts val="3621"/>
              </a:lnSpc>
              <a:spcBef>
                <a:spcPts val="724"/>
              </a:spcBef>
            </a:pPr>
            <a:r>
              <a:rPr lang="ru-RU" sz="3400" b="1" dirty="0">
                <a:solidFill>
                  <a:srgbClr val="2365C7"/>
                </a:solidFill>
                <a:latin typeface="Arial"/>
                <a:cs typeface="Arial"/>
              </a:rPr>
              <a:t>Информация</a:t>
            </a:r>
            <a:endParaRPr sz="3400">
              <a:latin typeface="Arial"/>
              <a:cs typeface="Arial"/>
            </a:endParaRPr>
          </a:p>
          <a:p>
            <a:pPr marL="68971" marR="2232850">
              <a:lnSpc>
                <a:spcPts val="3810"/>
              </a:lnSpc>
              <a:spcBef>
                <a:spcPts val="2471"/>
              </a:spcBef>
            </a:pPr>
            <a:endParaRPr lang="ru-RU" sz="3400" spc="-2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68971" marR="2232850">
              <a:lnSpc>
                <a:spcPts val="3810"/>
              </a:lnSpc>
              <a:spcBef>
                <a:spcPts val="2471"/>
              </a:spcBef>
            </a:pPr>
            <a:r>
              <a:rPr sz="3400" spc="-21">
                <a:solidFill>
                  <a:srgbClr val="231F20"/>
                </a:solidFill>
                <a:latin typeface="Arial"/>
                <a:cs typeface="Arial"/>
              </a:rPr>
              <a:t>Педагог:  </a:t>
            </a:r>
            <a:r>
              <a:rPr lang="ru-RU" sz="3400" b="1" dirty="0">
                <a:solidFill>
                  <a:srgbClr val="231F20"/>
                </a:solidFill>
                <a:latin typeface="Arial"/>
                <a:cs typeface="Arial"/>
              </a:rPr>
              <a:t>Стороженко Наталья Сергеевна</a:t>
            </a:r>
            <a:endParaRPr sz="3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4034" y="2707480"/>
            <a:ext cx="726434" cy="1602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4034" y="4543922"/>
            <a:ext cx="726434" cy="176994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5537" y="2762260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dirty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4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36601" y="1193297"/>
            <a:ext cx="927476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>
              <a:spcBef>
                <a:spcPts val="202"/>
              </a:spcBef>
            </a:pPr>
            <a:r>
              <a:rPr sz="2800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Понятие информации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674687" y="1300956"/>
            <a:ext cx="10885488" cy="1797941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Можно получить в различных видах или формах.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8887" y="3282156"/>
            <a:ext cx="3282156" cy="328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9287" y="3739356"/>
            <a:ext cx="4762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687" y="3205956"/>
            <a:ext cx="5997064" cy="335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687" y="2443956"/>
            <a:ext cx="4191000" cy="296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8287" y="2443956"/>
            <a:ext cx="426042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65687" y="2443956"/>
            <a:ext cx="5410200" cy="347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9687" y="3663156"/>
            <a:ext cx="4800600" cy="291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3087" y="2443956"/>
            <a:ext cx="48768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687" y="3205956"/>
            <a:ext cx="5181600" cy="344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Информатика как наука</a:t>
            </a:r>
            <a:endParaRPr spc="-21" dirty="0"/>
          </a:p>
        </p:txBody>
      </p:sp>
      <p:sp>
        <p:nvSpPr>
          <p:cNvPr id="4" name="object 4"/>
          <p:cNvSpPr txBox="1"/>
          <p:nvPr/>
        </p:nvSpPr>
        <p:spPr>
          <a:xfrm flipH="1">
            <a:off x="11114087" y="328576"/>
            <a:ext cx="609600" cy="515180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lang="ru-RU" sz="3100" spc="21" dirty="0" smtClean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4687" y="1300956"/>
            <a:ext cx="10885488" cy="3078292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Еще до появления компьютеров люди занимались сбором, хранением, обработкой и использованием информации.</a:t>
            </a: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35842" name="Picture 2" descr="D:\мое скач\Новая папка\истор раз\pervye-komputery_files\sum_mash_shi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3887" y="3129756"/>
            <a:ext cx="3690127" cy="3505200"/>
          </a:xfrm>
          <a:prstGeom prst="rect">
            <a:avLst/>
          </a:prstGeom>
          <a:noFill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3087" y="3129756"/>
            <a:ext cx="4343400" cy="365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://marketolog.biz/pics/content/rad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5887" y="2672556"/>
            <a:ext cx="5257800" cy="4066580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Информатика как наука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674687" y="1148556"/>
            <a:ext cx="10885488" cy="3078292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Еще до появления компьютеров люди занимались сбором, хранением, обработкой и использованием информации.</a:t>
            </a: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7" name="Picture 2" descr="http://istlit.ru/uploads/posts/2012-08/1345560061_082111_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7" y="3053556"/>
            <a:ext cx="5507080" cy="3733800"/>
          </a:xfrm>
          <a:prstGeom prst="rect">
            <a:avLst/>
          </a:prstGeom>
          <a:noFill/>
        </p:spPr>
      </p:pic>
      <p:pic>
        <p:nvPicPr>
          <p:cNvPr id="8" name="Picture 4" descr="http://www.peredaemprivet.ru/uploads/jelektricheskijj-telegraf/foto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7" y="3000173"/>
            <a:ext cx="5791200" cy="3762704"/>
          </a:xfrm>
          <a:prstGeom prst="rect">
            <a:avLst/>
          </a:prstGeom>
          <a:noFill/>
        </p:spPr>
      </p:pic>
      <p:pic>
        <p:nvPicPr>
          <p:cNvPr id="9" name="Picture 6" descr="http://www.f5.ru/files/images/compiled/6dc/6dc26cdcb59b5d0a8617035608974c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287" y="2977356"/>
            <a:ext cx="3886200" cy="3750636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3687" y="2977356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Информатика как наука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674687" y="1300956"/>
            <a:ext cx="11125200" cy="6279168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Джеймс Мартин</a:t>
            </a: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(специалист в области обработки информации): </a:t>
            </a: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Для 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того, чтобы сумма знаний человечества увеличилась в 2 раза к 1800 понадобилось 50 лет, к 1950 году – 10 лет, к 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1970 году 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– 5 лет.</a:t>
            </a: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В настоящее время для этого процесса достаточно 2-3 года</a:t>
            </a: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Информатика как наука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217487" y="1834356"/>
            <a:ext cx="11342687" cy="4358642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В 50-х годах ХХ века была заложена основа новой науки информатики.</a:t>
            </a: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Термин информатика (по-французски </a:t>
            </a:r>
            <a:r>
              <a:rPr lang="en-US" sz="4000" spc="-11" dirty="0" err="1" smtClean="0">
                <a:solidFill>
                  <a:srgbClr val="231F20"/>
                </a:solidFill>
                <a:latin typeface="Arial"/>
                <a:cs typeface="Arial"/>
              </a:rPr>
              <a:t>informatique</a:t>
            </a:r>
            <a:r>
              <a:rPr lang="en-US" sz="4000" spc="-11" dirty="0" smtClean="0">
                <a:solidFill>
                  <a:srgbClr val="231F20"/>
                </a:solidFill>
                <a:latin typeface="Arial"/>
                <a:cs typeface="Arial"/>
              </a:rPr>
              <a:t>) 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произошёл от </a:t>
            </a:r>
            <a:r>
              <a:rPr lang="ru-RU" sz="4000" spc="-11" dirty="0" err="1" smtClean="0">
                <a:solidFill>
                  <a:srgbClr val="231F20"/>
                </a:solidFill>
                <a:latin typeface="Arial"/>
                <a:cs typeface="Arial"/>
              </a:rPr>
              <a:t>француских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000" spc="-11" dirty="0" smtClean="0">
                <a:solidFill>
                  <a:srgbClr val="231F20"/>
                </a:solidFill>
                <a:latin typeface="Arial"/>
                <a:cs typeface="Arial"/>
              </a:rPr>
              <a:t> information 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(информатика) и </a:t>
            </a:r>
            <a:r>
              <a:rPr lang="en-US" sz="4000" spc="-11" dirty="0" err="1" smtClean="0">
                <a:solidFill>
                  <a:srgbClr val="231F20"/>
                </a:solidFill>
                <a:latin typeface="Arial"/>
                <a:cs typeface="Arial"/>
              </a:rPr>
              <a:t>automatique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(автоматика)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Информатика как наука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7227887" y="1382520"/>
            <a:ext cx="4648200" cy="5638993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Англоязычный вариант этого термина – </a:t>
            </a:r>
            <a:r>
              <a:rPr lang="en-US" sz="4000" spc="-11" dirty="0" smtClean="0">
                <a:solidFill>
                  <a:srgbClr val="231F20"/>
                </a:solidFill>
                <a:latin typeface="Arial"/>
                <a:cs typeface="Arial"/>
              </a:rPr>
              <a:t>“Computer science”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, что означает буквально «Компьютерная наука»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7312" r="18606" b="-3119"/>
          <a:stretch>
            <a:fillRect/>
          </a:stretch>
        </p:blipFill>
        <p:spPr bwMode="auto">
          <a:xfrm>
            <a:off x="369887" y="1300956"/>
            <a:ext cx="6629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Информатика как наука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750887" y="1382520"/>
            <a:ext cx="11125200" cy="4998817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b="1" spc="-11" dirty="0" smtClean="0">
                <a:solidFill>
                  <a:srgbClr val="231F20"/>
                </a:solidFill>
                <a:latin typeface="Arial"/>
                <a:cs typeface="Arial"/>
              </a:rPr>
              <a:t>Информатика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– это основанная на использовании компьютерной техники наука, изучающая методы представления, сбора, хранения, передачи, обработки и использования информации в различных сферах человеческой деятельности 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87" y="234156"/>
            <a:ext cx="11049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Первоначальные и основные понятия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0" y="2062956"/>
            <a:ext cx="5410200" cy="3078292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Информация, информационная модель, алгоритм, компьютер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9087" y="1529556"/>
            <a:ext cx="6491401" cy="457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86" y="234156"/>
            <a:ext cx="10896601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l">
              <a:spcBef>
                <a:spcPts val="277"/>
              </a:spcBef>
            </a:pPr>
            <a:r>
              <a:rPr lang="ru-RU" spc="-21" dirty="0" smtClean="0"/>
              <a:t>Первоначальные и основные понятия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827087" y="1986756"/>
            <a:ext cx="9829800" cy="4358642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Информатика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Технические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средства  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27048" marR="10819" algn="r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427287" y="2520156"/>
            <a:ext cx="2514600" cy="7620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627687" y="2443956"/>
            <a:ext cx="3886200" cy="14478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5"/>
          <p:cNvSpPr txBox="1"/>
          <p:nvPr/>
        </p:nvSpPr>
        <p:spPr>
          <a:xfrm>
            <a:off x="7304087" y="4044156"/>
            <a:ext cx="4648200" cy="1797941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Программные средства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F:\Новая папка (2)\kak-vyibrat-kompyuter-dlya-do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087" y="2291556"/>
            <a:ext cx="7086600" cy="4346448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799888" cy="69209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pc="-11" dirty="0" smtClean="0"/>
              <a:t>Технические  средства   </a:t>
            </a:r>
          </a:p>
        </p:txBody>
      </p:sp>
      <p:sp>
        <p:nvSpPr>
          <p:cNvPr id="8" name="object 5"/>
          <p:cNvSpPr txBox="1"/>
          <p:nvPr/>
        </p:nvSpPr>
        <p:spPr>
          <a:xfrm>
            <a:off x="674687" y="1224756"/>
            <a:ext cx="11125200" cy="1797941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Устройства компьютера</a:t>
            </a: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en-US" sz="4000" b="1" spc="-11" dirty="0" smtClean="0">
                <a:solidFill>
                  <a:srgbClr val="231F20"/>
                </a:solidFill>
                <a:latin typeface="Arial"/>
                <a:cs typeface="Arial"/>
              </a:rPr>
              <a:t>Hardware</a:t>
            </a:r>
            <a:endParaRPr lang="ru-RU" sz="4000" b="1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9150" y="1506660"/>
            <a:ext cx="9722417" cy="5081901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>
                <a:solidFill>
                  <a:srgbClr val="231F20"/>
                </a:solidFill>
                <a:latin typeface="Arial"/>
                <a:cs typeface="Arial"/>
              </a:rPr>
              <a:t>Понятие информации</a:t>
            </a:r>
            <a:r>
              <a:rPr spc="-11">
                <a:solidFill>
                  <a:srgbClr val="231F20"/>
                </a:solidFill>
                <a:latin typeface="Arial"/>
                <a:cs typeface="Arial"/>
              </a:rPr>
              <a:t>;</a:t>
            </a:r>
            <a:endParaRPr lang="ru-RU" spc="-1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Информатика </a:t>
            </a:r>
            <a:r>
              <a:rPr lang="ru-RU" dirty="0">
                <a:solidFill>
                  <a:srgbClr val="231F20"/>
                </a:solidFill>
                <a:latin typeface="Arial"/>
                <a:cs typeface="Arial"/>
              </a:rPr>
              <a:t>как наука</a:t>
            </a:r>
            <a:r>
              <a:rPr>
                <a:solidFill>
                  <a:srgbClr val="231F20"/>
                </a:solidFill>
                <a:latin typeface="Arial"/>
                <a:cs typeface="Arial"/>
              </a:rPr>
              <a:t>;</a:t>
            </a:r>
            <a:endParaRPr lang="ru-RU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Первоначальные и основные понятия информатики;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Задачи Информатики;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Основные направления науки Информатики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5097" y="200220"/>
            <a:ext cx="683139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spc="53" dirty="0"/>
              <a:t>Вы</a:t>
            </a:r>
            <a:r>
              <a:rPr spc="-96" dirty="0"/>
              <a:t> </a:t>
            </a:r>
            <a:r>
              <a:rPr spc="11" dirty="0"/>
              <a:t>узнаете: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799888" cy="1396264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11" dirty="0" smtClean="0"/>
              <a:t>Программные средства</a:t>
            </a:r>
            <a:r>
              <a:rPr lang="ru-RU" spc="-11" dirty="0" smtClean="0">
                <a:solidFill>
                  <a:srgbClr val="231F20"/>
                </a:solidFill>
              </a:rPr>
              <a:t/>
            </a:r>
            <a:br>
              <a:rPr lang="ru-RU" spc="-11" dirty="0" smtClean="0">
                <a:solidFill>
                  <a:srgbClr val="231F20"/>
                </a:solidFill>
              </a:rPr>
            </a:br>
            <a:endParaRPr spc="-21" dirty="0"/>
          </a:p>
        </p:txBody>
      </p:sp>
      <p:sp>
        <p:nvSpPr>
          <p:cNvPr id="8" name="object 5"/>
          <p:cNvSpPr txBox="1"/>
          <p:nvPr/>
        </p:nvSpPr>
        <p:spPr>
          <a:xfrm>
            <a:off x="674687" y="1224756"/>
            <a:ext cx="11125200" cy="2438116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Пакет всех программ, используемых компьютером</a:t>
            </a:r>
            <a:endParaRPr lang="en-US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en-US" sz="4000" b="1" spc="-11" dirty="0" smtClean="0">
                <a:solidFill>
                  <a:srgbClr val="231F20"/>
                </a:solidFill>
                <a:latin typeface="Arial"/>
                <a:cs typeface="Arial"/>
              </a:rPr>
              <a:t>software</a:t>
            </a:r>
            <a:endParaRPr lang="ru-RU" sz="4000" b="1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4087" y="3022914"/>
            <a:ext cx="4648200" cy="372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t="12533"/>
          <a:stretch>
            <a:fillRect/>
          </a:stretch>
        </p:blipFill>
        <p:spPr bwMode="auto">
          <a:xfrm>
            <a:off x="293687" y="2901156"/>
            <a:ext cx="4648200" cy="389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799888" cy="1396264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11" dirty="0" smtClean="0"/>
              <a:t>Алгоритмические средства</a:t>
            </a:r>
            <a:r>
              <a:rPr lang="ru-RU" spc="-11" dirty="0" smtClean="0">
                <a:solidFill>
                  <a:srgbClr val="231F20"/>
                </a:solidFill>
              </a:rPr>
              <a:t/>
            </a:r>
            <a:br>
              <a:rPr lang="ru-RU" spc="-11" dirty="0" smtClean="0">
                <a:solidFill>
                  <a:srgbClr val="231F20"/>
                </a:solidFill>
              </a:rPr>
            </a:br>
            <a:endParaRPr spc="-21" dirty="0"/>
          </a:p>
        </p:txBody>
      </p:sp>
      <p:sp>
        <p:nvSpPr>
          <p:cNvPr id="8" name="object 5"/>
          <p:cNvSpPr txBox="1"/>
          <p:nvPr/>
        </p:nvSpPr>
        <p:spPr>
          <a:xfrm>
            <a:off x="674687" y="1224756"/>
            <a:ext cx="11125200" cy="2438116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Разработка алгоритмов, способами и методами их применения</a:t>
            </a:r>
            <a:endParaRPr lang="en-US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en-US" sz="4000" b="1" spc="-11" dirty="0" err="1" smtClean="0">
                <a:solidFill>
                  <a:srgbClr val="231F20"/>
                </a:solidFill>
                <a:latin typeface="Arial"/>
                <a:cs typeface="Arial"/>
              </a:rPr>
              <a:t>brainware</a:t>
            </a:r>
            <a:endParaRPr lang="ru-RU" sz="4000" b="1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7524" t="21286" r="7210" b="4213"/>
          <a:stretch>
            <a:fillRect/>
          </a:stretch>
        </p:blipFill>
        <p:spPr bwMode="auto">
          <a:xfrm>
            <a:off x="3341687" y="3205956"/>
            <a:ext cx="5638800" cy="34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799888" cy="1396264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11" dirty="0" smtClean="0"/>
              <a:t>Основные направления науки </a:t>
            </a:r>
            <a:r>
              <a:rPr lang="ru-RU" spc="-11" dirty="0" smtClean="0">
                <a:solidFill>
                  <a:srgbClr val="231F20"/>
                </a:solidFill>
              </a:rPr>
              <a:t/>
            </a:r>
            <a:br>
              <a:rPr lang="ru-RU" spc="-11" dirty="0" smtClean="0">
                <a:solidFill>
                  <a:srgbClr val="231F20"/>
                </a:solidFill>
              </a:rPr>
            </a:br>
            <a:endParaRPr spc="-21" dirty="0"/>
          </a:p>
        </p:txBody>
      </p:sp>
      <p:sp>
        <p:nvSpPr>
          <p:cNvPr id="8" name="object 5"/>
          <p:cNvSpPr txBox="1"/>
          <p:nvPr/>
        </p:nvSpPr>
        <p:spPr>
          <a:xfrm>
            <a:off x="674687" y="1224756"/>
            <a:ext cx="11125200" cy="1157766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b="1" spc="-11" dirty="0" smtClean="0">
                <a:solidFill>
                  <a:srgbClr val="231F20"/>
                </a:solidFill>
                <a:latin typeface="Arial"/>
                <a:cs typeface="Arial"/>
              </a:rPr>
              <a:t>ИНФОРМАТИКИ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446087" y="2062956"/>
            <a:ext cx="11125200" cy="1797941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-         Разработка вычислительных систем и              программного обеспечения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6087" y="3663156"/>
            <a:ext cx="11125200" cy="2438116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-         Информационная теория изучения процессов, связанных с передачей, принятием, обработкой и хранением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799888" cy="1396264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11" dirty="0" smtClean="0"/>
              <a:t>Основные направления науки </a:t>
            </a:r>
            <a:r>
              <a:rPr lang="ru-RU" spc="-11" dirty="0" smtClean="0">
                <a:solidFill>
                  <a:srgbClr val="231F20"/>
                </a:solidFill>
              </a:rPr>
              <a:t/>
            </a:r>
            <a:br>
              <a:rPr lang="ru-RU" spc="-11" dirty="0" smtClean="0">
                <a:solidFill>
                  <a:srgbClr val="231F20"/>
                </a:solidFill>
              </a:rPr>
            </a:br>
            <a:endParaRPr spc="-21" dirty="0"/>
          </a:p>
        </p:txBody>
      </p:sp>
      <p:sp>
        <p:nvSpPr>
          <p:cNvPr id="8" name="object 5"/>
          <p:cNvSpPr txBox="1"/>
          <p:nvPr/>
        </p:nvSpPr>
        <p:spPr>
          <a:xfrm>
            <a:off x="674687" y="1224756"/>
            <a:ext cx="11125200" cy="1157766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b="1" spc="-11" dirty="0" smtClean="0">
                <a:solidFill>
                  <a:srgbClr val="231F20"/>
                </a:solidFill>
                <a:latin typeface="Arial"/>
                <a:cs typeface="Arial"/>
              </a:rPr>
              <a:t>ИНФОРМАТИКИ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446087" y="2062956"/>
            <a:ext cx="11125200" cy="1797941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-         Разработка вычислительных систем и              программного обеспечения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4687" y="4806156"/>
            <a:ext cx="11125200" cy="1797941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-         Методы машинной графики, анимации, </a:t>
            </a:r>
            <a:r>
              <a:rPr lang="ru-RU" sz="4000" spc="-11" dirty="0" err="1" smtClean="0">
                <a:solidFill>
                  <a:srgbClr val="231F20"/>
                </a:solidFill>
                <a:latin typeface="Arial"/>
                <a:cs typeface="Arial"/>
              </a:rPr>
              <a:t>мультимедийные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средства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0" y="3358356"/>
            <a:ext cx="11125200" cy="1797941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-         Исследование информационных процессов любой природы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799888" cy="1396264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11" dirty="0" smtClean="0"/>
              <a:t>Основные направления науки </a:t>
            </a:r>
            <a:r>
              <a:rPr lang="ru-RU" spc="-11" dirty="0" smtClean="0">
                <a:solidFill>
                  <a:srgbClr val="231F20"/>
                </a:solidFill>
              </a:rPr>
              <a:t/>
            </a:r>
            <a:br>
              <a:rPr lang="ru-RU" spc="-11" dirty="0" smtClean="0">
                <a:solidFill>
                  <a:srgbClr val="231F20"/>
                </a:solidFill>
              </a:rPr>
            </a:br>
            <a:endParaRPr spc="-21" dirty="0"/>
          </a:p>
        </p:txBody>
      </p:sp>
      <p:sp>
        <p:nvSpPr>
          <p:cNvPr id="8" name="object 5"/>
          <p:cNvSpPr txBox="1"/>
          <p:nvPr/>
        </p:nvSpPr>
        <p:spPr>
          <a:xfrm>
            <a:off x="674687" y="1224756"/>
            <a:ext cx="11125200" cy="1157766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b="1" spc="-11" dirty="0" smtClean="0">
                <a:solidFill>
                  <a:srgbClr val="231F20"/>
                </a:solidFill>
                <a:latin typeface="Arial"/>
                <a:cs typeface="Arial"/>
              </a:rPr>
              <a:t>ИНФОРМАТИКИ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369887" y="2291556"/>
            <a:ext cx="11125200" cy="3718467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-         Решение научных и инженерных проблем создания, внедрения и обеспечения 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эффективного 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использования компьютерной техники и технологии во всех сферах общественной жизни 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1687" y="234156"/>
            <a:ext cx="605138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32" dirty="0" smtClean="0"/>
              <a:t>Домашнее задание:</a:t>
            </a:r>
            <a:endParaRPr spc="43" dirty="0"/>
          </a:p>
        </p:txBody>
      </p:sp>
      <p:sp>
        <p:nvSpPr>
          <p:cNvPr id="6" name="object 6"/>
          <p:cNvSpPr txBox="1"/>
          <p:nvPr/>
        </p:nvSpPr>
        <p:spPr>
          <a:xfrm>
            <a:off x="658887" y="1426722"/>
            <a:ext cx="10641852" cy="1744132"/>
          </a:xfrm>
          <a:prstGeom prst="rect">
            <a:avLst/>
          </a:prstGeom>
        </p:spPr>
        <p:txBody>
          <a:bodyPr vert="horz" wrap="square" lIns="0" tIns="63564" rIns="0" bIns="0" rtlCol="0">
            <a:spAutoFit/>
          </a:bodyPr>
          <a:lstStyle/>
          <a:p>
            <a:pPr marL="27048" marR="10819">
              <a:lnSpc>
                <a:spcPts val="4217"/>
              </a:lnSpc>
              <a:spcBef>
                <a:spcPts val="501"/>
              </a:spcBef>
            </a:pPr>
            <a:r>
              <a:rPr lang="ru-RU" sz="3600" spc="21" dirty="0" smtClean="0">
                <a:solidFill>
                  <a:srgbClr val="231F20"/>
                </a:solidFill>
                <a:latin typeface="Arial"/>
                <a:cs typeface="Arial"/>
              </a:rPr>
              <a:t>1. Выполнить </a:t>
            </a:r>
            <a:r>
              <a:rPr lang="ru-RU" sz="3600" spc="21" dirty="0" smtClean="0">
                <a:solidFill>
                  <a:srgbClr val="231F20"/>
                </a:solidFill>
                <a:latin typeface="Arial"/>
                <a:cs typeface="Arial"/>
              </a:rPr>
              <a:t>задания 2, 3, 4 страница 9 учебника</a:t>
            </a:r>
          </a:p>
          <a:p>
            <a:pPr marL="27048" marR="10819">
              <a:lnSpc>
                <a:spcPts val="4217"/>
              </a:lnSpc>
              <a:spcBef>
                <a:spcPts val="501"/>
              </a:spcBef>
            </a:pPr>
            <a:r>
              <a:rPr lang="ru-RU" sz="3600" spc="21" dirty="0" smtClean="0">
                <a:solidFill>
                  <a:srgbClr val="231F20"/>
                </a:solidFill>
                <a:latin typeface="Arial"/>
                <a:cs typeface="Arial"/>
              </a:rPr>
              <a:t>Ответить на вопросы 3, 4, 5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1096" y="1160211"/>
            <a:ext cx="11927184" cy="5732633"/>
            <a:chOff x="66848" y="536168"/>
            <a:chExt cx="5650865" cy="2649220"/>
          </a:xfrm>
        </p:grpSpPr>
        <p:sp>
          <p:nvSpPr>
            <p:cNvPr id="8" name="object 8"/>
            <p:cNvSpPr/>
            <p:nvPr/>
          </p:nvSpPr>
          <p:spPr>
            <a:xfrm>
              <a:off x="66840" y="536168"/>
              <a:ext cx="5650865" cy="2649220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8175" y="1295868"/>
              <a:ext cx="5103495" cy="1651635"/>
            </a:xfrm>
            <a:custGeom>
              <a:avLst/>
              <a:gdLst/>
              <a:ahLst/>
              <a:cxnLst/>
              <a:rect l="l" t="t" r="r" b="b"/>
              <a:pathLst>
                <a:path w="5103495" h="1651635">
                  <a:moveTo>
                    <a:pt x="5103219" y="0"/>
                  </a:moveTo>
                  <a:lnTo>
                    <a:pt x="0" y="0"/>
                  </a:lnTo>
                  <a:lnTo>
                    <a:pt x="0" y="1651266"/>
                  </a:lnTo>
                  <a:lnTo>
                    <a:pt x="5103219" y="1651266"/>
                  </a:lnTo>
                  <a:lnTo>
                    <a:pt x="5103219" y="0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612" y="2672556"/>
            <a:ext cx="1180524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6887" y="234156"/>
            <a:ext cx="605138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32" dirty="0" smtClean="0"/>
              <a:t>Домашнее задание:</a:t>
            </a:r>
            <a:endParaRPr spc="43" dirty="0"/>
          </a:p>
        </p:txBody>
      </p:sp>
      <p:grpSp>
        <p:nvGrpSpPr>
          <p:cNvPr id="7" name="object 7"/>
          <p:cNvGrpSpPr/>
          <p:nvPr/>
        </p:nvGrpSpPr>
        <p:grpSpPr>
          <a:xfrm>
            <a:off x="141096" y="1160211"/>
            <a:ext cx="11927184" cy="5732633"/>
            <a:chOff x="66848" y="536168"/>
            <a:chExt cx="5650865" cy="2649220"/>
          </a:xfrm>
        </p:grpSpPr>
        <p:sp>
          <p:nvSpPr>
            <p:cNvPr id="8" name="object 8"/>
            <p:cNvSpPr/>
            <p:nvPr/>
          </p:nvSpPr>
          <p:spPr>
            <a:xfrm>
              <a:off x="66840" y="536168"/>
              <a:ext cx="5650865" cy="2649220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8175" y="1295868"/>
              <a:ext cx="5103495" cy="1651635"/>
            </a:xfrm>
            <a:custGeom>
              <a:avLst/>
              <a:gdLst/>
              <a:ahLst/>
              <a:cxnLst/>
              <a:rect l="l" t="t" r="r" b="b"/>
              <a:pathLst>
                <a:path w="5103495" h="1651635">
                  <a:moveTo>
                    <a:pt x="5103219" y="0"/>
                  </a:moveTo>
                  <a:lnTo>
                    <a:pt x="0" y="0"/>
                  </a:lnTo>
                  <a:lnTo>
                    <a:pt x="0" y="1651266"/>
                  </a:lnTo>
                  <a:lnTo>
                    <a:pt x="5103219" y="1651266"/>
                  </a:lnTo>
                  <a:lnTo>
                    <a:pt x="5103219" y="0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7" y="1453356"/>
            <a:ext cx="11562320" cy="422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13087" y="234156"/>
            <a:ext cx="605138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>
              <a:spcBef>
                <a:spcPts val="277"/>
              </a:spcBef>
            </a:pPr>
            <a:r>
              <a:rPr lang="ru-RU" spc="32" dirty="0" smtClean="0"/>
              <a:t>Домашнее задание:</a:t>
            </a:r>
            <a:endParaRPr spc="43" dirty="0"/>
          </a:p>
        </p:txBody>
      </p:sp>
      <p:grpSp>
        <p:nvGrpSpPr>
          <p:cNvPr id="7" name="object 7"/>
          <p:cNvGrpSpPr/>
          <p:nvPr/>
        </p:nvGrpSpPr>
        <p:grpSpPr>
          <a:xfrm>
            <a:off x="141096" y="1160211"/>
            <a:ext cx="11927184" cy="5732633"/>
            <a:chOff x="66848" y="536168"/>
            <a:chExt cx="5650865" cy="2649220"/>
          </a:xfrm>
        </p:grpSpPr>
        <p:sp>
          <p:nvSpPr>
            <p:cNvPr id="8" name="object 8"/>
            <p:cNvSpPr/>
            <p:nvPr/>
          </p:nvSpPr>
          <p:spPr>
            <a:xfrm>
              <a:off x="66840" y="536168"/>
              <a:ext cx="5650865" cy="2649220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8175" y="1295868"/>
              <a:ext cx="5103495" cy="1651635"/>
            </a:xfrm>
            <a:custGeom>
              <a:avLst/>
              <a:gdLst/>
              <a:ahLst/>
              <a:cxnLst/>
              <a:rect l="l" t="t" r="r" b="b"/>
              <a:pathLst>
                <a:path w="5103495" h="1651635">
                  <a:moveTo>
                    <a:pt x="5103219" y="0"/>
                  </a:moveTo>
                  <a:lnTo>
                    <a:pt x="0" y="0"/>
                  </a:lnTo>
                  <a:lnTo>
                    <a:pt x="0" y="1651266"/>
                  </a:lnTo>
                  <a:lnTo>
                    <a:pt x="5103219" y="1651266"/>
                  </a:lnTo>
                  <a:lnTo>
                    <a:pt x="5103219" y="0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93687" y="1148556"/>
          <a:ext cx="11811000" cy="5629274"/>
        </p:xfrm>
        <a:graphic>
          <a:graphicData uri="http://schemas.openxmlformats.org/drawingml/2006/table">
            <a:tbl>
              <a:tblPr/>
              <a:tblGrid>
                <a:gridCol w="1524001"/>
                <a:gridCol w="1524000"/>
                <a:gridCol w="1981200"/>
                <a:gridCol w="2590800"/>
                <a:gridCol w="1371600"/>
                <a:gridCol w="1258645"/>
                <a:gridCol w="1560754"/>
              </a:tblGrid>
              <a:tr h="609599"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Ухо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кошка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вода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клавиша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76274"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телевизор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43289"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Глаз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цветок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кошка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клавиша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текст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огонь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543289"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роза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красный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543289"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Язык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яблоко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клубника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лук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543289"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543289"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Нос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цветок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роза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543289"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Кожа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вода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роза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</a:tr>
              <a:tr h="543289"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287" y="386556"/>
            <a:ext cx="9020109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/>
              <a:t>Понятие «Информация»</a:t>
            </a:r>
            <a:endParaRPr sz="4000" spc="43" dirty="0"/>
          </a:p>
        </p:txBody>
      </p:sp>
      <p:sp>
        <p:nvSpPr>
          <p:cNvPr id="11" name="object 11"/>
          <p:cNvSpPr txBox="1"/>
          <p:nvPr/>
        </p:nvSpPr>
        <p:spPr>
          <a:xfrm>
            <a:off x="455697" y="1202314"/>
            <a:ext cx="11258382" cy="69476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28401" marR="370564" algn="r">
              <a:spcBef>
                <a:spcPts val="618"/>
              </a:spcBef>
            </a:pPr>
            <a:r>
              <a:rPr lang="ru-RU" sz="4000" b="1" dirty="0" smtClean="0">
                <a:solidFill>
                  <a:srgbClr val="231F20"/>
                </a:solidFill>
                <a:latin typeface="Arial"/>
                <a:cs typeface="Arial"/>
              </a:rPr>
              <a:t>От </a:t>
            </a:r>
            <a:r>
              <a:rPr lang="ru-RU" sz="4000" b="1" dirty="0">
                <a:solidFill>
                  <a:srgbClr val="231F20"/>
                </a:solidFill>
                <a:latin typeface="Arial"/>
                <a:cs typeface="Arial"/>
              </a:rPr>
              <a:t>латинского </a:t>
            </a:r>
            <a:r>
              <a:rPr lang="ru-RU" sz="4000" b="1" dirty="0" smtClean="0">
                <a:solidFill>
                  <a:srgbClr val="231F20"/>
                </a:solidFill>
                <a:latin typeface="Arial"/>
                <a:cs typeface="Arial"/>
              </a:rPr>
              <a:t>«</a:t>
            </a:r>
            <a:r>
              <a:rPr lang="en-US" sz="4000" b="1" dirty="0" err="1" smtClean="0">
                <a:solidFill>
                  <a:srgbClr val="231F20"/>
                </a:solidFill>
                <a:latin typeface="Arial"/>
                <a:cs typeface="Arial"/>
              </a:rPr>
              <a:t>informatio</a:t>
            </a:r>
            <a:r>
              <a:rPr lang="ru-RU" sz="4000" b="1" dirty="0" smtClean="0">
                <a:solidFill>
                  <a:srgbClr val="231F20"/>
                </a:solidFill>
                <a:latin typeface="Arial"/>
                <a:cs typeface="Arial"/>
              </a:rPr>
              <a:t>»</a:t>
            </a:r>
            <a:endParaRPr sz="4000">
              <a:latin typeface="Arial"/>
              <a:cs typeface="Arial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5627687" y="2672556"/>
            <a:ext cx="4561216" cy="2284939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r>
              <a:rPr lang="ru-RU" sz="4000" dirty="0">
                <a:latin typeface="Arial"/>
                <a:cs typeface="Arial"/>
              </a:rPr>
              <a:t>Означает «разъяснение», «описание», «сообщение»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7" y="1300956"/>
            <a:ext cx="3886200" cy="549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>
              <a:spcBef>
                <a:spcPts val="277"/>
              </a:spcBef>
            </a:pPr>
            <a:r>
              <a:rPr lang="ru-RU" spc="-21" dirty="0" smtClean="0"/>
              <a:t>Абу </a:t>
            </a:r>
            <a:r>
              <a:rPr lang="ru-RU" spc="-21" dirty="0" err="1" smtClean="0"/>
              <a:t>Наср</a:t>
            </a:r>
            <a:r>
              <a:rPr lang="ru-RU" spc="-21" dirty="0" smtClean="0"/>
              <a:t> ибн </a:t>
            </a:r>
            <a:r>
              <a:rPr lang="ru-RU" spc="-21" dirty="0" err="1" smtClean="0"/>
              <a:t>Мухаммад</a:t>
            </a:r>
            <a:r>
              <a:rPr lang="ru-RU" spc="-21" dirty="0" smtClean="0"/>
              <a:t> </a:t>
            </a:r>
            <a:r>
              <a:rPr lang="ru-RU" spc="-21" dirty="0" err="1" smtClean="0"/>
              <a:t>аль-Фараби</a:t>
            </a:r>
            <a:r>
              <a:rPr lang="ru-RU" spc="-21" dirty="0" smtClean="0"/>
              <a:t>: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4560887" y="1224756"/>
            <a:ext cx="7608888" cy="5380460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just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    </a:t>
            </a:r>
            <a:r>
              <a:rPr lang="ru-RU" spc="-11" dirty="0" smtClean="0">
                <a:solidFill>
                  <a:srgbClr val="231F20"/>
                </a:solidFill>
                <a:latin typeface="Arial"/>
                <a:cs typeface="Arial"/>
              </a:rPr>
              <a:t>Процесс </a:t>
            </a:r>
            <a:r>
              <a:rPr lang="ru-RU" spc="-11" dirty="0" smtClean="0">
                <a:solidFill>
                  <a:srgbClr val="231F20"/>
                </a:solidFill>
                <a:latin typeface="Arial"/>
                <a:cs typeface="Arial"/>
              </a:rPr>
              <a:t>познания состоит из двух этапов:</a:t>
            </a: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b="1" spc="-11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lang="ru-RU" b="1" spc="-11" dirty="0" smtClean="0">
                <a:solidFill>
                  <a:srgbClr val="231F20"/>
                </a:solidFill>
                <a:latin typeface="Arial"/>
                <a:cs typeface="Arial"/>
              </a:rPr>
              <a:t>мственного и</a:t>
            </a: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b="1" spc="-11" dirty="0" smtClean="0">
                <a:solidFill>
                  <a:srgbClr val="231F20"/>
                </a:solidFill>
                <a:latin typeface="Arial"/>
                <a:cs typeface="Arial"/>
              </a:rPr>
              <a:t>чувствительного</a:t>
            </a:r>
          </a:p>
          <a:p>
            <a:pPr marL="27048" marR="10819" algn="just">
              <a:lnSpc>
                <a:spcPct val="104299"/>
              </a:lnSpc>
              <a:spcBef>
                <a:spcPts val="43"/>
              </a:spcBef>
            </a:pPr>
            <a:r>
              <a:rPr lang="ru-RU" spc="-11" dirty="0" smtClean="0">
                <a:solidFill>
                  <a:srgbClr val="231F20"/>
                </a:solidFill>
                <a:latin typeface="Arial"/>
                <a:cs typeface="Arial"/>
              </a:rPr>
              <a:t>     Эти </a:t>
            </a:r>
            <a:r>
              <a:rPr lang="ru-RU" spc="-11" dirty="0" smtClean="0">
                <a:solidFill>
                  <a:srgbClr val="231F20"/>
                </a:solidFill>
                <a:latin typeface="Arial"/>
                <a:cs typeface="Arial"/>
              </a:rPr>
              <a:t>этапы не могут появится </a:t>
            </a:r>
            <a:r>
              <a:rPr lang="ru-RU" spc="-11" dirty="0" smtClean="0">
                <a:solidFill>
                  <a:srgbClr val="231F20"/>
                </a:solidFill>
                <a:latin typeface="Arial"/>
                <a:cs typeface="Arial"/>
              </a:rPr>
              <a:t>без информации</a:t>
            </a:r>
            <a:r>
              <a:rPr lang="ru-RU" spc="-11" dirty="0" smtClean="0">
                <a:solidFill>
                  <a:srgbClr val="231F20"/>
                </a:solidFill>
                <a:latin typeface="Arial"/>
                <a:cs typeface="Arial"/>
              </a:rPr>
              <a:t>, следовательно</a:t>
            </a:r>
          </a:p>
          <a:p>
            <a:pPr marL="27048" marR="10819" algn="just">
              <a:lnSpc>
                <a:spcPct val="104299"/>
              </a:lnSpc>
              <a:spcBef>
                <a:spcPts val="43"/>
              </a:spcBef>
            </a:pPr>
            <a:r>
              <a:rPr lang="ru-RU" b="1" spc="-11" dirty="0" smtClean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lang="ru-RU" b="1" spc="-11" dirty="0" smtClean="0">
                <a:solidFill>
                  <a:srgbClr val="231F20"/>
                </a:solidFill>
                <a:latin typeface="Arial"/>
                <a:cs typeface="Arial"/>
              </a:rPr>
              <a:t>нформация</a:t>
            </a:r>
            <a:r>
              <a:rPr lang="ru-RU" spc="-11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pc="-11" dirty="0" smtClean="0">
                <a:solidFill>
                  <a:srgbClr val="231F20"/>
                </a:solidFill>
                <a:latin typeface="Arial"/>
                <a:cs typeface="Arial"/>
              </a:rPr>
              <a:t>является </a:t>
            </a:r>
          </a:p>
          <a:p>
            <a:pPr marL="27048" marR="10819" algn="just">
              <a:lnSpc>
                <a:spcPct val="104299"/>
              </a:lnSpc>
              <a:spcBef>
                <a:spcPts val="43"/>
              </a:spcBef>
            </a:pPr>
            <a:r>
              <a:rPr lang="ru-RU" spc="-11" dirty="0" smtClean="0">
                <a:solidFill>
                  <a:srgbClr val="231F20"/>
                </a:solidFill>
                <a:latin typeface="Arial"/>
                <a:cs typeface="Arial"/>
              </a:rPr>
              <a:t>основным элементом познания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87" y="2139156"/>
            <a:ext cx="400420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>
              <a:spcBef>
                <a:spcPts val="277"/>
              </a:spcBef>
            </a:pPr>
            <a:r>
              <a:rPr lang="ru-RU" spc="-21" dirty="0" smtClean="0"/>
              <a:t>Абу </a:t>
            </a:r>
            <a:r>
              <a:rPr lang="ru-RU" spc="-21" dirty="0" err="1" smtClean="0"/>
              <a:t>Наср</a:t>
            </a:r>
            <a:r>
              <a:rPr lang="ru-RU" spc="-21" dirty="0" smtClean="0"/>
              <a:t> ибн </a:t>
            </a:r>
            <a:r>
              <a:rPr lang="ru-RU" spc="-21" dirty="0" err="1" smtClean="0"/>
              <a:t>Мухаммад</a:t>
            </a:r>
            <a:r>
              <a:rPr lang="ru-RU" spc="-21" dirty="0" smtClean="0"/>
              <a:t> </a:t>
            </a:r>
            <a:r>
              <a:rPr lang="ru-RU" spc="-21" dirty="0" err="1" smtClean="0"/>
              <a:t>аль-Фараби</a:t>
            </a:r>
            <a:r>
              <a:rPr lang="ru-RU" spc="-21" dirty="0" smtClean="0"/>
              <a:t>: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4560887" y="1300956"/>
            <a:ext cx="7227888" cy="5348464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just">
              <a:lnSpc>
                <a:spcPct val="104299"/>
              </a:lnSpc>
              <a:spcBef>
                <a:spcPts val="43"/>
              </a:spcBef>
            </a:pPr>
            <a:r>
              <a:rPr lang="ru-RU" spc="-11" dirty="0" smtClean="0">
                <a:solidFill>
                  <a:srgbClr val="231F20"/>
                </a:solidFill>
                <a:latin typeface="Arial"/>
                <a:cs typeface="Arial"/>
              </a:rPr>
              <a:t>   Процесс </a:t>
            </a:r>
            <a:r>
              <a:rPr lang="ru-RU" spc="-11" dirty="0" smtClean="0">
                <a:solidFill>
                  <a:srgbClr val="231F20"/>
                </a:solidFill>
                <a:latin typeface="Arial"/>
                <a:cs typeface="Arial"/>
              </a:rPr>
              <a:t>познания природы безграничен, он идёт от незнания к познанию, от познания причины к познанию следствия, от познания признаков к пониманию сущности, на основе этого происходит углубление знаний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87" y="2139156"/>
            <a:ext cx="400420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Понятие информации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4941887" y="1224756"/>
            <a:ext cx="6858000" cy="4998817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  Клод 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Шеннон (основоположник теории информации):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b="1" spc="-11" dirty="0" smtClean="0">
                <a:solidFill>
                  <a:srgbClr val="231F20"/>
                </a:solidFill>
                <a:latin typeface="Arial"/>
                <a:cs typeface="Arial"/>
              </a:rPr>
              <a:t>    Информация </a:t>
            </a:r>
            <a:r>
              <a:rPr lang="ru-RU" sz="4000" b="1" spc="-11" dirty="0" smtClean="0">
                <a:solidFill>
                  <a:srgbClr val="231F20"/>
                </a:solidFill>
                <a:latin typeface="Arial"/>
                <a:cs typeface="Arial"/>
              </a:rPr>
              <a:t>– устранение неопределенностей в процессе познания вещей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7" y="1529556"/>
            <a:ext cx="39674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0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Понятие информации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4713287" y="1453356"/>
            <a:ext cx="7227888" cy="4966821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   Роберт 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Винер </a:t>
            </a:r>
            <a:r>
              <a:rPr lang="ru-RU" spc="-11" dirty="0" smtClean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lang="ru-RU" spc="-11" dirty="0" smtClean="0">
                <a:solidFill>
                  <a:srgbClr val="231F20"/>
                </a:solidFill>
                <a:latin typeface="Arial"/>
                <a:cs typeface="Arial"/>
              </a:rPr>
              <a:t>основоположник </a:t>
            </a:r>
            <a:r>
              <a:rPr lang="ru-RU" spc="-11" dirty="0" smtClean="0">
                <a:solidFill>
                  <a:srgbClr val="231F20"/>
                </a:solidFill>
                <a:latin typeface="Arial"/>
                <a:cs typeface="Arial"/>
              </a:rPr>
              <a:t>кибернетики):</a:t>
            </a: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b="1" spc="-11" dirty="0" smtClean="0">
                <a:solidFill>
                  <a:srgbClr val="231F20"/>
                </a:solidFill>
                <a:latin typeface="Arial"/>
                <a:cs typeface="Arial"/>
              </a:rPr>
              <a:t>   Информация </a:t>
            </a:r>
            <a:r>
              <a:rPr lang="ru-RU" sz="4000" b="1" spc="-11" dirty="0" smtClean="0">
                <a:solidFill>
                  <a:srgbClr val="231F20"/>
                </a:solidFill>
                <a:latin typeface="Arial"/>
                <a:cs typeface="Arial"/>
              </a:rPr>
              <a:t>– есть содержание приспособленности нас и наших органов чувств к окружающей среде.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87" y="1377156"/>
            <a:ext cx="427954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Понятие информации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4941887" y="1224756"/>
            <a:ext cx="7227888" cy="2438116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   Иногда 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принимаются как синонимы: сведения или данные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6" name="Рисунок 5" descr="RRR_IVT_2011_S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487" y="3282156"/>
            <a:ext cx="4191000" cy="3143251"/>
          </a:xfrm>
          <a:prstGeom prst="rect">
            <a:avLst/>
          </a:prstGeom>
        </p:spPr>
      </p:pic>
      <p:pic>
        <p:nvPicPr>
          <p:cNvPr id="22529" name="Picture 1" descr="F:\Новая папка (2)\1-237x3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7" y="1605756"/>
            <a:ext cx="3915792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Понятие информации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674687" y="1300956"/>
            <a:ext cx="10885488" cy="2438116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      Отражение 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или воздействие окружающего мира на наше сознание через все органы чувств и уровень их взаимосвязи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20482" name="Picture 2" descr="F:\Новая папка (2)\snimok_ekrana_2014-12-22_v_9.38.10_14192303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9287" y="3129756"/>
            <a:ext cx="4580842" cy="366315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aec5364da66b6c3734162f6eaf28859a4e6f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559</Words>
  <Application>Microsoft Office PowerPoint</Application>
  <PresentationFormat>Произвольный</PresentationFormat>
  <Paragraphs>143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Информатика и ИТ</vt:lpstr>
      <vt:lpstr>Вы узнаете:</vt:lpstr>
      <vt:lpstr>Понятие «Информация»</vt:lpstr>
      <vt:lpstr>Абу Наср ибн Мухаммад аль-Фараби:</vt:lpstr>
      <vt:lpstr>Абу Наср ибн Мухаммад аль-Фараби:</vt:lpstr>
      <vt:lpstr>Понятие информации</vt:lpstr>
      <vt:lpstr>Понятие информации</vt:lpstr>
      <vt:lpstr>Понятие информации</vt:lpstr>
      <vt:lpstr>Понятие информации</vt:lpstr>
      <vt:lpstr>Понятие информации</vt:lpstr>
      <vt:lpstr>Информатика как наука</vt:lpstr>
      <vt:lpstr>Информатика как наука</vt:lpstr>
      <vt:lpstr>Информатика как наука</vt:lpstr>
      <vt:lpstr>Информатика как наука</vt:lpstr>
      <vt:lpstr>Информатика как наука</vt:lpstr>
      <vt:lpstr>Информатика как наука</vt:lpstr>
      <vt:lpstr>Первоначальные и основные понятия</vt:lpstr>
      <vt:lpstr>Первоначальные и основные понятия</vt:lpstr>
      <vt:lpstr>Технические  средства   </vt:lpstr>
      <vt:lpstr>Программные средства </vt:lpstr>
      <vt:lpstr>Алгоритмические средства </vt:lpstr>
      <vt:lpstr>Основные направления науки  </vt:lpstr>
      <vt:lpstr>Основные направления науки  </vt:lpstr>
      <vt:lpstr>Основные направления науки  </vt:lpstr>
      <vt:lpstr>Домашнее задание:</vt:lpstr>
      <vt:lpstr>Домашнее задание: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64</cp:revision>
  <dcterms:created xsi:type="dcterms:W3CDTF">2020-04-13T08:05:16Z</dcterms:created>
  <dcterms:modified xsi:type="dcterms:W3CDTF">2020-08-21T12:13:07Z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