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256" r:id="rId2"/>
    <p:sldId id="720" r:id="rId3"/>
    <p:sldId id="744" r:id="rId4"/>
    <p:sldId id="743" r:id="rId5"/>
    <p:sldId id="726" r:id="rId6"/>
    <p:sldId id="745" r:id="rId7"/>
    <p:sldId id="746" r:id="rId8"/>
    <p:sldId id="747" r:id="rId9"/>
    <p:sldId id="748" r:id="rId10"/>
    <p:sldId id="741" r:id="rId11"/>
  </p:sldIdLst>
  <p:sldSz cx="12169775" cy="7021513"/>
  <p:notesSz cx="5765800" cy="3244850"/>
  <p:custDataLst>
    <p:tags r:id="rId13"/>
  </p:custDataLst>
  <p:defaultTextStyle>
    <a:defPPr>
      <a:defRPr lang="ru-RU"/>
    </a:defPPr>
    <a:lvl1pPr marL="0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1pPr>
    <a:lvl2pPr marL="973745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2pPr>
    <a:lvl3pPr marL="1947489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3pPr>
    <a:lvl4pPr marL="2921234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4pPr>
    <a:lvl5pPr marL="3894978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5pPr>
    <a:lvl6pPr marL="4868723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6pPr>
    <a:lvl7pPr marL="5842467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7pPr>
    <a:lvl8pPr marL="6816212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8pPr>
    <a:lvl9pPr marL="7789956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6232">
          <p15:clr>
            <a:srgbClr val="A4A3A4"/>
          </p15:clr>
        </p15:guide>
        <p15:guide id="2" pos="455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4F81BD"/>
    <a:srgbClr val="FFDC6D"/>
    <a:srgbClr val="465723"/>
    <a:srgbClr val="633AB4"/>
    <a:srgbClr val="5593AF"/>
    <a:srgbClr val="649DB4"/>
    <a:srgbClr val="73A7B9"/>
    <a:srgbClr val="8CB1BE"/>
    <a:srgbClr val="9BBBC3"/>
    <a:srgbClr val="AAC5C8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985" autoAdjust="0"/>
    <p:restoredTop sz="98925" autoAdjust="0"/>
  </p:normalViewPr>
  <p:slideViewPr>
    <p:cSldViewPr>
      <p:cViewPr>
        <p:scale>
          <a:sx n="66" d="100"/>
          <a:sy n="66" d="100"/>
        </p:scale>
        <p:origin x="-192" y="-120"/>
      </p:cViewPr>
      <p:guideLst>
        <p:guide orient="horz" pos="6232"/>
        <p:guide pos="455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D52B5E-DB3C-40F9-8E6B-6BAB1652772B}" type="datetimeFigureOut">
              <a:rPr lang="ru-RU" smtClean="0"/>
              <a:pPr/>
              <a:t>10.03.2021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27213" y="242888"/>
            <a:ext cx="21113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75A1B3-B390-4E91-8A60-806F512D27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910556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2733" y="2176668"/>
            <a:ext cx="10344309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5466" y="3932047"/>
            <a:ext cx="8518843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3/10/2021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20481" y="2125031"/>
            <a:ext cx="10328814" cy="461665"/>
          </a:xfrm>
        </p:spPr>
        <p:txBody>
          <a:bodyPr lIns="0" tIns="0" rIns="0" bIns="0"/>
          <a:lstStyle>
            <a:lvl1pPr>
              <a:defRPr sz="30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3/10/2021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8490" y="1614948"/>
            <a:ext cx="529385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67435" y="1614948"/>
            <a:ext cx="529385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3/10/2021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096" y="153990"/>
            <a:ext cx="11927184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3/10/2021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3/10/2021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3/10/2021</a:t>
            </a:fld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random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079" y="1160211"/>
            <a:ext cx="11927184" cy="5732633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41096" y="153990"/>
            <a:ext cx="11927184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20481" y="2125031"/>
            <a:ext cx="10328814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37724" y="6530006"/>
            <a:ext cx="389432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8489" y="6530006"/>
            <a:ext cx="279904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3/10/2021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62238" y="6530006"/>
            <a:ext cx="279904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ransition>
    <p:random/>
  </p:transition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973745">
        <a:defRPr>
          <a:latin typeface="+mn-lt"/>
          <a:ea typeface="+mn-ea"/>
          <a:cs typeface="+mn-cs"/>
        </a:defRPr>
      </a:lvl2pPr>
      <a:lvl3pPr marL="1947489">
        <a:defRPr>
          <a:latin typeface="+mn-lt"/>
          <a:ea typeface="+mn-ea"/>
          <a:cs typeface="+mn-cs"/>
        </a:defRPr>
      </a:lvl3pPr>
      <a:lvl4pPr marL="2921234">
        <a:defRPr>
          <a:latin typeface="+mn-lt"/>
          <a:ea typeface="+mn-ea"/>
          <a:cs typeface="+mn-cs"/>
        </a:defRPr>
      </a:lvl4pPr>
      <a:lvl5pPr marL="3894978">
        <a:defRPr>
          <a:latin typeface="+mn-lt"/>
          <a:ea typeface="+mn-ea"/>
          <a:cs typeface="+mn-cs"/>
        </a:defRPr>
      </a:lvl5pPr>
      <a:lvl6pPr marL="4868723">
        <a:defRPr>
          <a:latin typeface="+mn-lt"/>
          <a:ea typeface="+mn-ea"/>
          <a:cs typeface="+mn-cs"/>
        </a:defRPr>
      </a:lvl6pPr>
      <a:lvl7pPr marL="5842467">
        <a:defRPr>
          <a:latin typeface="+mn-lt"/>
          <a:ea typeface="+mn-ea"/>
          <a:cs typeface="+mn-cs"/>
        </a:defRPr>
      </a:lvl7pPr>
      <a:lvl8pPr marL="6816212">
        <a:defRPr>
          <a:latin typeface="+mn-lt"/>
          <a:ea typeface="+mn-ea"/>
          <a:cs typeface="+mn-cs"/>
        </a:defRPr>
      </a:lvl8pPr>
      <a:lvl9pPr marL="778995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973745">
        <a:defRPr>
          <a:latin typeface="+mn-lt"/>
          <a:ea typeface="+mn-ea"/>
          <a:cs typeface="+mn-cs"/>
        </a:defRPr>
      </a:lvl2pPr>
      <a:lvl3pPr marL="1947489">
        <a:defRPr>
          <a:latin typeface="+mn-lt"/>
          <a:ea typeface="+mn-ea"/>
          <a:cs typeface="+mn-cs"/>
        </a:defRPr>
      </a:lvl3pPr>
      <a:lvl4pPr marL="2921234">
        <a:defRPr>
          <a:latin typeface="+mn-lt"/>
          <a:ea typeface="+mn-ea"/>
          <a:cs typeface="+mn-cs"/>
        </a:defRPr>
      </a:lvl4pPr>
      <a:lvl5pPr marL="3894978">
        <a:defRPr>
          <a:latin typeface="+mn-lt"/>
          <a:ea typeface="+mn-ea"/>
          <a:cs typeface="+mn-cs"/>
        </a:defRPr>
      </a:lvl5pPr>
      <a:lvl6pPr marL="4868723">
        <a:defRPr>
          <a:latin typeface="+mn-lt"/>
          <a:ea typeface="+mn-ea"/>
          <a:cs typeface="+mn-cs"/>
        </a:defRPr>
      </a:lvl6pPr>
      <a:lvl7pPr marL="5842467">
        <a:defRPr>
          <a:latin typeface="+mn-lt"/>
          <a:ea typeface="+mn-ea"/>
          <a:cs typeface="+mn-cs"/>
        </a:defRPr>
      </a:lvl7pPr>
      <a:lvl8pPr marL="6816212">
        <a:defRPr>
          <a:latin typeface="+mn-lt"/>
          <a:ea typeface="+mn-ea"/>
          <a:cs typeface="+mn-cs"/>
        </a:defRPr>
      </a:lvl8pPr>
      <a:lvl9pPr marL="778995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&#1086;&#1085;&#1083;&#1072;&#1081;&#1085;%20&#1091;&#1088;&#1086;&#1082;&#1080;\1-2%20&#1095;&#1077;&#1090;&#1074;&#1077;&#1088;&#1090;&#1100;\6\4%20&#1095;&#1077;&#1090;&#1074;&#1077;&#1088;&#1090;&#1100;\6-4-40\&#1042;&#1080;&#1076;&#1077;&#1086;%2009-03-2021%20135532.mp4" TargetMode="Externa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&#1086;&#1085;&#1083;&#1072;&#1081;&#1085;%20&#1091;&#1088;&#1086;&#1082;&#1080;\1-2%20&#1095;&#1077;&#1090;&#1074;&#1077;&#1088;&#1090;&#1100;\6\4%20&#1095;&#1077;&#1090;&#1074;&#1077;&#1088;&#1090;&#1100;\6-4-40\&#1042;&#1080;&#1076;&#1077;&#1086;%2009-03-2021%20142832.mp4" TargetMode="Externa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&#1086;&#1085;&#1083;&#1072;&#1081;&#1085;%20&#1091;&#1088;&#1086;&#1082;&#1080;\1-2%20&#1095;&#1077;&#1090;&#1074;&#1077;&#1088;&#1090;&#1100;\6\4%20&#1095;&#1077;&#1090;&#1074;&#1077;&#1088;&#1090;&#1100;\6-4-40\&#1042;&#1080;&#1076;&#1077;&#1086;%2009-03-2021%20143154.mp4" TargetMode="Externa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&#1086;&#1085;&#1083;&#1072;&#1081;&#1085;%20&#1091;&#1088;&#1086;&#1082;&#1080;\1-2%20&#1095;&#1077;&#1090;&#1074;&#1077;&#1088;&#1090;&#1100;\6\4%20&#1095;&#1077;&#1090;&#1074;&#1077;&#1088;&#1090;&#1100;\6-4-40\&#1042;&#1080;&#1076;&#1077;&#1086;%2009-03-2021%20233756.mp4" TargetMode="Externa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&#1086;&#1085;&#1083;&#1072;&#1081;&#1085;%20&#1091;&#1088;&#1086;&#1082;&#1080;\1-2%20&#1095;&#1077;&#1090;&#1074;&#1077;&#1088;&#1090;&#1100;\6\4%20&#1095;&#1077;&#1090;&#1074;&#1077;&#1088;&#1090;&#1100;\6-4-40\&#1042;&#1080;&#1076;&#1077;&#1086;%2009-03-2021%20234101.mp4" TargetMode="Externa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&#1086;&#1085;&#1083;&#1072;&#1081;&#1085;%20&#1091;&#1088;&#1086;&#1082;&#1080;\1-2%20&#1095;&#1077;&#1090;&#1074;&#1077;&#1088;&#1090;&#1100;\6\4%20&#1095;&#1077;&#1090;&#1074;&#1077;&#1088;&#1090;&#1100;\6-4-40\&#1042;&#1080;&#1076;&#1077;&#1086;%2009-03-2021%20234436.mp4" TargetMode="Externa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&#1086;&#1085;&#1083;&#1072;&#1081;&#1085;%20&#1091;&#1088;&#1086;&#1082;&#1080;\1-2%20&#1095;&#1077;&#1090;&#1074;&#1077;&#1088;&#1090;&#1100;\6\4%20&#1095;&#1077;&#1090;&#1074;&#1077;&#1088;&#1090;&#1100;\6-4-40\&#1042;&#1080;&#1076;&#1077;&#1086;%2009-03-2021%20234656.mp4" TargetMode="Externa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&#1086;&#1085;&#1083;&#1072;&#1081;&#1085;%20&#1091;&#1088;&#1086;&#1082;&#1080;\1-2%20&#1095;&#1077;&#1090;&#1074;&#1077;&#1088;&#1090;&#1100;\6\4%20&#1095;&#1077;&#1090;&#1074;&#1077;&#1088;&#1090;&#1100;\6-4-40\&#1042;&#1080;&#1076;&#1077;&#1086;%2010-03-2021%20073750.mp4" TargetMode="Externa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" y="3322"/>
            <a:ext cx="12157712" cy="220950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817687" y="538956"/>
            <a:ext cx="8612662" cy="954737"/>
          </a:xfrm>
          <a:prstGeom prst="rect">
            <a:avLst/>
          </a:prstGeom>
        </p:spPr>
        <p:txBody>
          <a:bodyPr vert="horz" wrap="square" lIns="0" tIns="31104" rIns="0" bIns="0" rtlCol="0">
            <a:spAutoFit/>
          </a:bodyPr>
          <a:lstStyle/>
          <a:p>
            <a:pPr marL="27048">
              <a:spcBef>
                <a:spcPts val="243"/>
              </a:spcBef>
            </a:pPr>
            <a:r>
              <a:rPr sz="6000" spc="-11" dirty="0">
                <a:latin typeface="Arial" pitchFamily="34" charset="0"/>
                <a:cs typeface="Arial" pitchFamily="34" charset="0"/>
              </a:rPr>
              <a:t>Информатика </a:t>
            </a:r>
            <a:r>
              <a:rPr sz="6000" spc="21" dirty="0">
                <a:latin typeface="Arial" pitchFamily="34" charset="0"/>
                <a:cs typeface="Arial" pitchFamily="34" charset="0"/>
              </a:rPr>
              <a:t>и</a:t>
            </a:r>
            <a:r>
              <a:rPr sz="6000" spc="-85" dirty="0">
                <a:latin typeface="Arial" pitchFamily="34" charset="0"/>
                <a:cs typeface="Arial" pitchFamily="34" charset="0"/>
              </a:rPr>
              <a:t> </a:t>
            </a:r>
            <a:r>
              <a:rPr sz="6000" spc="21" dirty="0">
                <a:latin typeface="Arial" pitchFamily="34" charset="0"/>
                <a:cs typeface="Arial" pitchFamily="34" charset="0"/>
              </a:rPr>
              <a:t>ИТ</a:t>
            </a:r>
            <a:endParaRPr sz="600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684287" y="3482998"/>
            <a:ext cx="726434" cy="1971974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029103" y="2912525"/>
            <a:ext cx="3540447" cy="33502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" name="object 8"/>
          <p:cNvGrpSpPr/>
          <p:nvPr/>
        </p:nvGrpSpPr>
        <p:grpSpPr>
          <a:xfrm>
            <a:off x="9892263" y="460623"/>
            <a:ext cx="1338943" cy="1372699"/>
            <a:chOff x="4686759" y="212867"/>
            <a:chExt cx="634365" cy="634365"/>
          </a:xfrm>
        </p:grpSpPr>
        <p:sp>
          <p:nvSpPr>
            <p:cNvPr id="9" name="object 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10427408" y="542760"/>
            <a:ext cx="365897" cy="772805"/>
          </a:xfrm>
          <a:prstGeom prst="rect">
            <a:avLst/>
          </a:prstGeom>
        </p:spPr>
        <p:txBody>
          <a:bodyPr vert="horz" wrap="square" lIns="0" tIns="33811" rIns="0" bIns="0" rtlCol="0">
            <a:spAutoFit/>
          </a:bodyPr>
          <a:lstStyle/>
          <a:p>
            <a:pPr algn="ctr">
              <a:spcBef>
                <a:spcPts val="266"/>
              </a:spcBef>
            </a:pPr>
            <a:r>
              <a:rPr lang="ru-RU" sz="4800" b="1" dirty="0" smtClean="0">
                <a:solidFill>
                  <a:schemeClr val="bg1"/>
                </a:solidFill>
                <a:latin typeface="Arial"/>
                <a:cs typeface="Arial"/>
              </a:rPr>
              <a:t>6</a:t>
            </a:r>
            <a:endParaRPr sz="48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013977" y="1253722"/>
            <a:ext cx="1071570" cy="456834"/>
          </a:xfrm>
          <a:prstGeom prst="rect">
            <a:avLst/>
          </a:prstGeom>
        </p:spPr>
        <p:txBody>
          <a:bodyPr vert="horz" wrap="square" lIns="0" tIns="25696" rIns="0" bIns="0" rtlCol="0">
            <a:spAutoFit/>
          </a:bodyPr>
          <a:lstStyle/>
          <a:p>
            <a:pPr algn="ctr">
              <a:spcBef>
                <a:spcPts val="202"/>
              </a:spcBef>
            </a:pPr>
            <a:r>
              <a:rPr sz="2800" b="1" spc="1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к</a:t>
            </a:r>
            <a:r>
              <a:rPr sz="2800" b="1" spc="-1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ласс</a:t>
            </a:r>
            <a:endParaRPr sz="28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9887" y="615156"/>
            <a:ext cx="1168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" name="object 4"/>
          <p:cNvSpPr txBox="1"/>
          <p:nvPr/>
        </p:nvSpPr>
        <p:spPr>
          <a:xfrm>
            <a:off x="1798607" y="2867814"/>
            <a:ext cx="5429288" cy="3047518"/>
          </a:xfrm>
          <a:prstGeom prst="rect">
            <a:avLst/>
          </a:prstGeom>
        </p:spPr>
        <p:txBody>
          <a:bodyPr vert="horz" wrap="square" lIns="0" tIns="91965" rIns="0" bIns="0" rtlCol="0">
            <a:spAutoFit/>
          </a:bodyPr>
          <a:lstStyle/>
          <a:p>
            <a:pPr marL="27048" marR="10819"/>
            <a:r>
              <a:rPr lang="ru-RU" sz="4800" b="1" spc="-21" dirty="0" smtClean="0">
                <a:solidFill>
                  <a:srgbClr val="2365C7"/>
                </a:solidFill>
                <a:latin typeface="Arial"/>
                <a:cs typeface="Arial"/>
              </a:rPr>
              <a:t>ФОРМУЛЫ В </a:t>
            </a:r>
            <a:r>
              <a:rPr lang="en-US" sz="4800" b="1" spc="-21" dirty="0" smtClean="0">
                <a:solidFill>
                  <a:srgbClr val="2365C7"/>
                </a:solidFill>
                <a:latin typeface="Arial"/>
                <a:cs typeface="Arial"/>
              </a:rPr>
              <a:t>WORD</a:t>
            </a:r>
            <a:r>
              <a:rPr lang="ru-RU" sz="4800" b="1" spc="-21" dirty="0" smtClean="0">
                <a:solidFill>
                  <a:srgbClr val="2365C7"/>
                </a:solidFill>
                <a:latin typeface="Arial"/>
                <a:cs typeface="Arial"/>
              </a:rPr>
              <a:t>. ПРАКТИЧЕСКАЯ РАБОТА.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655599" y="1367616"/>
            <a:ext cx="10644262" cy="1292662"/>
          </a:xfrm>
        </p:spPr>
        <p:txBody>
          <a:bodyPr/>
          <a:lstStyle/>
          <a:p>
            <a:pPr indent="625475">
              <a:buAutoNum type="arabicPeriod"/>
            </a:pPr>
            <a:r>
              <a:rPr lang="ru-RU" sz="2800" i="0" dirty="0" smtClean="0"/>
              <a:t>Создайте документ «Формулы</a:t>
            </a:r>
            <a:r>
              <a:rPr lang="en-US" sz="2800" i="0" dirty="0" smtClean="0"/>
              <a:t>1</a:t>
            </a:r>
            <a:r>
              <a:rPr lang="ru-RU" sz="2800" i="0" dirty="0" smtClean="0"/>
              <a:t>» и напишите следующую формулу:</a:t>
            </a:r>
          </a:p>
          <a:p>
            <a:pPr indent="625475">
              <a:buAutoNum type="arabicPeriod"/>
            </a:pPr>
            <a:endParaRPr lang="ru-RU" sz="2800" i="0" dirty="0" smtClean="0"/>
          </a:p>
        </p:txBody>
      </p:sp>
      <p:sp>
        <p:nvSpPr>
          <p:cNvPr id="8" name="object 2"/>
          <p:cNvSpPr txBox="1">
            <a:spLocks/>
          </p:cNvSpPr>
          <p:nvPr/>
        </p:nvSpPr>
        <p:spPr>
          <a:xfrm>
            <a:off x="382505" y="367484"/>
            <a:ext cx="11463022" cy="620282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kumimoji="0" lang="ru-RU" b="1" i="0" u="none" strike="noStrike" kern="0" cap="none" spc="-21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ЗАДАНИЕ ДЛЯ САМОСТОЯТЕЛЬНОЙ РАБОТЫ</a:t>
            </a:r>
            <a:endParaRPr kumimoji="0" lang="ru-RU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121697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27301" y="2653500"/>
            <a:ext cx="6137456" cy="2786082"/>
          </a:xfrm>
          <a:prstGeom prst="rect">
            <a:avLst/>
          </a:prstGeom>
          <a:noFill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655599" y="1367616"/>
            <a:ext cx="10644262" cy="2585323"/>
          </a:xfrm>
        </p:spPr>
        <p:txBody>
          <a:bodyPr/>
          <a:lstStyle/>
          <a:p>
            <a:pPr indent="625475"/>
            <a:r>
              <a:rPr lang="ru-RU" sz="2800" i="0" dirty="0" smtClean="0"/>
              <a:t>2. Создайте документ «Формулы» и напишите следующие формулы:</a:t>
            </a:r>
          </a:p>
          <a:p>
            <a:pPr indent="625475"/>
            <a:r>
              <a:rPr lang="ru-RU" sz="2800" i="0" dirty="0" smtClean="0"/>
              <a:t>а)</a:t>
            </a:r>
          </a:p>
          <a:p>
            <a:pPr indent="625475"/>
            <a:endParaRPr lang="ru-RU" sz="2800" i="0" dirty="0" smtClean="0"/>
          </a:p>
          <a:p>
            <a:pPr indent="625475"/>
            <a:r>
              <a:rPr lang="ru-RU" sz="2800" i="0" dirty="0" smtClean="0"/>
              <a:t>б)</a:t>
            </a:r>
          </a:p>
          <a:p>
            <a:pPr indent="625475">
              <a:buAutoNum type="arabicPeriod"/>
            </a:pPr>
            <a:endParaRPr lang="ru-RU" sz="2800" i="0" dirty="0" smtClean="0"/>
          </a:p>
        </p:txBody>
      </p:sp>
      <p:sp>
        <p:nvSpPr>
          <p:cNvPr id="8" name="object 2"/>
          <p:cNvSpPr txBox="1">
            <a:spLocks/>
          </p:cNvSpPr>
          <p:nvPr/>
        </p:nvSpPr>
        <p:spPr>
          <a:xfrm>
            <a:off x="382505" y="367484"/>
            <a:ext cx="11463022" cy="620282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b="1" kern="0" spc="-21" dirty="0" smtClean="0">
                <a:solidFill>
                  <a:schemeClr val="bg1"/>
                </a:solidFill>
                <a:latin typeface="Arial"/>
                <a:ea typeface="+mj-ea"/>
                <a:cs typeface="Arial"/>
              </a:rPr>
              <a:t>ПРОВЕРКА </a:t>
            </a:r>
            <a:r>
              <a:rPr kumimoji="0" lang="ru-RU" b="1" i="0" u="none" strike="noStrike" kern="0" cap="none" spc="-21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САМОСТОЯТЕЛЬНОЙ РАБОТЫ</a:t>
            </a:r>
            <a:endParaRPr kumimoji="0" lang="ru-RU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0"/>
            <a:ext cx="121697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0" y="0"/>
            <a:ext cx="121697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870045" y="2153434"/>
            <a:ext cx="4297560" cy="642942"/>
          </a:xfrm>
          <a:prstGeom prst="rect">
            <a:avLst/>
          </a:prstGeom>
          <a:noFill/>
        </p:spPr>
      </p:pic>
      <p:sp>
        <p:nvSpPr>
          <p:cNvPr id="7174" name="Rectangle 6"/>
          <p:cNvSpPr>
            <a:spLocks noChangeArrowheads="1"/>
          </p:cNvSpPr>
          <p:nvPr/>
        </p:nvSpPr>
        <p:spPr bwMode="auto">
          <a:xfrm>
            <a:off x="0" y="0"/>
            <a:ext cx="121697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176" name="Rectangle 8"/>
          <p:cNvSpPr>
            <a:spLocks noChangeArrowheads="1"/>
          </p:cNvSpPr>
          <p:nvPr/>
        </p:nvSpPr>
        <p:spPr bwMode="auto">
          <a:xfrm>
            <a:off x="0" y="0"/>
            <a:ext cx="121697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175" name="Picture 7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41483" y="2867814"/>
            <a:ext cx="3845405" cy="857256"/>
          </a:xfrm>
          <a:prstGeom prst="rect">
            <a:avLst/>
          </a:prstGeom>
          <a:noFill/>
        </p:spPr>
      </p:pic>
      <p:pic>
        <p:nvPicPr>
          <p:cNvPr id="13" name="Видео 09-03-2021 135532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5"/>
          <a:stretch>
            <a:fillRect/>
          </a:stretch>
        </p:blipFill>
        <p:spPr>
          <a:xfrm>
            <a:off x="584161" y="1367616"/>
            <a:ext cx="10858576" cy="5036379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4" dur="1" fill="hold"/>
                                        <p:tgtEl>
                                          <p:spTgt spid="1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video>
              <p:cMediaNode>
                <p:cTn id="1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13"/>
                </p:tgtEl>
              </p:cMediaNode>
            </p:vide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655599" y="1367616"/>
            <a:ext cx="10644262" cy="5601533"/>
          </a:xfrm>
        </p:spPr>
        <p:txBody>
          <a:bodyPr/>
          <a:lstStyle/>
          <a:p>
            <a:pPr indent="625475"/>
            <a:r>
              <a:rPr lang="ru-RU" sz="2800" i="0" dirty="0" smtClean="0"/>
              <a:t>2. Создайте документ «Формулы» и напишите следующие формулы:</a:t>
            </a:r>
          </a:p>
          <a:p>
            <a:pPr indent="625475"/>
            <a:r>
              <a:rPr lang="ru-RU" sz="2800" i="0" dirty="0" smtClean="0"/>
              <a:t>а)</a:t>
            </a:r>
          </a:p>
          <a:p>
            <a:pPr indent="625475"/>
            <a:endParaRPr lang="ru-RU" sz="2800" i="0" dirty="0" smtClean="0"/>
          </a:p>
          <a:p>
            <a:pPr indent="625475"/>
            <a:endParaRPr lang="ru-RU" sz="2800" i="0" dirty="0" smtClean="0"/>
          </a:p>
          <a:p>
            <a:pPr indent="625475"/>
            <a:r>
              <a:rPr lang="ru-RU" sz="2800" i="0" dirty="0" smtClean="0"/>
              <a:t>б)</a:t>
            </a:r>
            <a:endParaRPr lang="en-US" sz="2800" i="0" dirty="0" smtClean="0"/>
          </a:p>
          <a:p>
            <a:pPr indent="625475"/>
            <a:endParaRPr lang="ru-RU" sz="2800" i="0" dirty="0" smtClean="0"/>
          </a:p>
          <a:p>
            <a:pPr indent="625475"/>
            <a:endParaRPr lang="ru-RU" sz="2800" i="0" dirty="0" smtClean="0"/>
          </a:p>
          <a:p>
            <a:pPr indent="625475"/>
            <a:r>
              <a:rPr lang="ru-RU" sz="2800" i="0" dirty="0" smtClean="0"/>
              <a:t>в</a:t>
            </a:r>
            <a:r>
              <a:rPr lang="en-US" sz="2800" i="0" dirty="0" smtClean="0"/>
              <a:t>)</a:t>
            </a:r>
            <a:endParaRPr lang="ru-RU" sz="2800" i="0" dirty="0" smtClean="0"/>
          </a:p>
          <a:p>
            <a:pPr indent="625475"/>
            <a:endParaRPr lang="ru-RU" sz="2800" i="0" dirty="0" smtClean="0"/>
          </a:p>
          <a:p>
            <a:pPr indent="625475"/>
            <a:endParaRPr lang="ru-RU" sz="2800" i="0" dirty="0" smtClean="0"/>
          </a:p>
          <a:p>
            <a:pPr indent="625475"/>
            <a:r>
              <a:rPr lang="ru-RU" sz="2800" i="0" dirty="0" smtClean="0"/>
              <a:t>г) </a:t>
            </a:r>
          </a:p>
          <a:p>
            <a:pPr indent="625475">
              <a:buAutoNum type="arabicPeriod"/>
            </a:pPr>
            <a:endParaRPr lang="ru-RU" sz="2800" i="0" dirty="0" smtClean="0"/>
          </a:p>
        </p:txBody>
      </p:sp>
      <p:sp>
        <p:nvSpPr>
          <p:cNvPr id="8" name="object 2"/>
          <p:cNvSpPr txBox="1">
            <a:spLocks/>
          </p:cNvSpPr>
          <p:nvPr/>
        </p:nvSpPr>
        <p:spPr>
          <a:xfrm>
            <a:off x="382505" y="367484"/>
            <a:ext cx="11463022" cy="620282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b="1" kern="0" spc="-21" dirty="0" smtClean="0">
                <a:solidFill>
                  <a:schemeClr val="bg1"/>
                </a:solidFill>
                <a:latin typeface="Arial"/>
                <a:ea typeface="+mj-ea"/>
                <a:cs typeface="Arial"/>
              </a:rPr>
              <a:t>ПРОВЕРКА </a:t>
            </a:r>
            <a:r>
              <a:rPr kumimoji="0" lang="ru-RU" b="1" i="0" u="none" strike="noStrike" kern="0" cap="none" spc="-21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САМОСТОЯТЕЛЬНОЙ РАБОТЫ</a:t>
            </a:r>
            <a:endParaRPr kumimoji="0" lang="ru-RU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0"/>
            <a:ext cx="121697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0" y="0"/>
            <a:ext cx="121697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870045" y="2153434"/>
            <a:ext cx="3929090" cy="587817"/>
          </a:xfrm>
          <a:prstGeom prst="rect">
            <a:avLst/>
          </a:prstGeom>
          <a:noFill/>
        </p:spPr>
      </p:pic>
      <p:sp>
        <p:nvSpPr>
          <p:cNvPr id="7174" name="Rectangle 6"/>
          <p:cNvSpPr>
            <a:spLocks noChangeArrowheads="1"/>
          </p:cNvSpPr>
          <p:nvPr/>
        </p:nvSpPr>
        <p:spPr bwMode="auto">
          <a:xfrm>
            <a:off x="0" y="0"/>
            <a:ext cx="121697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176" name="Rectangle 8"/>
          <p:cNvSpPr>
            <a:spLocks noChangeArrowheads="1"/>
          </p:cNvSpPr>
          <p:nvPr/>
        </p:nvSpPr>
        <p:spPr bwMode="auto">
          <a:xfrm>
            <a:off x="0" y="0"/>
            <a:ext cx="121697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175" name="Picture 7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870045" y="3225004"/>
            <a:ext cx="3845405" cy="857256"/>
          </a:xfrm>
          <a:prstGeom prst="rect">
            <a:avLst/>
          </a:prstGeom>
          <a:noFill/>
        </p:spPr>
      </p:pic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0" y="0"/>
            <a:ext cx="121697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721" name="Picture 1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27169" y="4582326"/>
            <a:ext cx="5234733" cy="1000132"/>
          </a:xfrm>
          <a:prstGeom prst="rect">
            <a:avLst/>
          </a:prstGeom>
          <a:noFill/>
        </p:spPr>
      </p:pic>
      <p:sp>
        <p:nvSpPr>
          <p:cNvPr id="30723" name="Rectangle 3"/>
          <p:cNvSpPr>
            <a:spLocks noChangeArrowheads="1"/>
          </p:cNvSpPr>
          <p:nvPr/>
        </p:nvSpPr>
        <p:spPr bwMode="auto">
          <a:xfrm>
            <a:off x="0" y="904875"/>
            <a:ext cx="121697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0" y="0"/>
            <a:ext cx="121697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724" name="Picture 4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98607" y="5864128"/>
            <a:ext cx="1500198" cy="792962"/>
          </a:xfrm>
          <a:prstGeom prst="rect">
            <a:avLst/>
          </a:prstGeom>
          <a:noFill/>
        </p:spPr>
      </p:pic>
      <p:pic>
        <p:nvPicPr>
          <p:cNvPr id="16" name="Видео 09-03-2021 142832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7"/>
          <a:stretch>
            <a:fillRect/>
          </a:stretch>
        </p:blipFill>
        <p:spPr>
          <a:xfrm>
            <a:off x="298409" y="1296177"/>
            <a:ext cx="11572956" cy="5465007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4" dur="1" fill="hold"/>
                                        <p:tgtEl>
                                          <p:spTgt spid="1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video>
              <p:cMediaNode>
                <p:cTn id="1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16"/>
                </p:tgtEl>
              </p:cMediaNode>
            </p:vide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655599" y="1367616"/>
            <a:ext cx="10644262" cy="1292662"/>
          </a:xfrm>
        </p:spPr>
        <p:txBody>
          <a:bodyPr/>
          <a:lstStyle/>
          <a:p>
            <a:pPr indent="625475"/>
            <a:r>
              <a:rPr lang="ru-RU" sz="2800" i="0" dirty="0" smtClean="0"/>
              <a:t>2. Создайте документ «Формулы» и напишите следующие формулы:</a:t>
            </a:r>
          </a:p>
          <a:p>
            <a:pPr indent="625475">
              <a:buAutoNum type="arabicPeriod"/>
            </a:pPr>
            <a:endParaRPr lang="ru-RU" sz="2800" i="0" dirty="0" smtClean="0"/>
          </a:p>
        </p:txBody>
      </p:sp>
      <p:sp>
        <p:nvSpPr>
          <p:cNvPr id="8" name="object 2"/>
          <p:cNvSpPr txBox="1">
            <a:spLocks/>
          </p:cNvSpPr>
          <p:nvPr/>
        </p:nvSpPr>
        <p:spPr>
          <a:xfrm>
            <a:off x="382505" y="367484"/>
            <a:ext cx="11463022" cy="620282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b="1" kern="0" spc="-21" dirty="0" smtClean="0">
                <a:solidFill>
                  <a:schemeClr val="bg1"/>
                </a:solidFill>
                <a:latin typeface="Arial"/>
                <a:ea typeface="+mj-ea"/>
                <a:cs typeface="Arial"/>
              </a:rPr>
              <a:t>ПРОВЕРКА </a:t>
            </a:r>
            <a:r>
              <a:rPr kumimoji="0" lang="ru-RU" b="1" i="0" u="none" strike="noStrike" kern="0" cap="none" spc="-21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САМОСТОЯТЕЛЬНОЙ РАБОТЫ</a:t>
            </a:r>
            <a:endParaRPr kumimoji="0" lang="ru-RU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121697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12789" y="2939252"/>
            <a:ext cx="9345771" cy="1143008"/>
          </a:xfrm>
          <a:prstGeom prst="rect">
            <a:avLst/>
          </a:prstGeom>
          <a:noFill/>
        </p:spPr>
      </p:pic>
      <p:pic>
        <p:nvPicPr>
          <p:cNvPr id="7" name="Видео 09-03-2021 143154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369847" y="1296177"/>
            <a:ext cx="11501518" cy="5465007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4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video>
              <p:cMediaNode>
                <p:cTn id="1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vide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441285" y="1867682"/>
            <a:ext cx="10858576" cy="984885"/>
          </a:xfrm>
        </p:spPr>
        <p:txBody>
          <a:bodyPr/>
          <a:lstStyle/>
          <a:p>
            <a:endParaRPr lang="ru-RU" sz="3200" i="0" dirty="0" smtClean="0"/>
          </a:p>
          <a:p>
            <a:pPr indent="717550" algn="just"/>
            <a:endParaRPr lang="ru-RU" sz="3200" i="0" dirty="0" smtClean="0"/>
          </a:p>
        </p:txBody>
      </p:sp>
      <p:sp>
        <p:nvSpPr>
          <p:cNvPr id="8" name="object 2"/>
          <p:cNvSpPr txBox="1">
            <a:spLocks/>
          </p:cNvSpPr>
          <p:nvPr/>
        </p:nvSpPr>
        <p:spPr>
          <a:xfrm>
            <a:off x="382505" y="224608"/>
            <a:ext cx="11463022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ПРАКТИЧЕСКАЯ РАБОТА</a:t>
            </a:r>
            <a:endParaRPr kumimoji="0" lang="ru-RU" sz="4400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0"/>
            <a:ext cx="121697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0" y="0"/>
            <a:ext cx="121697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13185" y="1796244"/>
            <a:ext cx="3786214" cy="3563496"/>
          </a:xfrm>
          <a:prstGeom prst="rect">
            <a:avLst/>
          </a:prstGeom>
          <a:noFill/>
        </p:spPr>
      </p:pic>
      <p:sp>
        <p:nvSpPr>
          <p:cNvPr id="10" name="Прямоугольник 9"/>
          <p:cNvSpPr/>
          <p:nvPr/>
        </p:nvSpPr>
        <p:spPr>
          <a:xfrm>
            <a:off x="941351" y="1796244"/>
            <a:ext cx="64152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latin typeface="Arial" pitchFamily="34" charset="0"/>
                <a:cs typeface="Arial" pitchFamily="34" charset="0"/>
              </a:rPr>
              <a:t>1)</a:t>
            </a:r>
            <a:endParaRPr lang="ru-RU" dirty="0"/>
          </a:p>
        </p:txBody>
      </p:sp>
      <p:pic>
        <p:nvPicPr>
          <p:cNvPr id="11" name="Видео 09-03-2021 233756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298409" y="1296177"/>
            <a:ext cx="11501518" cy="5465007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4" dur="1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video>
              <p:cMediaNode>
                <p:cTn id="1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vide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441285" y="1867682"/>
            <a:ext cx="10858576" cy="984885"/>
          </a:xfrm>
        </p:spPr>
        <p:txBody>
          <a:bodyPr/>
          <a:lstStyle/>
          <a:p>
            <a:endParaRPr lang="ru-RU" sz="3200" i="0" dirty="0" smtClean="0"/>
          </a:p>
          <a:p>
            <a:pPr indent="717550" algn="just"/>
            <a:endParaRPr lang="ru-RU" sz="3200" i="0" dirty="0" smtClean="0"/>
          </a:p>
        </p:txBody>
      </p:sp>
      <p:sp>
        <p:nvSpPr>
          <p:cNvPr id="8" name="object 2"/>
          <p:cNvSpPr txBox="1">
            <a:spLocks/>
          </p:cNvSpPr>
          <p:nvPr/>
        </p:nvSpPr>
        <p:spPr>
          <a:xfrm>
            <a:off x="382505" y="224608"/>
            <a:ext cx="11463022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ПРАКТИЧЕСКАЯ РАБОТА</a:t>
            </a:r>
            <a:endParaRPr kumimoji="0" lang="ru-RU" sz="4400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0"/>
            <a:ext cx="121697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0" y="0"/>
            <a:ext cx="121697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941351" y="1796244"/>
            <a:ext cx="64152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latin typeface="Arial" pitchFamily="34" charset="0"/>
                <a:cs typeface="Arial" pitchFamily="34" charset="0"/>
              </a:rPr>
              <a:t>2)</a:t>
            </a:r>
            <a:endParaRPr lang="ru-RU" dirty="0"/>
          </a:p>
        </p:txBody>
      </p:sp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0" y="0"/>
            <a:ext cx="121697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9701" name="Rectangle 5"/>
          <p:cNvSpPr>
            <a:spLocks noChangeArrowheads="1"/>
          </p:cNvSpPr>
          <p:nvPr/>
        </p:nvSpPr>
        <p:spPr bwMode="auto">
          <a:xfrm>
            <a:off x="0" y="923925"/>
            <a:ext cx="121697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9702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84425" y="1796244"/>
            <a:ext cx="6286544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" name="Видео 09-03-2021 234101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369847" y="1296178"/>
            <a:ext cx="11430081" cy="5429288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4" dur="1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video>
              <p:cMediaNode>
                <p:cTn id="1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15"/>
                </p:tgtEl>
              </p:cMediaNode>
            </p:vide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441285" y="1867682"/>
            <a:ext cx="10858576" cy="984885"/>
          </a:xfrm>
        </p:spPr>
        <p:txBody>
          <a:bodyPr/>
          <a:lstStyle/>
          <a:p>
            <a:endParaRPr lang="ru-RU" sz="3200" i="0" dirty="0" smtClean="0"/>
          </a:p>
          <a:p>
            <a:pPr indent="717550" algn="just"/>
            <a:endParaRPr lang="ru-RU" sz="3200" i="0" dirty="0" smtClean="0"/>
          </a:p>
        </p:txBody>
      </p:sp>
      <p:sp>
        <p:nvSpPr>
          <p:cNvPr id="8" name="object 2"/>
          <p:cNvSpPr txBox="1">
            <a:spLocks/>
          </p:cNvSpPr>
          <p:nvPr/>
        </p:nvSpPr>
        <p:spPr>
          <a:xfrm>
            <a:off x="382505" y="224608"/>
            <a:ext cx="11463022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ПРАКТИЧЕСКАЯ РАБОТА</a:t>
            </a:r>
            <a:endParaRPr kumimoji="0" lang="ru-RU" sz="4400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0"/>
            <a:ext cx="121697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0" y="0"/>
            <a:ext cx="121697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941351" y="1796244"/>
            <a:ext cx="64152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)</a:t>
            </a:r>
            <a:endParaRPr lang="ru-RU" dirty="0"/>
          </a:p>
        </p:txBody>
      </p:sp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0" y="0"/>
            <a:ext cx="121697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9701" name="Rectangle 5"/>
          <p:cNvSpPr>
            <a:spLocks noChangeArrowheads="1"/>
          </p:cNvSpPr>
          <p:nvPr/>
        </p:nvSpPr>
        <p:spPr bwMode="auto">
          <a:xfrm>
            <a:off x="0" y="923925"/>
            <a:ext cx="121697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0" y="0"/>
            <a:ext cx="121697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721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41681" y="2153434"/>
            <a:ext cx="3255532" cy="2071702"/>
          </a:xfrm>
          <a:prstGeom prst="rect">
            <a:avLst/>
          </a:prstGeom>
          <a:noFill/>
        </p:spPr>
      </p:pic>
      <p:pic>
        <p:nvPicPr>
          <p:cNvPr id="13" name="Видео 09-03-2021 234436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298409" y="1296178"/>
            <a:ext cx="11572956" cy="5465007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4" dur="1" fill="hold"/>
                                        <p:tgtEl>
                                          <p:spTgt spid="1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video>
              <p:cMediaNode>
                <p:cTn id="1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13"/>
                </p:tgtEl>
              </p:cMediaNode>
            </p:vide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441285" y="1867682"/>
            <a:ext cx="10858576" cy="984885"/>
          </a:xfrm>
        </p:spPr>
        <p:txBody>
          <a:bodyPr/>
          <a:lstStyle/>
          <a:p>
            <a:endParaRPr lang="ru-RU" sz="3200" i="0" dirty="0" smtClean="0"/>
          </a:p>
          <a:p>
            <a:pPr indent="717550" algn="just"/>
            <a:endParaRPr lang="ru-RU" sz="3200" i="0" dirty="0" smtClean="0"/>
          </a:p>
        </p:txBody>
      </p:sp>
      <p:sp>
        <p:nvSpPr>
          <p:cNvPr id="8" name="object 2"/>
          <p:cNvSpPr txBox="1">
            <a:spLocks/>
          </p:cNvSpPr>
          <p:nvPr/>
        </p:nvSpPr>
        <p:spPr>
          <a:xfrm>
            <a:off x="382505" y="224608"/>
            <a:ext cx="11463022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ПРАКТИЧЕСКАЯ РАБОТА</a:t>
            </a:r>
            <a:endParaRPr kumimoji="0" lang="ru-RU" sz="4400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0"/>
            <a:ext cx="121697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0" y="0"/>
            <a:ext cx="121697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941351" y="1796244"/>
            <a:ext cx="64152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)</a:t>
            </a:r>
            <a:endParaRPr lang="ru-RU" dirty="0"/>
          </a:p>
        </p:txBody>
      </p:sp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0" y="0"/>
            <a:ext cx="121697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9701" name="Rectangle 5"/>
          <p:cNvSpPr>
            <a:spLocks noChangeArrowheads="1"/>
          </p:cNvSpPr>
          <p:nvPr/>
        </p:nvSpPr>
        <p:spPr bwMode="auto">
          <a:xfrm>
            <a:off x="0" y="923925"/>
            <a:ext cx="121697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0" y="0"/>
            <a:ext cx="121697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0" y="0"/>
            <a:ext cx="121697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1745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27367" y="2081996"/>
            <a:ext cx="5735720" cy="1928826"/>
          </a:xfrm>
          <a:prstGeom prst="rect">
            <a:avLst/>
          </a:prstGeom>
          <a:noFill/>
        </p:spPr>
      </p:pic>
      <p:pic>
        <p:nvPicPr>
          <p:cNvPr id="14" name="Видео 09-03-2021 234656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668257" y="1510492"/>
            <a:ext cx="11501518" cy="5304272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4" dur="1" fill="hold"/>
                                        <p:tgtEl>
                                          <p:spTgt spid="1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video>
              <p:cMediaNode>
                <p:cTn id="1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14"/>
                </p:tgtEl>
              </p:cMediaNode>
            </p:vide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441285" y="1867682"/>
            <a:ext cx="10858576" cy="984885"/>
          </a:xfrm>
        </p:spPr>
        <p:txBody>
          <a:bodyPr/>
          <a:lstStyle/>
          <a:p>
            <a:endParaRPr lang="ru-RU" sz="3200" i="0" dirty="0" smtClean="0"/>
          </a:p>
          <a:p>
            <a:pPr indent="717550" algn="just"/>
            <a:endParaRPr lang="ru-RU" sz="3200" i="0" dirty="0" smtClean="0"/>
          </a:p>
        </p:txBody>
      </p:sp>
      <p:sp>
        <p:nvSpPr>
          <p:cNvPr id="8" name="object 2"/>
          <p:cNvSpPr txBox="1">
            <a:spLocks/>
          </p:cNvSpPr>
          <p:nvPr/>
        </p:nvSpPr>
        <p:spPr>
          <a:xfrm>
            <a:off x="382505" y="224608"/>
            <a:ext cx="11463022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ПРАКТИЧЕСКАЯ РАБОТА</a:t>
            </a:r>
            <a:endParaRPr kumimoji="0" lang="ru-RU" sz="4400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0"/>
            <a:ext cx="121697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0" y="0"/>
            <a:ext cx="121697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941351" y="1796244"/>
            <a:ext cx="64152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5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)</a:t>
            </a:r>
            <a:endParaRPr lang="ru-RU" dirty="0"/>
          </a:p>
        </p:txBody>
      </p:sp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0" y="0"/>
            <a:ext cx="121697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9701" name="Rectangle 5"/>
          <p:cNvSpPr>
            <a:spLocks noChangeArrowheads="1"/>
          </p:cNvSpPr>
          <p:nvPr/>
        </p:nvSpPr>
        <p:spPr bwMode="auto">
          <a:xfrm>
            <a:off x="0" y="923925"/>
            <a:ext cx="121697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0" y="0"/>
            <a:ext cx="121697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0" y="0"/>
            <a:ext cx="121697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121697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155929" y="2582062"/>
            <a:ext cx="4381531" cy="1643074"/>
          </a:xfrm>
          <a:prstGeom prst="rect">
            <a:avLst/>
          </a:prstGeom>
          <a:noFill/>
        </p:spPr>
      </p:pic>
      <p:pic>
        <p:nvPicPr>
          <p:cNvPr id="15" name="Видео 10-03-2021 073750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441285" y="1367616"/>
            <a:ext cx="11430080" cy="5357850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4" dur="1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video>
              <p:cMediaNode>
                <p:cTn id="1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15"/>
                </p:tgtEl>
              </p:cMediaNode>
            </p:video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UID" val="{29D6E655-0B78-4B87-A1C5-77B99F91B250}"/>
  <p:tag name="ISPRING_RESOURCE_FOLDER" val="D:\онлайн уроки\6\2 четверть\2-6\6-2-6\"/>
  <p:tag name="ISPRING_PRESENTATION_PATH" val="D:\онлайн уроки\6\2 четверть\2-6\6-2-6.pptx"/>
  <p:tag name="ISPRING_RESOURCE_PATHS_HASH_2" val="3142c3ebf98494d83d33909e2a224ecf5d4d374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10239</TotalTime>
  <Words>104</Words>
  <Application>Microsoft Office PowerPoint</Application>
  <PresentationFormat>Произвольный</PresentationFormat>
  <Paragraphs>35</Paragraphs>
  <Slides>10</Slides>
  <Notes>0</Notes>
  <HiddenSlides>0</HiddenSlides>
  <MMClips>8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Office Theme</vt:lpstr>
      <vt:lpstr>Информатика и ИТ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Информатика и ИТ</dc:title>
  <dc:creator>Lenovo</dc:creator>
  <cp:lastModifiedBy>Пользователь Windows</cp:lastModifiedBy>
  <cp:revision>948</cp:revision>
  <dcterms:created xsi:type="dcterms:W3CDTF">2020-04-13T08:05:16Z</dcterms:created>
  <dcterms:modified xsi:type="dcterms:W3CDTF">2021-03-10T02:40:16Z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