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689" r:id="rId3"/>
    <p:sldId id="686" r:id="rId4"/>
    <p:sldId id="690" r:id="rId5"/>
    <p:sldId id="691" r:id="rId6"/>
    <p:sldId id="692" r:id="rId7"/>
    <p:sldId id="693" r:id="rId8"/>
    <p:sldId id="615" r:id="rId9"/>
    <p:sldId id="685" r:id="rId10"/>
  </p:sldIdLst>
  <p:sldSz cx="12169775" cy="7021513"/>
  <p:notesSz cx="5765800" cy="3244850"/>
  <p:custDataLst>
    <p:tags r:id="rId12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F81BD"/>
    <a:srgbClr val="FFDC6D"/>
    <a:srgbClr val="465723"/>
    <a:srgbClr val="633AB4"/>
    <a:srgbClr val="5593AF"/>
    <a:srgbClr val="649DB4"/>
    <a:srgbClr val="73A7B9"/>
    <a:srgbClr val="8CB1BE"/>
    <a:srgbClr val="9BBBC3"/>
    <a:srgbClr val="AAC5C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3382" autoAdjust="0"/>
    <p:restoredTop sz="98925" autoAdjust="0"/>
  </p:normalViewPr>
  <p:slideViewPr>
    <p:cSldViewPr>
      <p:cViewPr varScale="1">
        <p:scale>
          <a:sx n="62" d="100"/>
          <a:sy n="62" d="100"/>
        </p:scale>
        <p:origin x="-90" y="-192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52B5E-DB3C-40F9-8E6B-6BAB1652772B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5A1B3-B390-4E91-8A60-806F512D27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105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12/29/2020</a:t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5\&#1042;&#1080;&#1076;&#1077;&#1086;%2030-12-2020%20002504.mp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5\&#1042;&#1080;&#1076;&#1077;&#1086;%2030-12-2020%20003243.mp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5\&#1042;&#1080;&#1076;&#1077;&#1086;%2030-12-2020%20003843.mp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5\&#1042;&#1080;&#1076;&#1077;&#1086;%2030-12-2020%20004125.mp4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7687" y="538956"/>
            <a:ext cx="8612662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4287" y="3482998"/>
            <a:ext cx="726434" cy="197197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029103" y="2912525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algn="ctr"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53722"/>
            <a:ext cx="1071570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ласс</a:t>
            </a:r>
            <a:endParaRPr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87" y="615156"/>
            <a:ext cx="116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bject 4"/>
          <p:cNvSpPr txBox="1"/>
          <p:nvPr/>
        </p:nvSpPr>
        <p:spPr>
          <a:xfrm>
            <a:off x="1655731" y="3010690"/>
            <a:ext cx="6376602" cy="3047518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ПРАКТИЧЕСКАЯ РАБОТА.</a:t>
            </a:r>
          </a:p>
          <a:p>
            <a:pPr marL="27048" marR="10819"/>
            <a:r>
              <a:rPr lang="ru-RU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ВСТАВКА ТАБЛИЦ </a:t>
            </a:r>
            <a:r>
              <a:rPr lang="en-US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EXCEL.</a:t>
            </a:r>
            <a:endParaRPr lang="ru-RU" sz="4800" b="1" spc="-21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12723" y="1296178"/>
            <a:ext cx="10858576" cy="492443"/>
          </a:xfrm>
        </p:spPr>
        <p:txBody>
          <a:bodyPr/>
          <a:lstStyle/>
          <a:p>
            <a:pPr indent="717550" algn="just"/>
            <a:r>
              <a:rPr lang="ru-RU" sz="3200" i="0" dirty="0" smtClean="0"/>
              <a:t>В тетради </a:t>
            </a:r>
            <a:r>
              <a:rPr lang="ru-RU" sz="3200" i="0" dirty="0" smtClean="0"/>
              <a:t>создайте таблицу:</a:t>
            </a:r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cs typeface="Arial"/>
              </a:rPr>
              <a:t>ПРОВЕРКА</a:t>
            </a:r>
            <a:r>
              <a:rPr lang="ru-RU" sz="3600" spc="53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САМОСТОЯТЕЛЬНОЙ </a:t>
            </a: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4227" y="1867681"/>
            <a:ext cx="9787006" cy="4955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9847" y="296046"/>
            <a:ext cx="11501518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ПРАКТИЧЕСКАЯ </a:t>
            </a: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РАБОТА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69847" y="1796244"/>
          <a:ext cx="11358643" cy="4973586"/>
        </p:xfrm>
        <a:graphic>
          <a:graphicData uri="http://schemas.openxmlformats.org/drawingml/2006/table">
            <a:tbl>
              <a:tblPr/>
              <a:tblGrid>
                <a:gridCol w="642944"/>
                <a:gridCol w="1152849"/>
                <a:gridCol w="298248"/>
                <a:gridCol w="292998"/>
                <a:gridCol w="294049"/>
                <a:gridCol w="297198"/>
                <a:gridCol w="298248"/>
                <a:gridCol w="297198"/>
                <a:gridCol w="298248"/>
                <a:gridCol w="297198"/>
                <a:gridCol w="298248"/>
                <a:gridCol w="297198"/>
                <a:gridCol w="298248"/>
                <a:gridCol w="297198"/>
                <a:gridCol w="298248"/>
                <a:gridCol w="297198"/>
                <a:gridCol w="298248"/>
                <a:gridCol w="613300"/>
                <a:gridCol w="613300"/>
                <a:gridCol w="604899"/>
                <a:gridCol w="598597"/>
                <a:gridCol w="446321"/>
                <a:gridCol w="598597"/>
                <a:gridCol w="598597"/>
                <a:gridCol w="432671"/>
                <a:gridCol w="598597"/>
              </a:tblGrid>
              <a:tr h="559778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Номер по порядку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Фамилия, инициалы, должность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Табельный номер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Отметки о явках и неявках на работу по числам месяца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Итого отработано за месяц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Количество неявок, дней 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Количество выходных и праздничных дней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1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Итого отработано за </a:t>
                      </a:r>
                      <a:r>
                        <a:rPr lang="en-US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</a:t>
                      </a: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половину месяца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дней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часов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1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всего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из них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647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Сверхурочных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ночных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выходных, праздничных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69847" y="1224741"/>
            <a:ext cx="117999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Создание сложной таблицы. Размеры таблицы: 26 столбцов, 6 строк.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Видео 30-12-2020 00250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8408" y="1296178"/>
            <a:ext cx="11501519" cy="550072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9847" y="296046"/>
            <a:ext cx="11501518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ПРАКТИЧЕСКАЯ </a:t>
            </a: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РАБОТА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41285" y="1581930"/>
          <a:ext cx="11358643" cy="5000383"/>
        </p:xfrm>
        <a:graphic>
          <a:graphicData uri="http://schemas.openxmlformats.org/drawingml/2006/table">
            <a:tbl>
              <a:tblPr/>
              <a:tblGrid>
                <a:gridCol w="642944"/>
                <a:gridCol w="1152849"/>
                <a:gridCol w="298248"/>
                <a:gridCol w="292998"/>
                <a:gridCol w="294049"/>
                <a:gridCol w="297198"/>
                <a:gridCol w="298248"/>
                <a:gridCol w="297198"/>
                <a:gridCol w="298248"/>
                <a:gridCol w="297198"/>
                <a:gridCol w="298248"/>
                <a:gridCol w="297198"/>
                <a:gridCol w="298248"/>
                <a:gridCol w="297198"/>
                <a:gridCol w="298248"/>
                <a:gridCol w="297198"/>
                <a:gridCol w="298248"/>
                <a:gridCol w="613300"/>
                <a:gridCol w="613300"/>
                <a:gridCol w="604899"/>
                <a:gridCol w="598597"/>
                <a:gridCol w="446321"/>
                <a:gridCol w="598597"/>
                <a:gridCol w="598597"/>
                <a:gridCol w="432671"/>
                <a:gridCol w="598597"/>
              </a:tblGrid>
              <a:tr h="559778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Номер по порядку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Фамилия, инициалы, должность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Табельный номер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Отметки о явках и неявках на работу по числам месяца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Итого отработано за месяц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Количество неявок, дней 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Количество выходных и праздничных дней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1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Итого отработано за </a:t>
                      </a:r>
                      <a:r>
                        <a:rPr lang="en-US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</a:t>
                      </a: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половину месяца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дней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часов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1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всего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из них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647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Сверхурочных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ночных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выходных, праздничных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Видео 30-12-2020 00324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8408" y="1296178"/>
            <a:ext cx="11501519" cy="550072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9847" y="296046"/>
            <a:ext cx="11501518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ПРАКТИЧЕСКАЯ </a:t>
            </a: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РАБОТА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41285" y="1581930"/>
          <a:ext cx="11358643" cy="5000383"/>
        </p:xfrm>
        <a:graphic>
          <a:graphicData uri="http://schemas.openxmlformats.org/drawingml/2006/table">
            <a:tbl>
              <a:tblPr/>
              <a:tblGrid>
                <a:gridCol w="642944"/>
                <a:gridCol w="1152849"/>
                <a:gridCol w="298248"/>
                <a:gridCol w="292998"/>
                <a:gridCol w="294049"/>
                <a:gridCol w="297198"/>
                <a:gridCol w="298248"/>
                <a:gridCol w="297198"/>
                <a:gridCol w="298248"/>
                <a:gridCol w="297198"/>
                <a:gridCol w="298248"/>
                <a:gridCol w="297198"/>
                <a:gridCol w="298248"/>
                <a:gridCol w="297198"/>
                <a:gridCol w="298248"/>
                <a:gridCol w="297198"/>
                <a:gridCol w="298248"/>
                <a:gridCol w="613300"/>
                <a:gridCol w="613300"/>
                <a:gridCol w="604899"/>
                <a:gridCol w="598597"/>
                <a:gridCol w="446321"/>
                <a:gridCol w="598597"/>
                <a:gridCol w="598597"/>
                <a:gridCol w="432671"/>
                <a:gridCol w="598597"/>
              </a:tblGrid>
              <a:tr h="559778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Номер по порядку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Фамилия, инициалы, должность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Табельный номер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Отметки о явках и неявках на работу по числам месяца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Итого отработано за месяц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Количество неявок, дней 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Количество выходных и праздничных дней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1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Итого отработано за </a:t>
                      </a:r>
                      <a:r>
                        <a:rPr lang="en-US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</a:t>
                      </a: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половину месяца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дней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часов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1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всего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из них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647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Сверхурочных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ночных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выходных, праздничных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9" name="Видео 30-12-2020 00384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8409" y="1367616"/>
            <a:ext cx="11501518" cy="53578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9847" y="296046"/>
            <a:ext cx="11501518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ПРАКТИЧЕСКАЯ </a:t>
            </a: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РАБОТА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41285" y="1581930"/>
          <a:ext cx="11358643" cy="5000383"/>
        </p:xfrm>
        <a:graphic>
          <a:graphicData uri="http://schemas.openxmlformats.org/drawingml/2006/table">
            <a:tbl>
              <a:tblPr/>
              <a:tblGrid>
                <a:gridCol w="642944"/>
                <a:gridCol w="1152849"/>
                <a:gridCol w="298248"/>
                <a:gridCol w="292998"/>
                <a:gridCol w="294049"/>
                <a:gridCol w="297198"/>
                <a:gridCol w="298248"/>
                <a:gridCol w="297198"/>
                <a:gridCol w="298248"/>
                <a:gridCol w="297198"/>
                <a:gridCol w="298248"/>
                <a:gridCol w="297198"/>
                <a:gridCol w="298248"/>
                <a:gridCol w="297198"/>
                <a:gridCol w="298248"/>
                <a:gridCol w="297198"/>
                <a:gridCol w="298248"/>
                <a:gridCol w="613300"/>
                <a:gridCol w="613300"/>
                <a:gridCol w="604899"/>
                <a:gridCol w="598597"/>
                <a:gridCol w="446321"/>
                <a:gridCol w="598597"/>
                <a:gridCol w="598597"/>
                <a:gridCol w="432671"/>
                <a:gridCol w="598597"/>
              </a:tblGrid>
              <a:tr h="559778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Номер по порядку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Фамилия, инициалы, должность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Табельный номер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Отметки о явках и неявках на работу по числам месяца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Итого отработано за месяц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Количество неявок, дней 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Количество выходных и праздничных дней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1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Итого отработано за </a:t>
                      </a:r>
                      <a:r>
                        <a:rPr lang="en-US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</a:t>
                      </a: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половину месяца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дней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часов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1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всего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из них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647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Сверхурочных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ночных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выходных, праздничных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Видео 30-12-2020 004125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9847" y="1296177"/>
            <a:ext cx="11430080" cy="5465007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9847" y="296046"/>
            <a:ext cx="11501518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spc="53" smtClean="0">
                <a:latin typeface="Arial" pitchFamily="34" charset="0"/>
                <a:cs typeface="Arial" pitchFamily="34" charset="0"/>
              </a:rPr>
              <a:t>ПРАКТИЧЕСКАЯ </a:t>
            </a:r>
            <a:r>
              <a:rPr lang="ru-RU" sz="4000" spc="53" smtClean="0">
                <a:latin typeface="Arial" pitchFamily="34" charset="0"/>
                <a:cs typeface="Arial" pitchFamily="34" charset="0"/>
              </a:rPr>
              <a:t>РАБОТА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tretch>
            <a:fillRect/>
          </a:stretch>
        </p:blipFill>
        <p:spPr>
          <a:xfrm>
            <a:off x="1012789" y="1510492"/>
            <a:ext cx="10501386" cy="492922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4161" y="1934318"/>
            <a:ext cx="11287204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Какие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есть возможности вставки таблиц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Excel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8128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Перечислите возможности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автозаполнения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таблиц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Excel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8128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Расскажите о разнице форматирования таблиц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Word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Excel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367616"/>
            <a:ext cx="10858576" cy="2462213"/>
          </a:xfrm>
        </p:spPr>
        <p:txBody>
          <a:bodyPr/>
          <a:lstStyle/>
          <a:p>
            <a:r>
              <a:rPr lang="ru-RU" sz="3200" i="0" dirty="0" smtClean="0"/>
              <a:t>В тетради </a:t>
            </a:r>
            <a:r>
              <a:rPr lang="ru-RU" sz="3200" i="0" dirty="0" smtClean="0"/>
              <a:t>создайте таблицу: </a:t>
            </a:r>
          </a:p>
          <a:p>
            <a:r>
              <a:rPr lang="ru-RU" sz="3200" i="0" dirty="0" smtClean="0"/>
              <a:t>Размеры </a:t>
            </a:r>
            <a:r>
              <a:rPr lang="ru-RU" sz="3200" i="0" dirty="0" smtClean="0"/>
              <a:t>таблицы: 20 столбцов, 5 строк</a:t>
            </a:r>
            <a:r>
              <a:rPr lang="ru-RU" sz="3200" i="0" dirty="0" smtClean="0"/>
              <a:t>.</a:t>
            </a:r>
            <a:r>
              <a:rPr lang="ru-RU" sz="3200" i="0" dirty="0" smtClean="0"/>
              <a:t> </a:t>
            </a:r>
            <a:endParaRPr lang="ru-RU" sz="3200" i="0" dirty="0" smtClean="0"/>
          </a:p>
          <a:p>
            <a:r>
              <a:rPr lang="ru-RU" sz="3200" i="0" dirty="0" smtClean="0"/>
              <a:t>(</a:t>
            </a:r>
            <a:r>
              <a:rPr lang="ru-RU" sz="3200" i="0" dirty="0" smtClean="0"/>
              <a:t>Установка границ таблицы.)</a:t>
            </a:r>
          </a:p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225" algn="l"/>
              </a:tabLst>
            </a:pP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Создайте таблицу:</a:t>
            </a:r>
            <a:endParaRPr kumimoji="0" 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22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227103" y="2939252"/>
          <a:ext cx="8039460" cy="2613675"/>
        </p:xfrm>
        <a:graphic>
          <a:graphicData uri="http://schemas.openxmlformats.org/drawingml/2006/table">
            <a:tbl>
              <a:tblPr/>
              <a:tblGrid>
                <a:gridCol w="401511"/>
                <a:gridCol w="401511"/>
                <a:gridCol w="401511"/>
                <a:gridCol w="401511"/>
                <a:gridCol w="401511"/>
                <a:gridCol w="401511"/>
                <a:gridCol w="401511"/>
                <a:gridCol w="401511"/>
                <a:gridCol w="401511"/>
                <a:gridCol w="402351"/>
                <a:gridCol w="402351"/>
                <a:gridCol w="402351"/>
                <a:gridCol w="402351"/>
                <a:gridCol w="402351"/>
                <a:gridCol w="402351"/>
                <a:gridCol w="402351"/>
                <a:gridCol w="402351"/>
                <a:gridCol w="402351"/>
                <a:gridCol w="402351"/>
                <a:gridCol w="402351"/>
              </a:tblGrid>
              <a:tr h="52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2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Установка границ таблицы.</a:t>
            </a:r>
            <a:endParaRPr kumimoji="0" 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Размеры таблицы: 20 столбцов, 5 строк.</a:t>
            </a:r>
            <a:endParaRPr kumimoji="0" 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29D6E655-0B78-4B87-A1C5-77B99F91B250}"/>
  <p:tag name="ISPRING_RESOURCE_FOLDER" val="D:\онлайн уроки\6\2 четверть\2-6\6-2-6\"/>
  <p:tag name="ISPRING_PRESENTATION_PATH" val="D:\онлайн уроки\6\2 четверть\2-6\6-2-6.pptx"/>
  <p:tag name="ISPRING_RESOURCE_PATHS_HASH_2" val="c7b89b9ae46f29d46a6111518edb9a93b243e5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7973</TotalTime>
  <Words>417</Words>
  <Application>Microsoft Office PowerPoint</Application>
  <PresentationFormat>Произвольный</PresentationFormat>
  <Paragraphs>197</Paragraphs>
  <Slides>9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Информатика и ИТ</vt:lpstr>
      <vt:lpstr>Слайд 2</vt:lpstr>
      <vt:lpstr>ПРАКТИЧЕСКАЯ РАБОТА</vt:lpstr>
      <vt:lpstr>ПРАКТИЧЕСКАЯ РАБОТА</vt:lpstr>
      <vt:lpstr>ПРАКТИЧЕСКАЯ РАБОТА</vt:lpstr>
      <vt:lpstr>ПРАКТИЧЕСКАЯ РАБОТА</vt:lpstr>
      <vt:lpstr>ПРАКТИЧЕСКАЯ РАБОТА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772</cp:revision>
  <dcterms:created xsi:type="dcterms:W3CDTF">2020-04-13T08:05:16Z</dcterms:created>
  <dcterms:modified xsi:type="dcterms:W3CDTF">2020-12-29T19:56:16Z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