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689" r:id="rId3"/>
    <p:sldId id="686" r:id="rId4"/>
    <p:sldId id="690" r:id="rId5"/>
    <p:sldId id="691" r:id="rId6"/>
    <p:sldId id="692" r:id="rId7"/>
    <p:sldId id="693" r:id="rId8"/>
    <p:sldId id="615" r:id="rId9"/>
    <p:sldId id="685" r:id="rId10"/>
  </p:sldIdLst>
  <p:sldSz cx="12169775" cy="7021513"/>
  <p:notesSz cx="5765800" cy="3244850"/>
  <p:custDataLst>
    <p:tags r:id="rId1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82" autoAdjust="0"/>
    <p:restoredTop sz="98925" autoAdjust="0"/>
  </p:normalViewPr>
  <p:slideViewPr>
    <p:cSldViewPr>
      <p:cViewPr varScale="1">
        <p:scale>
          <a:sx n="62" d="100"/>
          <a:sy n="62" d="100"/>
        </p:scale>
        <p:origin x="-90" y="-19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5\&#1042;&#1080;&#1076;&#1077;&#1086;%2030-12-2020%20002504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5\&#1042;&#1080;&#1076;&#1077;&#1086;%2030-12-2020%20003243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5\&#1042;&#1080;&#1076;&#1077;&#1086;%2030-12-2020%20003843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5\&#1042;&#1080;&#1076;&#1077;&#1086;%2030-12-2020%20004125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655731" y="3010690"/>
            <a:ext cx="6376602" cy="3047518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РАБОТА.</a:t>
            </a:r>
          </a:p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ВСТАВКА ТАБЛИЦ 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EXCEL.</a:t>
            </a:r>
            <a:endParaRPr lang="ru-RU" sz="4800" b="1" spc="-2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1296178"/>
            <a:ext cx="10858576" cy="492443"/>
          </a:xfrm>
        </p:spPr>
        <p:txBody>
          <a:bodyPr/>
          <a:lstStyle/>
          <a:p>
            <a:pPr indent="717550" algn="just"/>
            <a:r>
              <a:rPr lang="ru-RU" sz="3200" i="0" dirty="0" smtClean="0"/>
              <a:t>В тетради </a:t>
            </a:r>
            <a:r>
              <a:rPr lang="ru-RU" sz="3200" i="0" dirty="0" smtClean="0"/>
              <a:t>создайте таблицу:</a:t>
            </a:r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ПРОВЕРКА</a:t>
            </a:r>
            <a:r>
              <a:rPr lang="ru-RU" sz="3600" spc="53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27" y="1867681"/>
            <a:ext cx="9787006" cy="495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</a:t>
            </a: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9847" y="1796244"/>
          <a:ext cx="11358643" cy="4973586"/>
        </p:xfrm>
        <a:graphic>
          <a:graphicData uri="http://schemas.openxmlformats.org/drawingml/2006/table">
            <a:tbl>
              <a:tblPr/>
              <a:tblGrid>
                <a:gridCol w="642944"/>
                <a:gridCol w="1152849"/>
                <a:gridCol w="298248"/>
                <a:gridCol w="292998"/>
                <a:gridCol w="294049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613300"/>
                <a:gridCol w="613300"/>
                <a:gridCol w="604899"/>
                <a:gridCol w="598597"/>
                <a:gridCol w="446321"/>
                <a:gridCol w="598597"/>
                <a:gridCol w="598597"/>
                <a:gridCol w="432671"/>
                <a:gridCol w="598597"/>
              </a:tblGrid>
              <a:tr h="55977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Номер по порядку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Фамилия, инициалы, должность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Табельный номер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Отметки о явках и неявках на работу по числам месяца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неявок, дней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выходных и праздничных дней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</a:t>
                      </a: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половину месяца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часов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 них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4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Сверхурочных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выходных, праздничных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69847" y="1224741"/>
            <a:ext cx="11799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Создание сложной таблицы. Размеры таблицы: 26 столбцов, 6 строк.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Видео 30-12-2020 00250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8" y="1296178"/>
            <a:ext cx="11501519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</a:t>
            </a: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1285" y="1581930"/>
          <a:ext cx="11358643" cy="5000383"/>
        </p:xfrm>
        <a:graphic>
          <a:graphicData uri="http://schemas.openxmlformats.org/drawingml/2006/table">
            <a:tbl>
              <a:tblPr/>
              <a:tblGrid>
                <a:gridCol w="642944"/>
                <a:gridCol w="1152849"/>
                <a:gridCol w="298248"/>
                <a:gridCol w="292998"/>
                <a:gridCol w="294049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613300"/>
                <a:gridCol w="613300"/>
                <a:gridCol w="604899"/>
                <a:gridCol w="598597"/>
                <a:gridCol w="446321"/>
                <a:gridCol w="598597"/>
                <a:gridCol w="598597"/>
                <a:gridCol w="432671"/>
                <a:gridCol w="598597"/>
              </a:tblGrid>
              <a:tr h="55977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Номер по порядку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Фамилия, инициалы, должность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Табельный номер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Отметки о явках и неявках на работу по числам месяца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неявок, дней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выходных и праздничных дней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</a:t>
                      </a: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половину месяца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часов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 них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4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Сверхурочных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выходных, праздничных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Видео 30-12-2020 00324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8" y="1296178"/>
            <a:ext cx="11501519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</a:t>
            </a: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1285" y="1581930"/>
          <a:ext cx="11358643" cy="5000383"/>
        </p:xfrm>
        <a:graphic>
          <a:graphicData uri="http://schemas.openxmlformats.org/drawingml/2006/table">
            <a:tbl>
              <a:tblPr/>
              <a:tblGrid>
                <a:gridCol w="642944"/>
                <a:gridCol w="1152849"/>
                <a:gridCol w="298248"/>
                <a:gridCol w="292998"/>
                <a:gridCol w="294049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613300"/>
                <a:gridCol w="613300"/>
                <a:gridCol w="604899"/>
                <a:gridCol w="598597"/>
                <a:gridCol w="446321"/>
                <a:gridCol w="598597"/>
                <a:gridCol w="598597"/>
                <a:gridCol w="432671"/>
                <a:gridCol w="598597"/>
              </a:tblGrid>
              <a:tr h="55977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Номер по порядку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Фамилия, инициалы, должность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Табельный номер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Отметки о явках и неявках на работу по числам месяца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неявок, дней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выходных и праздничных дней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</a:t>
                      </a: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половину месяца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часов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 них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4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Сверхурочных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выходных, праздничных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Видео 30-12-2020 00384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9" y="1367616"/>
            <a:ext cx="11501518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ПРАКТИЧЕСКАЯ </a:t>
            </a: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1285" y="1581930"/>
          <a:ext cx="11358643" cy="5000383"/>
        </p:xfrm>
        <a:graphic>
          <a:graphicData uri="http://schemas.openxmlformats.org/drawingml/2006/table">
            <a:tbl>
              <a:tblPr/>
              <a:tblGrid>
                <a:gridCol w="642944"/>
                <a:gridCol w="1152849"/>
                <a:gridCol w="298248"/>
                <a:gridCol w="292998"/>
                <a:gridCol w="294049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297198"/>
                <a:gridCol w="298248"/>
                <a:gridCol w="613300"/>
                <a:gridCol w="613300"/>
                <a:gridCol w="604899"/>
                <a:gridCol w="598597"/>
                <a:gridCol w="446321"/>
                <a:gridCol w="598597"/>
                <a:gridCol w="598597"/>
                <a:gridCol w="432671"/>
                <a:gridCol w="598597"/>
              </a:tblGrid>
              <a:tr h="55977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Номер по порядку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Фамилия, инициалы, должность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Табельный номер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Отметки о явках и неявках на работу по числам месяца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месяц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неявок, дней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выходных и праздничных дней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Итого отработано за </a:t>
                      </a:r>
                      <a:r>
                        <a:rPr lang="en-US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</a:t>
                      </a: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половину месяца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часов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 них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4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Сверхурочных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ночных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выходных, праздничных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Видео 30-12-2020 00412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296177"/>
            <a:ext cx="11430080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smtClean="0">
                <a:latin typeface="Arial" pitchFamily="34" charset="0"/>
                <a:cs typeface="Arial" pitchFamily="34" charset="0"/>
              </a:rPr>
              <a:t>ПРАКТИЧЕСКАЯ </a:t>
            </a:r>
            <a:r>
              <a:rPr lang="ru-RU" sz="4000" spc="53" smtClean="0">
                <a:latin typeface="Arial" pitchFamily="34" charset="0"/>
                <a:cs typeface="Arial" pitchFamily="34" charset="0"/>
              </a:rPr>
              <a:t>РАБОТА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tretch>
            <a:fillRect/>
          </a:stretch>
        </p:blipFill>
        <p:spPr>
          <a:xfrm>
            <a:off x="1012789" y="1510492"/>
            <a:ext cx="10501386" cy="492922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934318"/>
            <a:ext cx="112872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есть возможности вставки таблиц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Excel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Перечислите возможности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автозаполнения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таблиц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Excel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Расскажите о разнице форматирования таблиц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Word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Excel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367616"/>
            <a:ext cx="10858576" cy="2462213"/>
          </a:xfrm>
        </p:spPr>
        <p:txBody>
          <a:bodyPr/>
          <a:lstStyle/>
          <a:p>
            <a:r>
              <a:rPr lang="ru-RU" sz="3200" i="0" dirty="0" smtClean="0"/>
              <a:t>В тетради </a:t>
            </a:r>
            <a:r>
              <a:rPr lang="ru-RU" sz="3200" i="0" dirty="0" smtClean="0"/>
              <a:t>создайте таблицу: </a:t>
            </a:r>
          </a:p>
          <a:p>
            <a:r>
              <a:rPr lang="ru-RU" sz="3200" i="0" dirty="0" smtClean="0"/>
              <a:t>Размеры </a:t>
            </a:r>
            <a:r>
              <a:rPr lang="ru-RU" sz="3200" i="0" dirty="0" smtClean="0"/>
              <a:t>таблицы: 20 столбцов, 5 строк</a:t>
            </a:r>
            <a:r>
              <a:rPr lang="ru-RU" sz="3200" i="0" dirty="0" smtClean="0"/>
              <a:t>.</a:t>
            </a:r>
            <a:r>
              <a:rPr lang="ru-RU" sz="3200" i="0" dirty="0" smtClean="0"/>
              <a:t> </a:t>
            </a:r>
            <a:endParaRPr lang="ru-RU" sz="3200" i="0" dirty="0" smtClean="0"/>
          </a:p>
          <a:p>
            <a:r>
              <a:rPr lang="ru-RU" sz="3200" i="0" dirty="0" smtClean="0"/>
              <a:t>(</a:t>
            </a:r>
            <a:r>
              <a:rPr lang="ru-RU" sz="3200" i="0" dirty="0" smtClean="0"/>
              <a:t>Установка границ таблицы.)</a:t>
            </a:r>
          </a:p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Создайте таблицу: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2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27103" y="2939252"/>
          <a:ext cx="8039460" cy="2613675"/>
        </p:xfrm>
        <a:graphic>
          <a:graphicData uri="http://schemas.openxmlformats.org/drawingml/2006/table">
            <a:tbl>
              <a:tblPr/>
              <a:tblGrid>
                <a:gridCol w="401511"/>
                <a:gridCol w="401511"/>
                <a:gridCol w="401511"/>
                <a:gridCol w="401511"/>
                <a:gridCol w="401511"/>
                <a:gridCol w="401511"/>
                <a:gridCol w="401511"/>
                <a:gridCol w="401511"/>
                <a:gridCol w="401511"/>
                <a:gridCol w="402351"/>
                <a:gridCol w="402351"/>
                <a:gridCol w="402351"/>
                <a:gridCol w="402351"/>
                <a:gridCol w="402351"/>
                <a:gridCol w="402351"/>
                <a:gridCol w="402351"/>
                <a:gridCol w="402351"/>
                <a:gridCol w="402351"/>
                <a:gridCol w="402351"/>
                <a:gridCol w="402351"/>
              </a:tblGrid>
              <a:tr h="52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2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Установка границ таблицы.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Размеры таблицы: 20 столбцов, 5 строк.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c7b89b9ae46f29d46a6111518edb9a93b243e5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7973</TotalTime>
  <Words>417</Words>
  <Application>Microsoft Office PowerPoint</Application>
  <PresentationFormat>Произвольный</PresentationFormat>
  <Paragraphs>197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Информатика и ИТ</vt:lpstr>
      <vt:lpstr>Слайд 2</vt:lpstr>
      <vt:lpstr>ПРАКТИЧЕСКАЯ РАБОТА</vt:lpstr>
      <vt:lpstr>ПРАКТИЧЕСКАЯ РАБОТА</vt:lpstr>
      <vt:lpstr>ПРАКТИЧЕСКАЯ РАБОТА</vt:lpstr>
      <vt:lpstr>ПРАКТИЧЕСКАЯ РАБОТА</vt:lpstr>
      <vt:lpstr>ПРАКТИЧЕСКАЯ РАБОТА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772</cp:revision>
  <dcterms:created xsi:type="dcterms:W3CDTF">2020-04-13T08:05:16Z</dcterms:created>
  <dcterms:modified xsi:type="dcterms:W3CDTF">2020-12-29T19:56:16Z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