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724" r:id="rId3"/>
    <p:sldId id="725" r:id="rId4"/>
    <p:sldId id="702" r:id="rId5"/>
    <p:sldId id="727" r:id="rId6"/>
    <p:sldId id="705" r:id="rId7"/>
    <p:sldId id="728" r:id="rId8"/>
    <p:sldId id="729" r:id="rId9"/>
    <p:sldId id="730" r:id="rId10"/>
    <p:sldId id="731" r:id="rId11"/>
    <p:sldId id="732" r:id="rId12"/>
    <p:sldId id="733" r:id="rId13"/>
    <p:sldId id="734" r:id="rId14"/>
    <p:sldId id="723" r:id="rId15"/>
    <p:sldId id="726" r:id="rId16"/>
  </p:sldIdLst>
  <p:sldSz cx="12169775" cy="7021513"/>
  <p:notesSz cx="5765800" cy="3244850"/>
  <p:custDataLst>
    <p:tags r:id="rId18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1022">
          <p15:clr>
            <a:srgbClr val="A4A3A4"/>
          </p15:clr>
        </p15:guide>
        <p15:guide id="2" pos="18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023DD"/>
    <a:srgbClr val="FA0A04"/>
    <a:srgbClr val="943634"/>
    <a:srgbClr val="AA3F3C"/>
    <a:srgbClr val="007A37"/>
    <a:srgbClr val="004A8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324" autoAdjust="0"/>
    <p:restoredTop sz="93190" autoAdjust="0"/>
  </p:normalViewPr>
  <p:slideViewPr>
    <p:cSldViewPr>
      <p:cViewPr>
        <p:scale>
          <a:sx n="50" d="100"/>
          <a:sy n="50" d="100"/>
        </p:scale>
        <p:origin x="-1368" y="-372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8" d="100"/>
          <a:sy n="148" d="100"/>
        </p:scale>
        <p:origin x="-1332" y="-96"/>
      </p:cViewPr>
      <p:guideLst>
        <p:guide orient="horz" pos="1022"/>
        <p:guide pos="181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12.02.2021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2\&#1042;&#1080;&#1076;&#1077;&#1086;%2012-02-2021%20090048.mp4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2\&#1042;&#1080;&#1076;&#1077;&#1086;%2012-02-2021%20090544.mp4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2\&#1042;&#1080;&#1076;&#1077;&#1086;%2011-02-2021%20212602.mp4" TargetMode="Externa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2\&#1042;&#1080;&#1076;&#1077;&#1086;%2011-02-2021%20212659.mp4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2\&#1042;&#1080;&#1076;&#1077;&#1086;%2011-02-2021%20222536.mp4" TargetMode="Externa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2\&#1042;&#1080;&#1076;&#1077;&#1086;%2011-02-2021%20222637.mp4" TargetMode="Externa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2\&#1042;&#1080;&#1076;&#1077;&#1086;%2011-02-2021%20222733.mp4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4%20&#1095;&#1077;&#1090;&#1074;&#1077;&#1088;&#1090;&#1100;\5-4-2\&#1042;&#1080;&#1076;&#1077;&#1086;%2011-02-2021%20223331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12920" y="482398"/>
            <a:ext cx="7297569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12921" y="3357184"/>
            <a:ext cx="6072230" cy="1939522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РАБОТА </a:t>
            </a:r>
            <a:r>
              <a:rPr lang="ru-RU" sz="60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 СПРАЙТАМИ</a:t>
            </a:r>
          </a:p>
        </p:txBody>
      </p:sp>
      <p:sp>
        <p:nvSpPr>
          <p:cNvPr id="5" name="object 5"/>
          <p:cNvSpPr/>
          <p:nvPr/>
        </p:nvSpPr>
        <p:spPr>
          <a:xfrm>
            <a:off x="798475" y="3296442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371167" y="5103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24740"/>
            <a:ext cx="1020384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8475" y="1367616"/>
            <a:ext cx="1057282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2 упражнение.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Создание футбольного поля с помощью графического редактора.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Технология выполнения.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Используйте команду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Загрузить с компьютера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чтобы открыть файл, сохраненный в предыдущем упражнении. 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indent="711200"/>
            <a:r>
              <a:rPr lang="ru-RU" sz="3200" dirty="0" smtClean="0">
                <a:latin typeface="Arial" pitchFamily="34" charset="0"/>
                <a:cs typeface="Arial" pitchFamily="34" charset="0"/>
              </a:rPr>
              <a:t>На панели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Сцена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нажмите кнопку фона, выберите значок 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Нарисовать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и создайте желаемое изображение с помощью инструментов: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5599" y="1439054"/>
            <a:ext cx="10144196" cy="4844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6971" y="1296178"/>
            <a:ext cx="1150151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rabi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Сначала выберите цвет, затем нарисуйте зеленый прямоугольник с помощью 1-го инструмента (прямоугольник); </a:t>
            </a:r>
          </a:p>
          <a:p>
            <a:pPr marL="742950" indent="-742950">
              <a:buAutoNum type="arabi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При помощи 2-го инструмента (прямой линии) рисуем сетку ворот; </a:t>
            </a:r>
          </a:p>
          <a:p>
            <a:pPr marL="742950" indent="-742950">
              <a:buAutoNum type="arabi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Нарисуйте облака, используя 4-ый инструмент (кисть); </a:t>
            </a:r>
          </a:p>
          <a:p>
            <a:pPr marL="742950" indent="-742950">
              <a:buAutoNum type="arabicParenR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Раскрасьте облака с помощью 3-го инструмента (заливка).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Видео 12-02-2021 090048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727037" y="1367615"/>
            <a:ext cx="10501386" cy="5411429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6" name="Видео 12-02-2021 09054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69847" y="1296178"/>
            <a:ext cx="11501518" cy="5572164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155533" y="194466"/>
            <a:ext cx="12014242" cy="77417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ПОВТОРЕНИЕ</a:t>
            </a:r>
            <a:endParaRPr lang="ru-RU" sz="4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98475" y="1296178"/>
            <a:ext cx="10715700" cy="5494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84095" y="359366"/>
            <a:ext cx="1201424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ЗАДАНИЯ ДЛЯ САМОСТОЯТЕЛЬНОЙ 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8409" y="2081996"/>
            <a:ext cx="11144328" cy="24826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5475">
              <a:lnSpc>
                <a:spcPct val="150000"/>
              </a:lnSpc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Нарисуйте фон для любимого героя (спрайта). 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indent="625475">
              <a:lnSpc>
                <a:spcPct val="150000"/>
              </a:lnSpc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Запишите в тетрадь ключевые термины, пройденные на уроке.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0" y="296046"/>
            <a:ext cx="12169775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ВОПРОСЫ УРОКА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12789" y="1796244"/>
            <a:ext cx="10488728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720725" algn="just">
              <a:spcAft>
                <a:spcPts val="600"/>
              </a:spcAft>
              <a:buBlip>
                <a:blip r:embed="rId2"/>
              </a:buBlip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Что такое спрайт? Объясните его функцию. </a:t>
            </a:r>
          </a:p>
          <a:p>
            <a:pPr marL="87313" indent="720725" algn="just">
              <a:spcAft>
                <a:spcPts val="600"/>
              </a:spcAft>
              <a:buBlip>
                <a:blip r:embed="rId2"/>
              </a:buBlip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 разместить новые спрайты на сцене? </a:t>
            </a:r>
          </a:p>
          <a:p>
            <a:pPr marL="87313" indent="720725" algn="just">
              <a:spcAft>
                <a:spcPts val="600"/>
              </a:spcAft>
              <a:buBlip>
                <a:blip r:embed="rId2"/>
              </a:buBlip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 переместить спрайт в другую точку сцены? </a:t>
            </a:r>
          </a:p>
          <a:p>
            <a:pPr marL="87313" indent="720725" algn="just">
              <a:spcAft>
                <a:spcPts val="600"/>
              </a:spcAft>
              <a:buBlip>
                <a:blip r:embed="rId2"/>
              </a:buBlip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Какими способами можно украсить фон сцены?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 bldLvl="5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84095" y="359366"/>
            <a:ext cx="1201424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ru-RU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69847" y="1296178"/>
            <a:ext cx="1114432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5475"/>
            <a:r>
              <a:rPr lang="ru-RU" sz="2800" dirty="0" smtClean="0">
                <a:latin typeface="Arial" pitchFamily="34" charset="0"/>
                <a:cs typeface="Arial" pitchFamily="34" charset="0"/>
              </a:rPr>
              <a:t>Найдите понятия, соответствующие новым терминам, приведенным в таблице, и объедините их с помощью линии.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971" y="2367748"/>
            <a:ext cx="11643242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3" name="Соединительная линия уступом 12"/>
          <p:cNvCxnSpPr/>
          <p:nvPr/>
        </p:nvCxnSpPr>
        <p:spPr>
          <a:xfrm>
            <a:off x="2655863" y="3153566"/>
            <a:ext cx="1214446" cy="714380"/>
          </a:xfrm>
          <a:prstGeom prst="bentConnector3">
            <a:avLst>
              <a:gd name="adj1" fmla="val 50000"/>
            </a:avLst>
          </a:prstGeom>
          <a:ln w="38100">
            <a:solidFill>
              <a:srgbClr val="00B0F0"/>
            </a:solidFill>
            <a:headEnd type="oval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2655863" y="3510756"/>
            <a:ext cx="1214446" cy="1588"/>
          </a:xfrm>
          <a:prstGeom prst="straightConnector1">
            <a:avLst/>
          </a:prstGeom>
          <a:ln w="38100">
            <a:solidFill>
              <a:srgbClr val="943634"/>
            </a:solidFill>
            <a:headEnd type="oval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5" name="Соединительная линия уступом 44"/>
          <p:cNvCxnSpPr/>
          <p:nvPr/>
        </p:nvCxnSpPr>
        <p:spPr>
          <a:xfrm>
            <a:off x="2655863" y="4010822"/>
            <a:ext cx="1453048" cy="1285884"/>
          </a:xfrm>
          <a:prstGeom prst="bentConnector3">
            <a:avLst>
              <a:gd name="adj1" fmla="val 50000"/>
            </a:avLst>
          </a:prstGeom>
          <a:ln w="38100">
            <a:solidFill>
              <a:srgbClr val="00B050"/>
            </a:solidFill>
            <a:headEnd type="oval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Соединительная линия уступом 53"/>
          <p:cNvCxnSpPr/>
          <p:nvPr/>
        </p:nvCxnSpPr>
        <p:spPr>
          <a:xfrm>
            <a:off x="2798739" y="4368012"/>
            <a:ext cx="1143008" cy="1588"/>
          </a:xfrm>
          <a:prstGeom prst="bentConnector3">
            <a:avLst>
              <a:gd name="adj1" fmla="val 50000"/>
            </a:avLst>
          </a:prstGeom>
          <a:ln w="38100">
            <a:solidFill>
              <a:srgbClr val="FFFF00"/>
            </a:solidFill>
            <a:headEnd type="oval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Соединительная линия уступом 37"/>
          <p:cNvCxnSpPr/>
          <p:nvPr/>
        </p:nvCxnSpPr>
        <p:spPr>
          <a:xfrm rot="5400000" flipH="1" flipV="1">
            <a:off x="1870045" y="3796508"/>
            <a:ext cx="2857520" cy="571504"/>
          </a:xfrm>
          <a:prstGeom prst="bentConnector3">
            <a:avLst>
              <a:gd name="adj1" fmla="val 101809"/>
            </a:avLst>
          </a:prstGeom>
          <a:ln w="38100">
            <a:solidFill>
              <a:srgbClr val="FA0A04"/>
            </a:solidFill>
            <a:headEnd type="oval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8" name="Соединительная линия уступом 47"/>
          <p:cNvCxnSpPr/>
          <p:nvPr/>
        </p:nvCxnSpPr>
        <p:spPr>
          <a:xfrm rot="5400000" flipH="1" flipV="1">
            <a:off x="2548706" y="3760789"/>
            <a:ext cx="2000264" cy="500066"/>
          </a:xfrm>
          <a:prstGeom prst="bentConnector3">
            <a:avLst>
              <a:gd name="adj1" fmla="val 98616"/>
            </a:avLst>
          </a:prstGeom>
          <a:ln w="38100">
            <a:solidFill>
              <a:srgbClr val="D023DD"/>
            </a:solidFill>
            <a:headEnd type="oval" w="med" len="med"/>
            <a:tailEnd type="triangle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0" y="296046"/>
            <a:ext cx="12169775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РАБОТА СО СПРАЙТАМИ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69847" y="1682449"/>
            <a:ext cx="11501518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dirty="0" smtClean="0">
                <a:latin typeface="Arial" pitchFamily="34" charset="0"/>
                <a:cs typeface="Arial" pitchFamily="34" charset="0"/>
              </a:rPr>
              <a:t>Нам необходимо развить такие навыки, как размещение, изменение костюмов и фона, перемещение спрайтов или несложная анимация. </a:t>
            </a:r>
          </a:p>
          <a:p>
            <a:pPr algn="just"/>
            <a:r>
              <a:rPr lang="ru-RU" dirty="0" smtClean="0">
                <a:latin typeface="Arial" pitchFamily="34" charset="0"/>
                <a:cs typeface="Arial" pitchFamily="34" charset="0"/>
              </a:rPr>
              <a:t>В панели Спрайт интерфейса среды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находятся следующие команды: </a:t>
            </a: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1. Выбрать спрайт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12921" y="1653368"/>
            <a:ext cx="8903982" cy="4949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Видео 11-02-2021 21260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26971" y="1439054"/>
            <a:ext cx="11644394" cy="5250693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3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2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0" y="296046"/>
            <a:ext cx="12169775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РАБОТА СО СПРАЙТАМИ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>
                  <a:lumMod val="95000"/>
                </a:schemeClr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8409" y="1469264"/>
            <a:ext cx="1150151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2. 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Выбрать фон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для сцены, варианты которых всплывают при наведении на них мыши. Однако для изменения следующих параметров спрайта выбирается его изображение в этом окне, и когда они становятся активными, требуемые параметры меняются. </a:t>
            </a:r>
          </a:p>
          <a:p>
            <a:pPr indent="711200"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Спрайт – обозначение имени спрайта; </a:t>
            </a:r>
          </a:p>
          <a:p>
            <a:pPr indent="711200"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Показать – сделать видимым или невидимым; </a:t>
            </a:r>
          </a:p>
          <a:p>
            <a:pPr indent="711200"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Размер – размер спрайта; </a:t>
            </a:r>
          </a:p>
          <a:p>
            <a:pPr indent="711200"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Направление –угол поворота; </a:t>
            </a:r>
          </a:p>
          <a:p>
            <a:pPr indent="711200"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X, Y – установить исходные координаты положения спрайта.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t="13489"/>
          <a:stretch>
            <a:fillRect/>
          </a:stretch>
        </p:blipFill>
        <p:spPr bwMode="auto">
          <a:xfrm>
            <a:off x="543157" y="1581930"/>
            <a:ext cx="11185332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Видео 11-02-2021 212659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727037" y="1367616"/>
            <a:ext cx="10787138" cy="535785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3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2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8475" y="1367616"/>
            <a:ext cx="1057282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dirty="0" smtClean="0">
                <a:latin typeface="Arial" pitchFamily="34" charset="0"/>
                <a:cs typeface="Arial" pitchFamily="34" charset="0"/>
              </a:rPr>
              <a:t>1 упражнение. «Мой первый проект!» Поместите на сцену новый спрайт и фон.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12723" y="2939252"/>
            <a:ext cx="10787138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2800"/>
            <a:r>
              <a:rPr lang="ru-RU" b="1" dirty="0" smtClean="0">
                <a:latin typeface="Arial" pitchFamily="34" charset="0"/>
                <a:cs typeface="Arial" pitchFamily="34" charset="0"/>
              </a:rPr>
              <a:t>Технология выполнения. </a:t>
            </a:r>
          </a:p>
          <a:p>
            <a:pPr indent="812800"/>
            <a:r>
              <a:rPr lang="ru-RU" b="1" dirty="0" smtClean="0">
                <a:latin typeface="Arial" pitchFamily="34" charset="0"/>
                <a:cs typeface="Arial" pitchFamily="34" charset="0"/>
              </a:rPr>
              <a:t>1)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Нажмите кнопку Выбрать фон и выберите изображение Спорт</a:t>
            </a:r>
          </a:p>
          <a:p>
            <a:pPr indent="812800"/>
            <a:r>
              <a:rPr lang="ru-RU" dirty="0" smtClean="0">
                <a:latin typeface="Arial" pitchFamily="34" charset="0"/>
                <a:cs typeface="Arial" pitchFamily="34" charset="0"/>
              </a:rPr>
              <a:t>         </a:t>
            </a:r>
          </a:p>
          <a:p>
            <a:pPr indent="812800"/>
            <a:r>
              <a:rPr lang="ru-RU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Playing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Field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появившемся окне.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8475" y="4796640"/>
            <a:ext cx="143827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Видео 11-02-2021 222536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84161" y="1296178"/>
            <a:ext cx="11144328" cy="5411429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8475" y="1367616"/>
            <a:ext cx="10572824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dirty="0" smtClean="0">
                <a:latin typeface="Arial" pitchFamily="34" charset="0"/>
                <a:cs typeface="Arial" pitchFamily="34" charset="0"/>
              </a:rPr>
              <a:t>2) Выбрать Спрайт– выберите спрайт Спорт            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Soccer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Ball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711200"/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indent="711200"/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indent="711200"/>
            <a:r>
              <a:rPr lang="ru-RU" dirty="0" smtClean="0">
                <a:latin typeface="Arial" pitchFamily="34" charset="0"/>
                <a:cs typeface="Arial" pitchFamily="34" charset="0"/>
              </a:rPr>
              <a:t>3) Мяч размещается в центре сцены, помечается мышкой и перетаскивается в нужную часть сцены.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 l="10974" t="5556" r="12208" b="11111"/>
          <a:stretch>
            <a:fillRect/>
          </a:stretch>
        </p:blipFill>
        <p:spPr bwMode="auto">
          <a:xfrm>
            <a:off x="2655863" y="1939120"/>
            <a:ext cx="100013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Видео 11-02-2021 222637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41284" y="1296178"/>
            <a:ext cx="11287205" cy="550072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8475" y="1367616"/>
            <a:ext cx="10572824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dirty="0" smtClean="0">
                <a:latin typeface="Arial" pitchFamily="34" charset="0"/>
                <a:cs typeface="Arial" pitchFamily="34" charset="0"/>
              </a:rPr>
              <a:t>4) Для добавления еще одного спрайта на сцену нажмите на кнопку Сюрприз в разделе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Выбрать спрайт. </a:t>
            </a:r>
          </a:p>
          <a:p>
            <a:pPr indent="711200"/>
            <a:r>
              <a:rPr lang="ru-RU" dirty="0" smtClean="0">
                <a:latin typeface="Arial" pitchFamily="34" charset="0"/>
                <a:cs typeface="Arial" pitchFamily="34" charset="0"/>
              </a:rPr>
              <a:t>На сцене может появиться неожиданный персонаж или предмет. Если этот спрайт не подходит, уберите его в корзину и попробуйте снова. Выберите подходящий спрайт и переместите его в выбранное место сцены. </a:t>
            </a:r>
          </a:p>
        </p:txBody>
      </p:sp>
      <p:pic>
        <p:nvPicPr>
          <p:cNvPr id="6" name="Видео 11-02-2021 222733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69847" y="1367616"/>
            <a:ext cx="11501518" cy="535785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ЗАКРЕПЛЕНИЕ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98475" y="1367616"/>
            <a:ext cx="10572824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11200"/>
            <a:r>
              <a:rPr lang="ru-RU" dirty="0" smtClean="0">
                <a:latin typeface="Arial" pitchFamily="34" charset="0"/>
                <a:cs typeface="Arial" pitchFamily="34" charset="0"/>
              </a:rPr>
              <a:t>Когда образ будет готов, сохраните его, выбрав команду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Сохранить на свой компьютер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в разделе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Файл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indent="711200"/>
            <a:r>
              <a:rPr lang="ru-RU" dirty="0" smtClean="0">
                <a:latin typeface="Arial" pitchFamily="34" charset="0"/>
                <a:cs typeface="Arial" pitchFamily="34" charset="0"/>
              </a:rPr>
              <a:t>Можно назвать это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Football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 Наш проект автоматически сохраняется в папке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Scratch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Projects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  <p:pic>
        <p:nvPicPr>
          <p:cNvPr id="4" name="Видео 11-02-2021 223331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84161" y="1367616"/>
            <a:ext cx="11001452" cy="535785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1af9bad409bc3eefeba1b8bf2d4a7144918f5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14398</TotalTime>
  <Words>447</Words>
  <Application>Microsoft Office PowerPoint</Application>
  <PresentationFormat>Произвольный</PresentationFormat>
  <Paragraphs>56</Paragraphs>
  <Slides>15</Slides>
  <Notes>0</Notes>
  <HiddenSlides>0</HiddenSlides>
  <MMClips>8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Информатика и ИТ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1280</cp:revision>
  <dcterms:created xsi:type="dcterms:W3CDTF">2020-04-13T08:05:16Z</dcterms:created>
  <dcterms:modified xsi:type="dcterms:W3CDTF">2021-02-12T08:33:11Z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