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4"/>
  </p:notesMasterIdLst>
  <p:sldIdLst>
    <p:sldId id="256" r:id="rId2"/>
    <p:sldId id="370" r:id="rId3"/>
    <p:sldId id="607" r:id="rId4"/>
    <p:sldId id="612" r:id="rId5"/>
    <p:sldId id="613" r:id="rId6"/>
    <p:sldId id="614" r:id="rId7"/>
    <p:sldId id="615" r:id="rId8"/>
    <p:sldId id="616" r:id="rId9"/>
    <p:sldId id="617" r:id="rId10"/>
    <p:sldId id="618" r:id="rId11"/>
    <p:sldId id="619" r:id="rId12"/>
    <p:sldId id="620" r:id="rId13"/>
    <p:sldId id="621" r:id="rId14"/>
    <p:sldId id="622" r:id="rId15"/>
    <p:sldId id="610" r:id="rId16"/>
    <p:sldId id="624" r:id="rId17"/>
    <p:sldId id="627" r:id="rId18"/>
    <p:sldId id="626" r:id="rId19"/>
    <p:sldId id="625" r:id="rId20"/>
    <p:sldId id="623" r:id="rId21"/>
    <p:sldId id="630" r:id="rId22"/>
    <p:sldId id="628" r:id="rId23"/>
  </p:sldIdLst>
  <p:sldSz cx="12169775" cy="7021513"/>
  <p:notesSz cx="5765800" cy="3244850"/>
  <p:custDataLst>
    <p:tags r:id="rId25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7A37"/>
    <a:srgbClr val="004A8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324" autoAdjust="0"/>
    <p:restoredTop sz="93190" autoAdjust="0"/>
  </p:normalViewPr>
  <p:slideViewPr>
    <p:cSldViewPr>
      <p:cViewPr>
        <p:scale>
          <a:sx n="66" d="100"/>
          <a:sy n="66" d="100"/>
        </p:scale>
        <p:origin x="-216" y="-24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27169" y="2746995"/>
            <a:ext cx="6072230" cy="3478405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400" b="1" spc="-21" dirty="0" smtClean="0">
                <a:solidFill>
                  <a:srgbClr val="2365C7"/>
                </a:solidFill>
                <a:latin typeface="Arial"/>
                <a:cs typeface="Arial"/>
              </a:rPr>
              <a:t>ИНТЕРФЕЙС ГРАФИЧЕСКОГО РЕДАКТОРА И ПАНЕЛЬ ИНСТРУМЕНТОВ</a:t>
            </a:r>
          </a:p>
        </p:txBody>
      </p:sp>
      <p:sp>
        <p:nvSpPr>
          <p:cNvPr id="5" name="object 5"/>
          <p:cNvSpPr/>
          <p:nvPr/>
        </p:nvSpPr>
        <p:spPr>
          <a:xfrm>
            <a:off x="798475" y="3296442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45537" y="2762260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285" y="1347634"/>
            <a:ext cx="7429552" cy="548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9" name="Овал 8"/>
          <p:cNvSpPr/>
          <p:nvPr/>
        </p:nvSpPr>
        <p:spPr>
          <a:xfrm>
            <a:off x="6799267" y="308212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285" y="186768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12789" y="322500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156061" y="165336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84623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942011" y="193912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870705" y="586821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41549" y="429657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Овал 9"/>
          <p:cNvSpPr/>
          <p:nvPr/>
        </p:nvSpPr>
        <p:spPr>
          <a:xfrm>
            <a:off x="2655863" y="129617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1864" y="2296310"/>
            <a:ext cx="459487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>
            <a:off x="3441681" y="2724938"/>
            <a:ext cx="7726374" cy="31085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3. Панель инструментов. Он состоит из верхнего и нижнего ряда. В верхнем ряду расположены кнопки выполнения общих команд и управляющее оборудование. В нижней строке находятся способы изменения параметров оборудования, которые остаются активными.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941483" y="2153434"/>
            <a:ext cx="5072098" cy="26776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4. Список картинок. Каждое открывшееся изображение сохраняется в списке в виде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миниатюры.После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выбора из списка картинка полностью отобразится в рабочем окне.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8518E-6 7.05244E-7 L 0.09251 -0.0666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-3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409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285" y="1347634"/>
            <a:ext cx="7429552" cy="548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9" name="Овал 8"/>
          <p:cNvSpPr/>
          <p:nvPr/>
        </p:nvSpPr>
        <p:spPr>
          <a:xfrm>
            <a:off x="6799267" y="308212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285" y="186768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12789" y="322500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156061" y="165336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84623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942011" y="179624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870705" y="586821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41549" y="429657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Овал 9"/>
          <p:cNvSpPr/>
          <p:nvPr/>
        </p:nvSpPr>
        <p:spPr>
          <a:xfrm>
            <a:off x="2655863" y="129617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5013317" y="2939252"/>
            <a:ext cx="5541979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5. Рабочая зона. Рабочей областью программы является. В этой области выполняются действия по созданию или обработке изображения.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870177" y="2439186"/>
            <a:ext cx="6083300" cy="2677656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6. Окно оборудования. В этом окне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основное оборудование программы находится в. В процессе выделения курсором они активируются и отображается название оборудования.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0" grpId="1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285" y="1347634"/>
            <a:ext cx="7429552" cy="548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9" name="Овал 8"/>
          <p:cNvSpPr/>
          <p:nvPr/>
        </p:nvSpPr>
        <p:spPr>
          <a:xfrm>
            <a:off x="5942011" y="301069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285" y="186768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12789" y="322500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156061" y="165336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84623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942011" y="179624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8013713" y="551102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41549" y="429657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Овал 9"/>
          <p:cNvSpPr/>
          <p:nvPr/>
        </p:nvSpPr>
        <p:spPr>
          <a:xfrm>
            <a:off x="2655863" y="129617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lum bright="-20000" contrast="20000"/>
          </a:blip>
          <a:srcRect/>
          <a:stretch>
            <a:fillRect/>
          </a:stretch>
        </p:blipFill>
        <p:spPr bwMode="auto">
          <a:xfrm>
            <a:off x="6513515" y="2224872"/>
            <a:ext cx="1334156" cy="1510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Прямоугольник 20"/>
          <p:cNvSpPr/>
          <p:nvPr/>
        </p:nvSpPr>
        <p:spPr>
          <a:xfrm>
            <a:off x="1084227" y="2153434"/>
            <a:ext cx="4643470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7. Окно истории. В этом окне каждое действие, выполняемое с изображением, сохраняется. После закрытия программы История действий также стирается.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3515" y="5010954"/>
            <a:ext cx="1357322" cy="1525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Прямоугольник 21"/>
          <p:cNvSpPr/>
          <p:nvPr/>
        </p:nvSpPr>
        <p:spPr>
          <a:xfrm>
            <a:off x="941351" y="2367748"/>
            <a:ext cx="4500594" cy="26776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8. Окно слоев. Со всеми сгенерированными слоями выполняются операции удаления, добавления, управления, перестановки.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1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4342E-6 3.30922E-6 L -0.00809 -0.2504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" y="-125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9" dur="2000" fill="hold"/>
                                        <p:tgtEl>
                                          <p:spTgt spid="512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285" y="1347634"/>
            <a:ext cx="7429552" cy="548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9" name="Овал 8"/>
          <p:cNvSpPr/>
          <p:nvPr/>
        </p:nvSpPr>
        <p:spPr>
          <a:xfrm>
            <a:off x="5942011" y="301069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285" y="186768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12789" y="322500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156061" y="165336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84623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942011" y="179624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8013713" y="551102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41549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Овал 9"/>
          <p:cNvSpPr/>
          <p:nvPr/>
        </p:nvSpPr>
        <p:spPr>
          <a:xfrm>
            <a:off x="2655863" y="129617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4161" y="4333210"/>
            <a:ext cx="2857520" cy="2249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Прямоугольник 19"/>
          <p:cNvSpPr/>
          <p:nvPr/>
        </p:nvSpPr>
        <p:spPr>
          <a:xfrm>
            <a:off x="5156193" y="1939120"/>
            <a:ext cx="5327665" cy="224676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9. Окно цветовой палитры. Здесь есть функции выбора и управления цветом, а также элементы настройки прозрачности цвета.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584557" y="3725070"/>
            <a:ext cx="6083300" cy="1815882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10. Строка состояния. Эта строка отображает контекстную информацию, размер изображения, положение курсора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4823E-6 -4.77396E-6 L 0.04462 -0.297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" y="-149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614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ПАНЕЛЬ ИНСТРУМЕНТОВ  PAINT.NET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84161" y="1367616"/>
            <a:ext cx="10429948" cy="206210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indent="808038"/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программа соответствует аппаратному обеспечению и возможностям программы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Photoshop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, которая пользуется все большим успехом у пользователей. 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369847" y="1367616"/>
            <a:ext cx="2000264" cy="5394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512987" y="1653368"/>
          <a:ext cx="9358378" cy="493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41619"/>
                <a:gridCol w="5687801"/>
                <a:gridCol w="642942"/>
                <a:gridCol w="2286016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Выбор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прямоугольной области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Кисть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Перемещение выделенной области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Ластик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Лассо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Карандаш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Перемещение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области выделения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Пипетка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Выбор области овальной формы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Клонирующая</a:t>
                      </a:r>
                      <a:r>
                        <a:rPr lang="ru-RU" sz="2400" baseline="0" dirty="0" smtClean="0">
                          <a:latin typeface="Arial" pitchFamily="34" charset="0"/>
                          <a:cs typeface="Arial" pitchFamily="34" charset="0"/>
                        </a:rPr>
                        <a:t> кисть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Масштаб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Замена цвета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Волшебная палочка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17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Текст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Рука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Линия/Кривая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Заливка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Фигуры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Градиент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69847" y="1439054"/>
            <a:ext cx="6429420" cy="4924425"/>
          </a:xfrm>
        </p:spPr>
        <p:txBody>
          <a:bodyPr/>
          <a:lstStyle/>
          <a:p>
            <a:pPr indent="717550" algn="just"/>
            <a:r>
              <a:rPr lang="ru-RU" sz="3200" i="0" dirty="0" smtClean="0"/>
              <a:t>Цветовая палитра Цветовое окно может работать в 2 разных состояниях: "Больше» и «Меньше». Переход из одного состояния окон в другое возможен через Латинскую клавишу "C" на клавиатуре. Окна палитры можно скрыть с помощью клавиши F8 или создать заново.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ЦВЕТОВАЯ ПАЛИТРА ОКНА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7013581" y="1510492"/>
            <a:ext cx="4714908" cy="3630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lum bright="-10000" contrast="10000"/>
          </a:blip>
          <a:srcRect/>
          <a:stretch>
            <a:fillRect/>
          </a:stretch>
        </p:blipFill>
        <p:spPr bwMode="auto">
          <a:xfrm>
            <a:off x="7156457" y="1510492"/>
            <a:ext cx="4286280" cy="5151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98475" y="1510492"/>
            <a:ext cx="4929221" cy="4924425"/>
          </a:xfrm>
        </p:spPr>
        <p:txBody>
          <a:bodyPr/>
          <a:lstStyle/>
          <a:p>
            <a:pPr indent="717550" algn="l"/>
            <a:r>
              <a:rPr lang="ru-RU" sz="3200" i="0" dirty="0" err="1" smtClean="0"/>
              <a:t>Paint.NET</a:t>
            </a:r>
            <a:r>
              <a:rPr lang="ru-RU" sz="3200" i="0" dirty="0" smtClean="0"/>
              <a:t> программа может хранить список (историю) выполненных действий, это окно называется</a:t>
            </a:r>
            <a:r>
              <a:rPr lang="en-US" sz="3200" i="0" dirty="0" smtClean="0"/>
              <a:t> </a:t>
            </a:r>
            <a:r>
              <a:rPr lang="ru-RU" sz="3200" b="1" i="0" dirty="0" smtClean="0"/>
              <a:t>Журнал</a:t>
            </a:r>
            <a:r>
              <a:rPr lang="ru-RU" sz="3200" i="0" dirty="0" smtClean="0"/>
              <a:t>. В нём можно просмотреть записанные действия, вернуться к некоторым действиям и активировать его.</a:t>
            </a:r>
            <a:r>
              <a:rPr lang="en-US" sz="3200" i="0" dirty="0" smtClean="0"/>
              <a:t> </a:t>
            </a:r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ИСТОРИЯ ВЫПОЛНЕННЫХ ДЕЙСТВИЙ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Рисунок 6" descr="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56457" y="1296178"/>
            <a:ext cx="4714908" cy="5486939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530536"/>
            <a:ext cx="6858048" cy="2954655"/>
          </a:xfrm>
        </p:spPr>
        <p:txBody>
          <a:bodyPr/>
          <a:lstStyle/>
          <a:p>
            <a:pPr indent="717550" algn="l"/>
            <a:r>
              <a:rPr lang="ru-RU" sz="3200" i="0" dirty="0" err="1" smtClean="0"/>
              <a:t>Paint.NET</a:t>
            </a:r>
            <a:r>
              <a:rPr lang="ru-RU" sz="3200" i="0" dirty="0" smtClean="0"/>
              <a:t> с целью обработки изображений в программе есть несколько стандартных эффектов: Для фотографий, Искажение, Размытие,  Стилизация, Узоры, Художественные, Шум.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ИСТОРИЯ ВЫПОЛНЕННЫХ ДЕЙСТВИЙ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7442209" y="1510492"/>
            <a:ext cx="4000528" cy="4800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439054"/>
            <a:ext cx="11144328" cy="2462213"/>
          </a:xfrm>
        </p:spPr>
        <p:txBody>
          <a:bodyPr/>
          <a:lstStyle/>
          <a:p>
            <a:pPr indent="717550" algn="l"/>
            <a:r>
              <a:rPr lang="ru-RU" sz="3200" i="0" dirty="0" err="1" smtClean="0"/>
              <a:t>Paint.NET</a:t>
            </a:r>
            <a:r>
              <a:rPr lang="ru-RU" sz="3200" i="0" dirty="0" smtClean="0"/>
              <a:t> программа способна работать со многими популярными графическими файлами. Хотя программа работает с такими форматами (расширениями файлов), как PNG, JPEG, BMP, GIF, TGA, DDS и TIFF, ее собственный формат - PDN.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ФОРМАТЫ ГРАФИЧЕСКИХ ФАЙЛОВ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/>
          <a:stretch>
            <a:fillRect/>
          </a:stretch>
        </p:blipFill>
        <p:spPr bwMode="auto">
          <a:xfrm>
            <a:off x="3584557" y="3939384"/>
            <a:ext cx="5072098" cy="26970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lum bright="-20000" contrast="20000"/>
          </a:blip>
          <a:srcRect t="4054"/>
          <a:stretch>
            <a:fillRect/>
          </a:stretch>
        </p:blipFill>
        <p:spPr bwMode="auto">
          <a:xfrm>
            <a:off x="2012921" y="1296178"/>
            <a:ext cx="7487081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367616"/>
            <a:ext cx="11287204" cy="5416868"/>
          </a:xfrm>
        </p:spPr>
        <p:txBody>
          <a:bodyPr/>
          <a:lstStyle/>
          <a:p>
            <a:pPr indent="717550" algn="just"/>
            <a:r>
              <a:rPr lang="ru-RU" sz="3200" i="0" dirty="0" smtClean="0"/>
              <a:t>В графических редакторах формат файла часто зависит от размера изображения. В компьютерной технике изображение отображаются в крошечных точках (пикселях), расположенных на мониторе. Слово </a:t>
            </a:r>
            <a:r>
              <a:rPr lang="ru-RU" sz="3200" i="0" dirty="0" err="1" smtClean="0"/>
              <a:t>пиксель-происходит</a:t>
            </a:r>
            <a:r>
              <a:rPr lang="ru-RU" sz="3200" i="0" dirty="0" smtClean="0"/>
              <a:t> от слов </a:t>
            </a:r>
            <a:r>
              <a:rPr lang="ru-RU" sz="3200" i="0" dirty="0" err="1" smtClean="0"/>
              <a:t>Pix</a:t>
            </a:r>
            <a:r>
              <a:rPr lang="ru-RU" sz="3200" i="0" dirty="0" smtClean="0"/>
              <a:t> (изображение, изображение) и </a:t>
            </a:r>
            <a:r>
              <a:rPr lang="ru-RU" sz="3200" i="0" dirty="0" err="1" smtClean="0"/>
              <a:t>element</a:t>
            </a:r>
            <a:r>
              <a:rPr lang="ru-RU" sz="3200" i="0" dirty="0" smtClean="0"/>
              <a:t> (наименьшая единица). 1 пиксель (</a:t>
            </a:r>
            <a:r>
              <a:rPr lang="ru-RU" sz="3200" i="0" dirty="0" err="1" smtClean="0"/>
              <a:t>px</a:t>
            </a:r>
            <a:r>
              <a:rPr lang="ru-RU" sz="3200" i="0" dirty="0" smtClean="0"/>
              <a:t>) — будет размером около 0,1 – 0,3 мм и будет содержать 3 цветовых сочетания (</a:t>
            </a:r>
            <a:r>
              <a:rPr lang="ru-RU" sz="3200" i="0" dirty="0" err="1" smtClean="0"/>
              <a:t>Red</a:t>
            </a:r>
            <a:r>
              <a:rPr lang="ru-RU" sz="3200" i="0" dirty="0" smtClean="0"/>
              <a:t> - </a:t>
            </a:r>
            <a:r>
              <a:rPr lang="ru-RU" sz="3200" i="0" dirty="0" err="1" smtClean="0"/>
              <a:t>Red</a:t>
            </a:r>
            <a:r>
              <a:rPr lang="ru-RU" sz="3200" i="0" dirty="0" smtClean="0"/>
              <a:t>, </a:t>
            </a:r>
            <a:r>
              <a:rPr lang="ru-RU" sz="3200" i="0" dirty="0" err="1" smtClean="0"/>
              <a:t>Green</a:t>
            </a:r>
            <a:r>
              <a:rPr lang="ru-RU" sz="3200" i="0" dirty="0" smtClean="0"/>
              <a:t> - </a:t>
            </a:r>
            <a:r>
              <a:rPr lang="ru-RU" sz="3200" i="0" dirty="0" err="1" smtClean="0"/>
              <a:t>Green</a:t>
            </a:r>
            <a:r>
              <a:rPr lang="ru-RU" sz="3200" i="0" dirty="0" smtClean="0"/>
              <a:t>, </a:t>
            </a:r>
            <a:r>
              <a:rPr lang="ru-RU" sz="3200" i="0" dirty="0" err="1" smtClean="0"/>
              <a:t>Blue</a:t>
            </a:r>
            <a:r>
              <a:rPr lang="ru-RU" sz="3200" i="0" dirty="0" smtClean="0"/>
              <a:t> -</a:t>
            </a:r>
            <a:r>
              <a:rPr lang="ru-RU" sz="3200" i="0" dirty="0" err="1" smtClean="0"/>
              <a:t>Blue</a:t>
            </a:r>
            <a:r>
              <a:rPr lang="ru-RU" sz="3200" i="0" dirty="0" smtClean="0"/>
              <a:t>).Остальные цвета образуются из смеси этих 3 цветов. Разрешение на мониторе будет зависеть от его разрешения.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382505" y="224608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ФОРМАТЫ ГРАФИЧЕСКИХ ФАЙЛОВ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69913" y="1510001"/>
            <a:ext cx="10787138" cy="4643961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lnSpc>
                <a:spcPct val="150000"/>
              </a:lnSpc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 Графические редакторы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Paint</a:t>
            </a:r>
            <a:endParaRPr lang="ru-RU" sz="400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marL="27048" marR="254256">
              <a:lnSpc>
                <a:spcPct val="150000"/>
              </a:lnSpc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Программа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Paint.NET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и её возможности</a:t>
            </a:r>
          </a:p>
          <a:p>
            <a:pPr marL="27048" marR="254256" lvl="0">
              <a:lnSpc>
                <a:spcPct val="150000"/>
              </a:lnSpc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Запуск и интерфейс программы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Paint.NET</a:t>
            </a:r>
          </a:p>
          <a:p>
            <a:pPr marL="27048" marR="254256" lvl="0">
              <a:lnSpc>
                <a:spcPct val="150000"/>
              </a:lnSpc>
              <a:buBlip>
                <a:blip r:embed="rId2"/>
              </a:buBlip>
            </a:pP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 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Форматы графических файлов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581930"/>
            <a:ext cx="10858576" cy="4431983"/>
          </a:xfrm>
        </p:spPr>
        <p:txBody>
          <a:bodyPr/>
          <a:lstStyle/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3200" i="0" dirty="0" smtClean="0"/>
              <a:t>Объясните разницу между компьютерной графикой и изобразительным искусством.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3200" i="0" dirty="0" smtClean="0"/>
              <a:t>Какова основная задача компьютерной графики?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3200" i="0" dirty="0" smtClean="0"/>
              <a:t>Расскажите о графическом редакторе  </a:t>
            </a:r>
            <a:r>
              <a:rPr lang="ru-RU" sz="3200" i="0" dirty="0" err="1" smtClean="0"/>
              <a:t>Paint.NET</a:t>
            </a:r>
            <a:r>
              <a:rPr lang="ru-RU" sz="3200" i="0" dirty="0" smtClean="0"/>
              <a:t>.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3200" i="0" dirty="0" smtClean="0"/>
              <a:t>Какие разделы входят в интерфейс программы </a:t>
            </a:r>
            <a:r>
              <a:rPr lang="ru-RU" sz="3200" i="0" dirty="0" err="1" smtClean="0"/>
              <a:t>Paint.NET</a:t>
            </a:r>
            <a:r>
              <a:rPr lang="ru-RU" sz="3200" i="0" dirty="0" smtClean="0"/>
              <a:t>?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12723" y="1296178"/>
            <a:ext cx="11430080" cy="5601533"/>
          </a:xfrm>
        </p:spPr>
        <p:txBody>
          <a:bodyPr/>
          <a:lstStyle/>
          <a:p>
            <a:pPr indent="717550" algn="just"/>
            <a:r>
              <a:rPr lang="ru-RU" sz="2800" i="0" dirty="0" smtClean="0"/>
              <a:t>1. Определите пропущенные слова и заполните текст, используя слова, приведенные в справочнике. </a:t>
            </a:r>
          </a:p>
          <a:p>
            <a:pPr indent="717550" algn="just"/>
            <a:r>
              <a:rPr lang="ru-RU" sz="2800" i="0" dirty="0" smtClean="0"/>
              <a:t>Люди с незапамятных времен интересовались …. Они старались сохранить свои рисунки на скалах, ... посуде, бумаге и шкурах... . До нас дошло множество великих ... работ художников. Они создавали свои творения на специальных тканях, известных как ... В настоящее время … ... технологии развиваются, и появляется новое направление под названием ... ... Были разработаны новые ... обрабатывающие изображения, фотографии и изображения.</a:t>
            </a:r>
          </a:p>
          <a:p>
            <a:pPr indent="717550" algn="just"/>
            <a:r>
              <a:rPr lang="ru-RU" sz="2800" i="0" dirty="0" smtClean="0"/>
              <a:t>(программы, новые, керамической, животных, полотна, искусством, компьютерная, графика, живописных, информационные).</a:t>
            </a:r>
          </a:p>
        </p:txBody>
      </p:sp>
      <p:sp>
        <p:nvSpPr>
          <p:cNvPr id="4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441285" y="1367616"/>
            <a:ext cx="10858576" cy="3447098"/>
          </a:xfrm>
        </p:spPr>
        <p:txBody>
          <a:bodyPr/>
          <a:lstStyle/>
          <a:p>
            <a:pPr indent="717550" algn="just"/>
            <a:r>
              <a:rPr lang="ru-RU" sz="2800" i="0" dirty="0" smtClean="0"/>
              <a:t>2. Найдите строку, в которой написаны графические программы.</a:t>
            </a:r>
          </a:p>
          <a:p>
            <a:pPr indent="717550" algn="just">
              <a:buAutoNum type="alphaUcParenR"/>
            </a:pPr>
            <a:r>
              <a:rPr lang="en-US" sz="2800" dirty="0" smtClean="0"/>
              <a:t>Paint, Word, </a:t>
            </a:r>
            <a:r>
              <a:rPr lang="en-US" sz="2800" dirty="0" err="1" smtClean="0"/>
              <a:t>Bloknot</a:t>
            </a:r>
            <a:r>
              <a:rPr lang="en-US" sz="2800" dirty="0" smtClean="0"/>
              <a:t>; </a:t>
            </a:r>
            <a:endParaRPr lang="ru-RU" sz="2800" dirty="0" smtClean="0"/>
          </a:p>
          <a:p>
            <a:pPr indent="717550" algn="just">
              <a:buAutoNum type="alphaUcParenR"/>
            </a:pPr>
            <a:r>
              <a:rPr lang="en-US" sz="2800" dirty="0" err="1" smtClean="0"/>
              <a:t>TuxPaint</a:t>
            </a:r>
            <a:r>
              <a:rPr lang="en-US" sz="2800" dirty="0" smtClean="0"/>
              <a:t>, Paint, </a:t>
            </a:r>
            <a:r>
              <a:rPr lang="en-US" sz="2800" dirty="0" err="1" smtClean="0"/>
              <a:t>Paint.Net</a:t>
            </a:r>
            <a:r>
              <a:rPr lang="en-US" sz="2800" dirty="0" smtClean="0"/>
              <a:t>; </a:t>
            </a:r>
            <a:endParaRPr lang="ru-RU" sz="2800" dirty="0" smtClean="0"/>
          </a:p>
          <a:p>
            <a:pPr indent="717550" algn="just">
              <a:buAutoNum type="alphaUcParenR"/>
            </a:pPr>
            <a:r>
              <a:rPr lang="en-US" sz="2800" dirty="0" err="1" smtClean="0"/>
              <a:t>TuxPaint</a:t>
            </a:r>
            <a:r>
              <a:rPr lang="en-US" sz="2800" dirty="0" smtClean="0"/>
              <a:t>, Excel, WordPad; </a:t>
            </a:r>
            <a:endParaRPr lang="ru-RU" sz="2800" dirty="0" smtClean="0"/>
          </a:p>
          <a:p>
            <a:pPr indent="717550" algn="just">
              <a:buAutoNum type="alphaUcParenR"/>
            </a:pPr>
            <a:r>
              <a:rPr lang="en-US" sz="2800" dirty="0" err="1" smtClean="0"/>
              <a:t>Bloknot</a:t>
            </a:r>
            <a:r>
              <a:rPr lang="en-US" sz="2800" dirty="0" smtClean="0"/>
              <a:t>, Word, WordPad</a:t>
            </a:r>
            <a:r>
              <a:rPr lang="ru-RU" sz="2800" dirty="0" smtClean="0"/>
              <a:t>.</a:t>
            </a:r>
          </a:p>
          <a:p>
            <a:pPr indent="717550" algn="just"/>
            <a:r>
              <a:rPr lang="en-US" sz="2800" i="0" dirty="0" smtClean="0"/>
              <a:t>3. </a:t>
            </a:r>
            <a:r>
              <a:rPr lang="en-US" sz="2800" i="0" dirty="0" err="1" smtClean="0"/>
              <a:t>Paint.Net</a:t>
            </a:r>
            <a:r>
              <a:rPr lang="en-US" sz="2800" i="0" dirty="0" smtClean="0"/>
              <a:t> </a:t>
            </a:r>
            <a:r>
              <a:rPr lang="ru-RU" sz="2800" i="0" dirty="0" smtClean="0"/>
              <a:t>выберите строку, в которой алгоритм запуска программы отображается правильно: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 l="1315" t="13043" r="1379" b="4348"/>
          <a:stretch>
            <a:fillRect/>
          </a:stretch>
        </p:blipFill>
        <p:spPr bwMode="auto">
          <a:xfrm>
            <a:off x="226971" y="5082392"/>
            <a:ext cx="1168575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ГРАФИЧЕСКИЕ РЕДАКТОРЫ </a:t>
            </a:r>
            <a:r>
              <a:rPr kumimoji="0" lang="en-US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PAINT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41285" y="1296178"/>
            <a:ext cx="114300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Ежедневное совершенствование компьютерной техники и новых технологий открывало новые возможности как в живописи, так и в искусстве, дизайне, архитектуре, в результате чего возникла система, получившая название "компьютерная графика".</a:t>
            </a:r>
          </a:p>
          <a:p>
            <a:pPr indent="7239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Компьютерная графика - часть вычислительной техники, система специальных программ и средств, предназначенных для создания и обработки графических изображений.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ГРАФИЧЕСКИЕ РЕДАКТОРЫ </a:t>
            </a:r>
            <a:r>
              <a:rPr kumimoji="0" lang="en-US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PAINT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367616"/>
            <a:ext cx="114300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Примерами являются такие программы, как: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TuxPaint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Paint 3D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 они называются графическими редакторами с общим названием. Благодаря своей простоте и удобству они также являются отличным приложением для маленьких пользователей.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lum bright="-20000" contrast="30000"/>
          </a:blip>
          <a:srcRect/>
          <a:stretch>
            <a:fillRect/>
          </a:stretch>
        </p:blipFill>
        <p:spPr bwMode="auto">
          <a:xfrm>
            <a:off x="1584293" y="4725202"/>
            <a:ext cx="9192497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23900" algn="just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ПРОГРАММА PAINT.NET И ЕЁ ВОЗМОЖНОСТИ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296178"/>
            <a:ext cx="1143008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- редактор растровой графики, созданный для операционной системы Windows NT на базе платформы NET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Framework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723900" algn="just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программа представляет собой проект, разработанный группой студентов Вашингтонского университета под руководством компании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Microsoft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 Его ранняя версия была написана в 2004 году и называлась 1.0. Позже были также созданы его версии 1.1, 1.2 и другие. 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787270" cy="589504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indent="723900" algn="just"/>
            <a:r>
              <a:rPr lang="ru-RU" sz="3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ПРОГРАММА PAINT.NET И ЕЁ ВОЗМОЖНОСТИ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296178"/>
            <a:ext cx="1143008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считается отличной заменой графическому редактору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Paint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в стандартной программе операционной системы Windows и превосходит его по следующим возможностям: 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программа бесплатна в применении и распространении; 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оптимизирована под двух - и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четырехъядерные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микропроцессоры; 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имеет интерфейс, схожий с программой;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умеет работать с несколькими документами одновременно;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умеет выполнять работу со слоями;</a:t>
            </a:r>
          </a:p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удобный процесса работы.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ЗАПУСК ПРОГРАММЫ  PAINT.NET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27037" y="1796244"/>
            <a:ext cx="1114432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 после того, как программа установлена на компьютер, её ярлык (графический значок программы) отображается на рабочем столе, как и большинство программ.</a:t>
            </a:r>
          </a:p>
          <a:p>
            <a:pPr indent="7239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Программа запускается, как обычно, </a:t>
            </a:r>
          </a:p>
          <a:p>
            <a:pPr indent="723900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через          или        →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Все программы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и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выбирается из списка </a:t>
            </a:r>
            <a:r>
              <a:rPr lang="ru-RU" sz="3200" dirty="0" err="1" smtClean="0">
                <a:latin typeface="Arial" pitchFamily="34" charset="0"/>
                <a:cs typeface="Arial" pitchFamily="34" charset="0"/>
              </a:rPr>
              <a:t>Paint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NET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70177" y="4368012"/>
            <a:ext cx="9620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56325" y="4368012"/>
            <a:ext cx="4857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296178"/>
            <a:ext cx="1143008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000" dirty="0" smtClean="0">
                <a:latin typeface="Arial" pitchFamily="34" charset="0"/>
                <a:cs typeface="Arial" pitchFamily="34" charset="0"/>
              </a:rPr>
              <a:t>Интерфейс программы </a:t>
            </a:r>
            <a:r>
              <a:rPr lang="ru-RU" sz="30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000" dirty="0" smtClean="0">
                <a:latin typeface="Arial" pitchFamily="34" charset="0"/>
                <a:cs typeface="Arial" pitchFamily="34" charset="0"/>
              </a:rPr>
              <a:t> при запуске программы на экране появится следующий вид.</a:t>
            </a:r>
            <a:endParaRPr lang="ru-RU" sz="3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2987" y="2283454"/>
            <a:ext cx="6019776" cy="444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Овал 8"/>
          <p:cNvSpPr/>
          <p:nvPr/>
        </p:nvSpPr>
        <p:spPr>
          <a:xfrm>
            <a:off x="7227895" y="358219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156061" y="215343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227235" y="236774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941615" y="358219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5656259" y="243918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5513383" y="415369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7370771" y="258206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7299333" y="579677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4799003" y="501095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70639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285" y="1347634"/>
            <a:ext cx="7429552" cy="548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ИНТЕРФЕЙС ПРОГРАММЫ PAINT.NET</a:t>
            </a:r>
          </a:p>
        </p:txBody>
      </p:sp>
      <p:sp>
        <p:nvSpPr>
          <p:cNvPr id="9" name="Овал 8"/>
          <p:cNvSpPr/>
          <p:nvPr/>
        </p:nvSpPr>
        <p:spPr>
          <a:xfrm>
            <a:off x="6799267" y="308212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441285" y="1867682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2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1012789" y="322500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3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4156061" y="165336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4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4084623" y="3867946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5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5942011" y="193912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6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6870705" y="5868210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8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2441549" y="4296574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9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27631" y="6082524"/>
            <a:ext cx="504826" cy="438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Прямоугольник 15"/>
          <p:cNvSpPr/>
          <p:nvPr/>
        </p:nvSpPr>
        <p:spPr>
          <a:xfrm>
            <a:off x="4144991" y="3186036"/>
            <a:ext cx="6011862" cy="35394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1. Строка заголовка. Название открываемого изображения (файла) в строке заголовка и отражает версию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Panint.NET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Если изображение не названо, оно будет отображаться под названием "Безымянный" ("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безымянный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").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2655863" y="1296178"/>
            <a:ext cx="357190" cy="35719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1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9847" y="1296178"/>
            <a:ext cx="2461154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1285" y="1581930"/>
            <a:ext cx="3143272" cy="196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0" name="Прямоугольник 19"/>
          <p:cNvSpPr/>
          <p:nvPr/>
        </p:nvSpPr>
        <p:spPr>
          <a:xfrm>
            <a:off x="4227499" y="3582194"/>
            <a:ext cx="6083300" cy="243143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r>
              <a:rPr lang="ru-RU" dirty="0" smtClean="0"/>
              <a:t>2. Строка меню. В файле находятся разделы Правка, Вид, Изображение, Слойка, Коррекция, Эффект.</a:t>
            </a:r>
            <a:endParaRPr lang="ru-RU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0835E-6 4.37613E-6 L 0.49883 0.151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9" y="7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4823E-6 -9.04159E-8 L 0.4649 0.1684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" y="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7" dur="2000" fill="hold"/>
                                        <p:tgtEl>
                                          <p:spTgt spid="307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2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48fc7ae28b2f2712ff6aa35f26398d1337c6a46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10124</TotalTime>
  <Words>1156</Words>
  <Application>Microsoft Office PowerPoint</Application>
  <PresentationFormat>Произвольный</PresentationFormat>
  <Paragraphs>167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927</cp:revision>
  <dcterms:created xsi:type="dcterms:W3CDTF">2020-04-13T08:05:16Z</dcterms:created>
  <dcterms:modified xsi:type="dcterms:W3CDTF">2020-12-17T18:10:54Z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