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661" r:id="rId3"/>
    <p:sldId id="612" r:id="rId4"/>
    <p:sldId id="663" r:id="rId5"/>
    <p:sldId id="673" r:id="rId6"/>
    <p:sldId id="674" r:id="rId7"/>
    <p:sldId id="675" r:id="rId8"/>
    <p:sldId id="669" r:id="rId9"/>
    <p:sldId id="676" r:id="rId10"/>
    <p:sldId id="677" r:id="rId11"/>
    <p:sldId id="678" r:id="rId12"/>
    <p:sldId id="679" r:id="rId13"/>
    <p:sldId id="680" r:id="rId14"/>
    <p:sldId id="671" r:id="rId15"/>
  </p:sldIdLst>
  <p:sldSz cx="12169775" cy="7021513"/>
  <p:notesSz cx="5765800" cy="3244850"/>
  <p:custDataLst>
    <p:tags r:id="rId17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2">
          <p15:clr>
            <a:srgbClr val="A4A3A4"/>
          </p15:clr>
        </p15:guide>
        <p15:guide id="2" pos="4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3DD"/>
    <a:srgbClr val="007A37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364" autoAdjust="0"/>
  </p:normalViewPr>
  <p:slideViewPr>
    <p:cSldViewPr>
      <p:cViewPr varScale="1">
        <p:scale>
          <a:sx n="72" d="100"/>
          <a:sy n="72" d="100"/>
        </p:scale>
        <p:origin x="612" y="60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8" d="100"/>
          <a:sy n="148" d="100"/>
        </p:scale>
        <p:origin x="-1332" y="-96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5-3-9\&#1042;&#1080;&#1076;&#1077;&#1086;%2024-12-2020%20222909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5-3-9\&#1042;&#1080;&#1076;&#1077;&#1086;%2024-12-2020%20225252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5-3-9\&#1042;&#1080;&#1076;&#1077;&#1086;%2024-12-2020%20231602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5-3-9\&#1042;&#1080;&#1076;&#1077;&#1086;%2023-12-2020%20233624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5-3-9\&#1042;&#1080;&#1076;&#1077;&#1086;%2024-12-2020%20222452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920" y="482398"/>
            <a:ext cx="7297569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4447" y="2768655"/>
            <a:ext cx="6072230" cy="3478405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400" b="1" spc="-21" dirty="0" smtClean="0">
                <a:solidFill>
                  <a:srgbClr val="2365C7"/>
                </a:solidFill>
                <a:latin typeface="Arial"/>
                <a:cs typeface="Arial"/>
              </a:rPr>
              <a:t>ОБРАБОТКА ФОТОГРАФИЙ И ИЗОБРАЖЕНИЙ В ГРАФИЧЕСКИХ РЕДАКТОРАХ</a:t>
            </a: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92976" y="278899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1167" y="510360"/>
            <a:ext cx="466248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algn="ctr"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24740"/>
            <a:ext cx="1020384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98871" y="367484"/>
            <a:ext cx="383585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cs typeface="Arial"/>
              </a:rPr>
              <a:t>ЗАКРЕПЛЕНИЕ</a:t>
            </a:r>
            <a:endParaRPr lang="ru-RU" b="1" kern="0" spc="-2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Видео 24-12-2020 22290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284" y="1367616"/>
            <a:ext cx="11215767" cy="528641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98871" y="367484"/>
            <a:ext cx="383585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cs typeface="Arial"/>
              </a:rPr>
              <a:t>ЗАКРЕПЛЕНИЕ</a:t>
            </a:r>
            <a:endParaRPr lang="ru-RU" b="1" kern="0" spc="-2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Видео 24-12-2020 22525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285" y="1296177"/>
            <a:ext cx="11287204" cy="546500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98871" y="367484"/>
            <a:ext cx="383585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cs typeface="Arial"/>
              </a:rPr>
              <a:t>ЗАКРЕПЛЕНИЕ</a:t>
            </a:r>
            <a:endParaRPr lang="ru-RU" b="1" kern="0" spc="-2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Видео 24-12-2020 23160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285" y="1296178"/>
            <a:ext cx="11215766" cy="53578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98871" y="367484"/>
            <a:ext cx="383585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cs typeface="Arial"/>
              </a:rPr>
              <a:t>ЗАКРЕПЛЕНИЕ</a:t>
            </a:r>
            <a:endParaRPr lang="ru-RU" b="1" kern="0" spc="-2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а.jpg"/>
          <p:cNvPicPr>
            <a:picLocks noChangeAspect="1"/>
          </p:cNvPicPr>
          <p:nvPr/>
        </p:nvPicPr>
        <p:blipFill>
          <a:blip r:embed="rId2"/>
          <a:srcRect b="13924"/>
          <a:stretch>
            <a:fillRect/>
          </a:stretch>
        </p:blipFill>
        <p:spPr>
          <a:xfrm>
            <a:off x="441285" y="1439054"/>
            <a:ext cx="3402760" cy="2928958"/>
          </a:xfrm>
          <a:prstGeom prst="rect">
            <a:avLst/>
          </a:prstGeom>
        </p:spPr>
      </p:pic>
      <p:pic>
        <p:nvPicPr>
          <p:cNvPr id="7" name="Рисунок 6" descr="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61" y="2081996"/>
            <a:ext cx="3643338" cy="3643338"/>
          </a:xfrm>
          <a:prstGeom prst="rect">
            <a:avLst/>
          </a:prstGeom>
        </p:spPr>
      </p:pic>
      <p:pic>
        <p:nvPicPr>
          <p:cNvPr id="8" name="Рисунок 7" descr="малина.jpg"/>
          <p:cNvPicPr>
            <a:picLocks noChangeAspect="1"/>
          </p:cNvPicPr>
          <p:nvPr/>
        </p:nvPicPr>
        <p:blipFill>
          <a:blip r:embed="rId4"/>
          <a:srcRect r="32100" b="29680"/>
          <a:stretch>
            <a:fillRect/>
          </a:stretch>
        </p:blipFill>
        <p:spPr>
          <a:xfrm>
            <a:off x="8228027" y="2939252"/>
            <a:ext cx="3643338" cy="36398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861789"/>
            <a:ext cx="11215766" cy="2863413"/>
          </a:xfrm>
        </p:spPr>
        <p:txBody>
          <a:bodyPr/>
          <a:lstStyle/>
          <a:p>
            <a:pPr indent="717550" algn="just">
              <a:lnSpc>
                <a:spcPct val="150000"/>
              </a:lnSpc>
              <a:buAutoNum type="arabicPeriod"/>
            </a:pPr>
            <a:r>
              <a:rPr lang="ru-RU" sz="3200" i="0" dirty="0" smtClean="0"/>
              <a:t>Какое оборудование используется для разметки области рисования?</a:t>
            </a:r>
          </a:p>
          <a:p>
            <a:pPr indent="717550" algn="just">
              <a:lnSpc>
                <a:spcPct val="150000"/>
              </a:lnSpc>
              <a:buAutoNum type="arabicPeriod"/>
            </a:pPr>
            <a:r>
              <a:rPr lang="ru-RU" sz="3200" i="0" dirty="0" smtClean="0"/>
              <a:t>Прокомментируйте действие клавиш CTRL + D.</a:t>
            </a:r>
          </a:p>
          <a:p>
            <a:pPr indent="717550" algn="just">
              <a:lnSpc>
                <a:spcPct val="150000"/>
              </a:lnSpc>
              <a:buAutoNum type="arabicPeriod"/>
            </a:pPr>
            <a:r>
              <a:rPr lang="ru-RU" sz="3200" i="0" dirty="0" smtClean="0"/>
              <a:t>Объясните функцию волшебной палочки.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82505" y="367484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ЗАДАНИЕ ДЛЯ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296178"/>
            <a:ext cx="11215766" cy="5663089"/>
          </a:xfrm>
        </p:spPr>
        <p:txBody>
          <a:bodyPr/>
          <a:lstStyle/>
          <a:p>
            <a:pPr indent="717550" algn="just">
              <a:buAutoNum type="arabicPeriod"/>
            </a:pPr>
            <a:r>
              <a:rPr lang="ru-RU" sz="3200" i="0" dirty="0" smtClean="0"/>
              <a:t>Прокомментируйте </a:t>
            </a:r>
            <a:r>
              <a:rPr lang="ru-RU" sz="3200" i="0" dirty="0" smtClean="0"/>
              <a:t>функцию кнопок ниже.</a:t>
            </a:r>
          </a:p>
          <a:p>
            <a:pPr indent="717550" algn="just"/>
            <a:r>
              <a:rPr lang="ru-RU" sz="3200" i="0" dirty="0" smtClean="0"/>
              <a:t>А) </a:t>
            </a:r>
            <a:r>
              <a:rPr lang="ru-RU" sz="3200" i="0" dirty="0" err="1" smtClean="0"/>
              <a:t>Ctrl+D</a:t>
            </a:r>
            <a:r>
              <a:rPr lang="ru-RU" sz="3200" i="0" dirty="0" smtClean="0"/>
              <a:t>  - отменить выделение</a:t>
            </a:r>
          </a:p>
          <a:p>
            <a:pPr indent="717550" algn="just"/>
            <a:r>
              <a:rPr lang="ru-RU" sz="3200" i="0" dirty="0" smtClean="0"/>
              <a:t>Б) </a:t>
            </a:r>
            <a:r>
              <a:rPr lang="ru-RU" sz="3200" i="0" dirty="0" err="1" smtClean="0"/>
              <a:t>Ctrl+Shift+Del</a:t>
            </a:r>
            <a:r>
              <a:rPr lang="ru-RU" sz="3200" i="0" dirty="0" smtClean="0"/>
              <a:t> – удалить слой</a:t>
            </a:r>
          </a:p>
          <a:p>
            <a:pPr indent="717550" algn="just"/>
            <a:r>
              <a:rPr lang="ru-RU" sz="3200" i="0" dirty="0" smtClean="0"/>
              <a:t>В) </a:t>
            </a:r>
            <a:r>
              <a:rPr lang="ru-RU" sz="3200" i="0" dirty="0" err="1" smtClean="0"/>
              <a:t>Ctrl+Shift+D</a:t>
            </a:r>
            <a:r>
              <a:rPr lang="ru-RU" sz="3200" i="0" dirty="0" smtClean="0"/>
              <a:t> – создать копию слоя</a:t>
            </a:r>
          </a:p>
          <a:p>
            <a:pPr indent="717550" algn="just"/>
            <a:r>
              <a:rPr lang="ru-RU" sz="3200" i="0" dirty="0" smtClean="0"/>
              <a:t>Г) </a:t>
            </a:r>
            <a:r>
              <a:rPr lang="ru-RU" sz="3200" i="0" dirty="0" err="1" smtClean="0"/>
              <a:t>Ctrl+M</a:t>
            </a:r>
            <a:r>
              <a:rPr lang="ru-RU" sz="3200" i="0" dirty="0" smtClean="0"/>
              <a:t> – объединить со следующим слоем</a:t>
            </a:r>
          </a:p>
          <a:p>
            <a:pPr indent="717550" algn="just"/>
            <a:r>
              <a:rPr lang="ru-RU" sz="3200" i="0" dirty="0" smtClean="0"/>
              <a:t>2. Как изменить размер изображений, помещенных в слои? </a:t>
            </a:r>
            <a:endParaRPr lang="en-US" sz="3200" i="0" dirty="0" smtClean="0"/>
          </a:p>
          <a:p>
            <a:pPr indent="717550" algn="just">
              <a:lnSpc>
                <a:spcPct val="150000"/>
              </a:lnSpc>
            </a:pPr>
            <a:r>
              <a:rPr lang="ru-RU" sz="3200" i="0" dirty="0" smtClean="0"/>
              <a:t>Нужно сделать последовательность действий: выделить изображение – перемещение выделенной области         - потянуть за узел.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82505" y="367484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cs typeface="Arial"/>
              </a:rPr>
              <a:t>ПРОВЕРКА </a:t>
            </a: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235" y="6011086"/>
            <a:ext cx="81388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82505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ЭФФЕКТЫ В PAINT.NET 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847" y="1439054"/>
            <a:ext cx="115729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3275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В процессе освоения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темы отрабатываем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навыки загрузки изображений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 других форматах, их отображения в различных эффектах, размещения текста и изображений на фоне. Выбираем, есть ли эффект меню программы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Paint.Net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и знакомимся с его возможностями. Изменить открывшееся в окошке изображение можно разными способами, создав из него другое изображение.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1285" y="1510492"/>
            <a:ext cx="11144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3275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Упражнение1. Запуск программы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Paint.Net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Файл 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крыть –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бзор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Загрузите изображение и сделайте его размером 500×400, следуя инструкциям.</a:t>
            </a:r>
          </a:p>
          <a:p>
            <a:pPr indent="803275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Затем Выберите Файл В Меню Перейдите в раздел "Эффекты" и выберите любой из эффектов. Например: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Видео 23-12-2020 23362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2723" y="1367615"/>
            <a:ext cx="11144328" cy="5197115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382505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ЭФФЕКТЫ В PAINT.NET 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1285" y="1510492"/>
            <a:ext cx="11144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3275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Упражнение1. Запуск программы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Paint.Net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Файл 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крыть –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бзор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Загрузите изображение и сделайте его размером 500×400, следуя инструкциям.</a:t>
            </a:r>
          </a:p>
          <a:p>
            <a:pPr indent="803275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Затем Выберите Файл В Меню Перейдите в раздел "Эффекты" и выберите любой из эффектов. Например: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8673" y="3867946"/>
            <a:ext cx="3416497" cy="2562373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7235" y="3867946"/>
            <a:ext cx="3500462" cy="2625346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4359" y="3867946"/>
            <a:ext cx="3643338" cy="2732504"/>
          </a:xfrm>
          <a:prstGeom prst="rect">
            <a:avLst/>
          </a:prstGeom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4359" y="3867946"/>
            <a:ext cx="3643338" cy="27325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013449" y="4010822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Художественные –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56325" y="4582326"/>
            <a:ext cx="3037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Картина маслом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42011" y="4582326"/>
            <a:ext cx="4002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Набросок карандашом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13449" y="4582326"/>
            <a:ext cx="2985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Набросок тушью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84887" y="5153830"/>
            <a:ext cx="426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Шум - добавление шума</a:t>
            </a:r>
            <a:endParaRPr lang="ru-RU" sz="2800" dirty="0"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382505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ЭФФЕКТЫ В PAINT.NET 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5" grpId="1"/>
      <p:bldP spid="16" grpId="0"/>
      <p:bldP spid="16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1285" y="1510492"/>
            <a:ext cx="11144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3275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Упражнение 2. Создание поздравительной открытки.</a:t>
            </a:r>
          </a:p>
          <a:p>
            <a:pPr indent="803275" algn="just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После того, как картинка выделена,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кликаем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правой кнопкой мыши по картинке и из контекстного меню выбираем пункт «Открыть с помощью программы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Paint.Net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indent="803275" algn="just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 выходя из программы, скачиваем вторую картинку.</a:t>
            </a:r>
          </a:p>
          <a:p>
            <a:pPr indent="803275" algn="just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Теперь меняем фон рисунка. Для этого на панели оборудования выбирается “волшебная палочка”       и выделяется фоновая часть рисунка. Удаляем выделенную часть при помощи клавиши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del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или проходим через инструкцию меню Правка – очистить выделенное.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382505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ЭФФЕКТЫ В PAINT.NET 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15254"/>
          <a:stretch>
            <a:fillRect/>
          </a:stretch>
        </p:blipFill>
        <p:spPr bwMode="auto">
          <a:xfrm>
            <a:off x="9513911" y="4082260"/>
            <a:ext cx="428628" cy="4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1285" y="1510492"/>
            <a:ext cx="111443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3275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Фон, (серая шахматная доска), показывает ее прозрачность. Теперь в рабочей области остается только сама форма и копируем её. Скопированное изображение теперь можно разместить на любом слое.</a:t>
            </a:r>
          </a:p>
          <a:p>
            <a:pPr indent="803275"/>
            <a:r>
              <a:rPr lang="ru-RU" sz="2800" dirty="0" smtClean="0">
                <a:latin typeface="Arial" pitchFamily="34" charset="0"/>
                <a:cs typeface="Arial" pitchFamily="34" charset="0"/>
              </a:rPr>
              <a:t>4. Создаем новый слой и вставляем в него копию изображения. В том случае, если изображение закреплено, уменьшаем его и помещаем в нужную часть.</a:t>
            </a:r>
          </a:p>
          <a:p>
            <a:pPr indent="803275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5. С помощью инструмента     , печатаем «Поздравляем!» и сохраняем в формате GIF. Потому что в этом формате хорошо сохраняется прозрачность изображения.</a:t>
            </a:r>
          </a:p>
          <a:p>
            <a:pPr indent="803275" algn="just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382505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ЭФФЕКТЫ В PAINT.NET 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18367" b="-113"/>
          <a:stretch>
            <a:fillRect/>
          </a:stretch>
        </p:blipFill>
        <p:spPr bwMode="auto">
          <a:xfrm>
            <a:off x="6084887" y="4572901"/>
            <a:ext cx="357190" cy="4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7037" y="1581930"/>
            <a:ext cx="11001452" cy="4308872"/>
          </a:xfrm>
        </p:spPr>
        <p:txBody>
          <a:bodyPr/>
          <a:lstStyle/>
          <a:p>
            <a:pPr indent="717550" algn="just">
              <a:buAutoNum type="arabicPeriod"/>
            </a:pPr>
            <a:r>
              <a:rPr lang="ru-RU" sz="2800" i="0" dirty="0" smtClean="0"/>
              <a:t>Какие способы сохранения изображения в программе </a:t>
            </a:r>
            <a:r>
              <a:rPr lang="ru-RU" sz="2800" i="0" dirty="0" err="1" smtClean="0"/>
              <a:t>Paint.Net</a:t>
            </a:r>
            <a:r>
              <a:rPr lang="ru-RU" sz="2800" i="0" dirty="0" smtClean="0"/>
              <a:t>  вы знаете?</a:t>
            </a:r>
          </a:p>
          <a:p>
            <a:pPr indent="717550" algn="just">
              <a:buAutoNum type="arabicPeriod"/>
            </a:pPr>
            <a:r>
              <a:rPr lang="ru-RU" sz="2800" i="0" dirty="0" smtClean="0"/>
              <a:t>Что вы подразумеваете под обработкой изображений?</a:t>
            </a:r>
          </a:p>
          <a:p>
            <a:pPr indent="717550" algn="just">
              <a:buAutoNum type="arabicPeriod"/>
            </a:pPr>
            <a:r>
              <a:rPr lang="ru-RU" sz="2800" i="0" dirty="0" smtClean="0"/>
              <a:t>Какую инструкцию вы используете для изменения эффектов изображения?</a:t>
            </a:r>
          </a:p>
          <a:p>
            <a:pPr indent="717550" algn="just">
              <a:buAutoNum type="arabicPeriod"/>
            </a:pPr>
            <a:r>
              <a:rPr lang="ru-RU" sz="2800" i="0" dirty="0" smtClean="0"/>
              <a:t>Какие действия вы выполняете, чтобы отделить изображение от фона?</a:t>
            </a:r>
          </a:p>
          <a:p>
            <a:pPr indent="717550" algn="just">
              <a:buAutoNum type="arabicPeriod"/>
            </a:pPr>
            <a:r>
              <a:rPr lang="ru-RU" sz="2800" i="0" dirty="0" smtClean="0"/>
              <a:t>Как удалить выделенную область?</a:t>
            </a:r>
          </a:p>
          <a:p>
            <a:pPr indent="717550" algn="just">
              <a:buAutoNum type="arabicPeriod"/>
            </a:pPr>
            <a:r>
              <a:rPr lang="ru-RU" sz="2800" i="0" dirty="0" smtClean="0"/>
              <a:t>Составьте карточки для обучения буквам для младших школьников на тему «Я учу алфавит».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98871" y="367484"/>
            <a:ext cx="383585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cs typeface="Arial"/>
              </a:rPr>
              <a:t>ЗАКРЕПЛЕНИЕ</a:t>
            </a:r>
            <a:endParaRPr lang="ru-RU" b="1" kern="0" spc="-2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98871" y="367484"/>
            <a:ext cx="383585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cs typeface="Arial"/>
              </a:rPr>
              <a:t>ЗАКРЕПЛЕНИЕ</a:t>
            </a:r>
            <a:endParaRPr lang="ru-RU" b="1" kern="0" spc="-2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Видео 24-12-2020 22245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5599" y="1296177"/>
            <a:ext cx="11001452" cy="541142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d212286759f93beecc9d38851c8dc98f9a74e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12836</TotalTime>
  <Words>500</Words>
  <Application>Microsoft Office PowerPoint</Application>
  <PresentationFormat>Произвольный</PresentationFormat>
  <Paragraphs>50</Paragraphs>
  <Slides>14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Информатика и 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Lenova 330 pro A6</cp:lastModifiedBy>
  <cp:revision>1145</cp:revision>
  <dcterms:created xsi:type="dcterms:W3CDTF">2020-04-13T08:05:16Z</dcterms:created>
  <dcterms:modified xsi:type="dcterms:W3CDTF">2020-12-25T05:32:56Z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