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70" r:id="rId3"/>
    <p:sldId id="639" r:id="rId4"/>
    <p:sldId id="612" r:id="rId5"/>
    <p:sldId id="663" r:id="rId6"/>
    <p:sldId id="662" r:id="rId7"/>
    <p:sldId id="623" r:id="rId8"/>
    <p:sldId id="643" r:id="rId9"/>
    <p:sldId id="648" r:id="rId10"/>
    <p:sldId id="650" r:id="rId11"/>
    <p:sldId id="664" r:id="rId12"/>
    <p:sldId id="665" r:id="rId13"/>
    <p:sldId id="666" r:id="rId14"/>
    <p:sldId id="667" r:id="rId15"/>
    <p:sldId id="668" r:id="rId16"/>
    <p:sldId id="660" r:id="rId17"/>
    <p:sldId id="669" r:id="rId18"/>
    <p:sldId id="670" r:id="rId19"/>
    <p:sldId id="661" r:id="rId20"/>
  </p:sldIdLst>
  <p:sldSz cx="12169775" cy="7021513"/>
  <p:notesSz cx="5765800" cy="3244850"/>
  <p:custDataLst>
    <p:tags r:id="rId2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232">
          <p15:clr>
            <a:srgbClr val="A4A3A4"/>
          </p15:clr>
        </p15:guide>
        <p15:guide id="2" pos="45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1022">
          <p15:clr>
            <a:srgbClr val="A4A3A4"/>
          </p15:clr>
        </p15:guide>
        <p15:guide id="2" pos="18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23DD"/>
    <a:srgbClr val="007A37"/>
    <a:srgbClr val="004A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324" autoAdjust="0"/>
    <p:restoredTop sz="94364" autoAdjust="0"/>
  </p:normalViewPr>
  <p:slideViewPr>
    <p:cSldViewPr>
      <p:cViewPr varScale="1">
        <p:scale>
          <a:sx n="68" d="100"/>
          <a:sy n="68" d="100"/>
        </p:scale>
        <p:origin x="-138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48" d="100"/>
          <a:sy n="148" d="100"/>
        </p:scale>
        <p:origin x="-1332" y="-96"/>
      </p:cViewPr>
      <p:guideLst>
        <p:guide orient="horz" pos="1022"/>
        <p:guide pos="181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5-3-8\&#1042;&#1080;&#1076;&#1077;&#1086;%2022-12-2020%20230829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5-3-8\&#1042;&#1080;&#1076;&#1077;&#1086;%2022-12-2020%20232712.mp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6;&#1085;&#1083;&#1072;&#1081;&#1085;%20&#1091;&#1088;&#1086;&#1082;&#1080;\1-2%20&#1095;&#1077;&#1090;&#1074;&#1077;&#1088;&#1090;&#1100;\5\3%20&#1095;&#1077;&#1090;&#1074;&#1077;&#1088;&#1090;&#1100;\5-3-8\&#1042;&#1080;&#1076;&#1077;&#1086;%2022-12-2020%20234347.mp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12920" y="482398"/>
            <a:ext cx="7297569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>
                <a:latin typeface="Arial" pitchFamily="34" charset="0"/>
                <a:cs typeface="Arial" pitchFamily="34" charset="0"/>
              </a:rPr>
              <a:t>Информатика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</a:t>
            </a:r>
            <a:r>
              <a:rPr sz="6000" spc="-85" dirty="0">
                <a:latin typeface="Arial" pitchFamily="34" charset="0"/>
                <a:cs typeface="Arial" pitchFamily="34" charset="0"/>
              </a:rPr>
              <a:t> </a:t>
            </a:r>
            <a:r>
              <a:rPr sz="6000" spc="21" dirty="0">
                <a:latin typeface="Arial" pitchFamily="34" charset="0"/>
                <a:cs typeface="Arial" pitchFamily="34" charset="0"/>
              </a:rPr>
              <a:t>ИТ</a:t>
            </a:r>
            <a:endParaRPr sz="60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72897" y="3366740"/>
            <a:ext cx="6072230" cy="1939522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6000" b="1" spc="-21" dirty="0" smtClean="0">
                <a:solidFill>
                  <a:srgbClr val="2365C7"/>
                </a:solidFill>
                <a:latin typeface="Arial"/>
                <a:cs typeface="Arial"/>
              </a:rPr>
              <a:t>РАБОТА СО СЛОЯМИ</a:t>
            </a:r>
          </a:p>
        </p:txBody>
      </p:sp>
      <p:sp>
        <p:nvSpPr>
          <p:cNvPr id="5" name="object 5"/>
          <p:cNvSpPr/>
          <p:nvPr/>
        </p:nvSpPr>
        <p:spPr>
          <a:xfrm>
            <a:off x="937956" y="3296441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85087" y="2800018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371167" y="5103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24740"/>
            <a:ext cx="1020384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7811"/>
            <a:ext cx="1148886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АКТИВНЫЙ СЛОЙ + НЕПРОЗРАЧНОСТЬ</a:t>
            </a:r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584161" y="1439054"/>
            <a:ext cx="11287204" cy="3939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630238"/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Каждый слой может иметь свои настройки непрозрачности. Непрозрачность применяется к каждому пикселю в слое, поэтому он действует как настройка прозрачности для всего слоя.</a:t>
            </a:r>
          </a:p>
          <a:p>
            <a:pPr indent="630238"/>
            <a:r>
              <a:rPr lang="ru-RU" sz="3200" dirty="0" smtClean="0">
                <a:latin typeface="Arial" pitchFamily="34" charset="0"/>
                <a:cs typeface="Arial" pitchFamily="34" charset="0"/>
              </a:rPr>
              <a:t>Чтобы настроить непрозрачность слоя, выделите слой в окне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и нажмите клавишу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F4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Откроется диалоговое окно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Свойства слоя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630238" algn="just" defTabSz="914400"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7367" y="1367616"/>
            <a:ext cx="6215106" cy="530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7811"/>
            <a:ext cx="1148886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АКТИВНЫЙ СЛОЙ + НЕПРОЗРАЧНОСТЬ</a:t>
            </a:r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584161" y="1439054"/>
            <a:ext cx="11287204" cy="3323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715963"/>
            <a:r>
              <a:rPr lang="ru-RU" sz="3600" dirty="0" smtClean="0">
                <a:latin typeface="Arial" pitchFamily="34" charset="0"/>
                <a:cs typeface="Arial" pitchFamily="34" charset="0"/>
              </a:rPr>
              <a:t>Значения непрозрачности варьируются от 0 (полностью прозрачный) до 255 (полностью непрозрачный). Чтобы изменить значение, щелкните и перетащите ползунок или введите новое значение в поле числового значения.</a:t>
            </a:r>
          </a:p>
          <a:p>
            <a:pPr lvl="0" indent="630238" algn="just" defTabSz="914400">
              <a:defRPr/>
            </a:pPr>
            <a:endParaRPr kumimoji="0" lang="ru-RU" sz="3600" b="0" i="0" u="none" strike="noStrike" kern="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Видео 22-12-2020 230829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4161" y="1367615"/>
            <a:ext cx="10858576" cy="5465007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8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7811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АКТИВНЫЙ СЛОЙ + ВИДИМОСТЬ</a:t>
            </a:r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584161" y="1439054"/>
            <a:ext cx="11287204" cy="56015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808038"/>
            <a:r>
              <a:rPr lang="ru-RU" sz="2800" dirty="0" smtClean="0">
                <a:latin typeface="Arial" pitchFamily="34" charset="0"/>
                <a:cs typeface="Arial" pitchFamily="34" charset="0"/>
              </a:rPr>
              <a:t>Видимость слоя можно включать/выключать. Рядом с каждым слоем есть флажок в окне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, управляющий видимостью слоя.</a:t>
            </a:r>
          </a:p>
          <a:p>
            <a:pPr indent="808038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отмеченном флажке ☑, слой будет виден и, соответственно, включен в составное изображение при его сборке. Если флажок не установлен ☐, слой не будет виден и не будет включен в составное изображение.</a:t>
            </a:r>
          </a:p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       Невидимый слой по-прежнему является частью изображения и сохраняется в формате *.</a:t>
            </a:r>
            <a:r>
              <a:rPr lang="ru-RU" sz="2800" b="1" dirty="0" err="1" smtClean="0">
                <a:latin typeface="Arial" pitchFamily="34" charset="0"/>
                <a:cs typeface="Arial" pitchFamily="34" charset="0"/>
              </a:rPr>
              <a:t>pdn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indent="715963"/>
            <a:r>
              <a:rPr lang="ru-RU" sz="2800" dirty="0" smtClean="0">
                <a:latin typeface="Arial" pitchFamily="34" charset="0"/>
                <a:cs typeface="Arial" pitchFamily="34" charset="0"/>
              </a:rPr>
              <a:t>Чтобы изменить видимость слоя, установите флажок рядом с именем слоя в окне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Этот флажок также доступен в диалоге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Свойства слоя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(нажмите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F4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чтобы показать свойства активного слоя).</a:t>
            </a:r>
          </a:p>
          <a:p>
            <a:pPr lvl="0" indent="630238" algn="just" defTabSz="914400">
              <a:defRPr/>
            </a:pP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7811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ПОРЯДОК СЛОЕВ</a:t>
            </a:r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584161" y="1439054"/>
            <a:ext cx="11287204" cy="4924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898525"/>
            <a:r>
              <a:rPr lang="ru-RU" sz="3200" dirty="0" smtClean="0">
                <a:latin typeface="Arial" pitchFamily="34" charset="0"/>
                <a:cs typeface="Arial" pitchFamily="34" charset="0"/>
              </a:rPr>
              <a:t>Порядок отображения слоев в окне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очень важен. Слои, находящиеся выше в списке заслоняют нижние слои в стопке (если верхний слой имеет некоторые прозрачные области, тогда нижний слой (слои) будет соответственно этим некоторым областям отображаться).</a:t>
            </a:r>
          </a:p>
          <a:p>
            <a:pPr indent="898525"/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Слои можно перемещать, выделяя их в окне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и используя значки вверх и вниз в строке значков окна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Слои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Альтернатива: перетащите слой на новое место в окне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Слои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630238" algn="just" defTabSz="914400"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7811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ПИКСЕЛИ И ПРОЗРАЧНОСТЬ</a:t>
            </a:r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414307" y="1345862"/>
            <a:ext cx="11287204" cy="5909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Каждый слой в изображении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aint.net состоит из пикселей. Пиксели содержат как цвет, так и значение альфы или непрозрачности. Paint.net использует технику под названием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альфа-композиция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для отображения многослойного изображения на стандартном мониторе компьютера.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P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aint.net значения 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альфа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варьируются от 0 (полностью прозрачные) до 255 (полностью непрозрачные). Стороннее программное обеспечение может использовать диапазон от 0% до 100%, но идея та же.</a:t>
            </a:r>
          </a:p>
          <a:p>
            <a:pPr lvl="0" indent="630238" algn="just" defTabSz="914400"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7811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ПИКСЕЛИ И ПРОЗРАЧНОСТЬ</a:t>
            </a:r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584161" y="1439054"/>
            <a:ext cx="11287204" cy="3939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Если пиксель прозрачен или частично прозрачен, то пиксели нижних слоев будут полностью или частично видны.</a:t>
            </a:r>
          </a:p>
          <a:p>
            <a:pPr indent="715963"/>
            <a:r>
              <a:rPr lang="ru-RU" sz="3200" dirty="0" smtClean="0">
                <a:latin typeface="Arial" pitchFamily="34" charset="0"/>
                <a:cs typeface="Arial" pitchFamily="34" charset="0"/>
              </a:rPr>
              <a:t>Поскольку прозрачные пиксели не отображаются на мониторе компьютера,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aint.net использует серо-белый узор шахматной доски, визуально демонстрируя прозрачность области или слоя.</a:t>
            </a:r>
          </a:p>
          <a:p>
            <a:pPr lvl="0" indent="630238" algn="just" defTabSz="914400"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0705" y="4439449"/>
            <a:ext cx="2143140" cy="217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7037" y="1581930"/>
            <a:ext cx="11001452" cy="3447098"/>
          </a:xfrm>
        </p:spPr>
        <p:txBody>
          <a:bodyPr/>
          <a:lstStyle/>
          <a:p>
            <a:pPr indent="717550" algn="just">
              <a:buAutoNum type="arabicPeriod"/>
            </a:pPr>
            <a:r>
              <a:rPr lang="ru-RU" sz="2800" i="0" dirty="0" smtClean="0"/>
              <a:t>Упражнение. Ввод текста слоями. Загрузите изображение, запустив программу </a:t>
            </a:r>
            <a:r>
              <a:rPr lang="ru-RU" sz="2800" i="0" dirty="0" err="1" smtClean="0"/>
              <a:t>Paint.Net</a:t>
            </a:r>
            <a:r>
              <a:rPr lang="ru-RU" sz="2800" i="0" dirty="0" smtClean="0"/>
              <a:t>. Введите слово “Привет” с помощью устройства ввода текста. Сформировав новый слой, введите в этот слой слово «мяу...». Таким образом, можно создавать слои в произвольном количестве. Этот процесс можно использовать для создания интересного покрытия. Слои объединяются следующим слоем, чтобы объединить слои и сформировать единое изображение.</a:t>
            </a:r>
            <a:endParaRPr lang="en-US" sz="2800" i="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584161" y="270396"/>
            <a:ext cx="110453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ЗАКРЕПЛЕНИЕ</a:t>
            </a:r>
            <a:endParaRPr lang="ru-RU" sz="4400" b="1" kern="0" spc="-2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Видео 22-12-2020 232712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84161" y="1510492"/>
            <a:ext cx="11215765" cy="5214974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7037" y="1581930"/>
            <a:ext cx="11001452" cy="4739759"/>
          </a:xfrm>
        </p:spPr>
        <p:txBody>
          <a:bodyPr/>
          <a:lstStyle/>
          <a:p>
            <a:pPr indent="717550" algn="just"/>
            <a:r>
              <a:rPr lang="ru-RU" sz="2800" i="0" dirty="0" smtClean="0"/>
              <a:t>2 Упражнение. 1. Выберите изображение (для фона), сохраненное в памяти компьютера. Кликните левой кнопкой мыши по картинке и в появившемся контекстном меню выберите пункт “Открыть с помощью — </a:t>
            </a:r>
            <a:r>
              <a:rPr lang="ru-RU" sz="2800" i="0" dirty="0" err="1" smtClean="0"/>
              <a:t>Paint.Net</a:t>
            </a:r>
            <a:r>
              <a:rPr lang="ru-RU" sz="2800" i="0" dirty="0" smtClean="0"/>
              <a:t> следуйте инструкциям.</a:t>
            </a:r>
          </a:p>
          <a:p>
            <a:pPr indent="717550" algn="just"/>
            <a:r>
              <a:rPr lang="ru-RU" sz="2800" i="0" dirty="0" smtClean="0"/>
              <a:t>2. Скачайте вторую картинку, не выходя из программы, используя меню файл – Импорт из файла. (Изображение бабочки в нашем примере).</a:t>
            </a:r>
          </a:p>
          <a:p>
            <a:pPr indent="717550" algn="just"/>
            <a:r>
              <a:rPr lang="ru-RU" sz="2800" i="0" dirty="0" smtClean="0"/>
              <a:t>3.  Уменьшите рисунок, потянув за узел выделения.</a:t>
            </a:r>
          </a:p>
          <a:p>
            <a:pPr indent="717550" algn="l"/>
            <a:r>
              <a:rPr lang="ru-RU" sz="2800" i="0" dirty="0" smtClean="0"/>
              <a:t>4. Чтобы извлечь изображение бабочки, щёлкните по миниатюре слоя. Выберите свойство Затемнение основы.</a:t>
            </a:r>
          </a:p>
          <a:p>
            <a:pPr indent="717550" algn="just"/>
            <a:r>
              <a:rPr lang="ru-RU" sz="2800" i="0" dirty="0" smtClean="0"/>
              <a:t>5. Переместите изображение бабочки.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0271" y="270396"/>
            <a:ext cx="1118821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ЗАКРЕПЛЕНИЕ</a:t>
            </a:r>
            <a:endParaRPr lang="ru-RU" sz="4400" b="1" kern="0" spc="-2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Видео 22-12-2020 234347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69847" y="1439054"/>
            <a:ext cx="11358642" cy="508926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4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7037" y="1859129"/>
            <a:ext cx="11001452" cy="3151825"/>
          </a:xfrm>
        </p:spPr>
        <p:txBody>
          <a:bodyPr/>
          <a:lstStyle/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2800" i="0" dirty="0" smtClean="0"/>
              <a:t>Какую функцию выполняют слои на изображении?</a:t>
            </a:r>
          </a:p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2800" i="0" dirty="0" smtClean="0"/>
              <a:t>Как создавать слои в программе </a:t>
            </a:r>
            <a:r>
              <a:rPr lang="ru-RU" sz="2800" i="0" dirty="0" err="1" smtClean="0"/>
              <a:t>Paint.Net</a:t>
            </a:r>
            <a:r>
              <a:rPr lang="ru-RU" sz="2800" i="0" dirty="0" smtClean="0"/>
              <a:t>?</a:t>
            </a:r>
          </a:p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2800" i="0" dirty="0" smtClean="0"/>
              <a:t>Какие действия предпринимаются, чтобы сделать слои невидимыми?</a:t>
            </a:r>
          </a:p>
          <a:p>
            <a:pPr indent="717550" algn="just">
              <a:lnSpc>
                <a:spcPct val="150000"/>
              </a:lnSpc>
              <a:buAutoNum type="arabicPeriod"/>
            </a:pPr>
            <a:r>
              <a:rPr lang="ru-RU" sz="2800" i="0" dirty="0" smtClean="0"/>
              <a:t>Объясните функцию волшебной палочки.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27037" y="270396"/>
            <a:ext cx="1083045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ЗАКРЕПЛЕНИЕ</a:t>
            </a:r>
            <a:endParaRPr lang="ru-RU" sz="4400" b="1" kern="0" spc="-2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296178"/>
            <a:ext cx="11215766" cy="4924425"/>
          </a:xfrm>
        </p:spPr>
        <p:txBody>
          <a:bodyPr/>
          <a:lstStyle/>
          <a:p>
            <a:pPr indent="717550" algn="just">
              <a:buAutoNum type="arabicPeriod"/>
            </a:pPr>
            <a:r>
              <a:rPr lang="ru-RU" sz="3200" i="0" dirty="0" smtClean="0"/>
              <a:t> Прокомментируйте функцию кнопок ниже.</a:t>
            </a:r>
          </a:p>
          <a:p>
            <a:pPr indent="717550" algn="just"/>
            <a:r>
              <a:rPr lang="ru-RU" sz="3200" i="0" dirty="0" smtClean="0"/>
              <a:t>А) </a:t>
            </a:r>
            <a:r>
              <a:rPr lang="ru-RU" sz="3200" i="0" dirty="0" err="1" smtClean="0"/>
              <a:t>Ctrl+D</a:t>
            </a:r>
            <a:r>
              <a:rPr lang="ru-RU" sz="3200" i="0" dirty="0" smtClean="0"/>
              <a:t>; </a:t>
            </a:r>
          </a:p>
          <a:p>
            <a:pPr indent="717550" algn="just"/>
            <a:r>
              <a:rPr lang="ru-RU" sz="3200" i="0" dirty="0" smtClean="0"/>
              <a:t>Б) </a:t>
            </a:r>
            <a:r>
              <a:rPr lang="ru-RU" sz="3200" i="0" dirty="0" err="1" smtClean="0"/>
              <a:t>Ctrl+Shift+Del</a:t>
            </a:r>
            <a:r>
              <a:rPr lang="ru-RU" sz="3200" i="0" dirty="0" smtClean="0"/>
              <a:t>; </a:t>
            </a:r>
          </a:p>
          <a:p>
            <a:pPr indent="717550" algn="just"/>
            <a:r>
              <a:rPr lang="ru-RU" sz="3200" i="0" dirty="0" smtClean="0"/>
              <a:t>В) </a:t>
            </a:r>
            <a:r>
              <a:rPr lang="ru-RU" sz="3200" i="0" dirty="0" err="1" smtClean="0"/>
              <a:t>Ctrl+Shift+D</a:t>
            </a:r>
            <a:r>
              <a:rPr lang="ru-RU" sz="3200" i="0" dirty="0" smtClean="0"/>
              <a:t>; </a:t>
            </a:r>
          </a:p>
          <a:p>
            <a:pPr indent="717550" algn="just"/>
            <a:r>
              <a:rPr lang="ru-RU" sz="3200" i="0" dirty="0" smtClean="0"/>
              <a:t>Г) </a:t>
            </a:r>
            <a:r>
              <a:rPr lang="ru-RU" sz="3200" i="0" dirty="0" err="1" smtClean="0"/>
              <a:t>Ctrl+M</a:t>
            </a:r>
            <a:r>
              <a:rPr lang="ru-RU" sz="3200" i="0" dirty="0" smtClean="0"/>
              <a:t>.</a:t>
            </a:r>
          </a:p>
          <a:p>
            <a:pPr indent="717550" algn="just"/>
            <a:r>
              <a:rPr lang="ru-RU" sz="3200" i="0" dirty="0" smtClean="0"/>
              <a:t>2. Как изменить размер изображений, помещенных в слои?</a:t>
            </a:r>
          </a:p>
          <a:p>
            <a:pPr indent="717550" algn="just"/>
            <a:r>
              <a:rPr lang="ru-RU" sz="3200" i="0" dirty="0" smtClean="0"/>
              <a:t>3. В программе </a:t>
            </a:r>
            <a:r>
              <a:rPr lang="ru-RU" sz="3200" i="0" dirty="0" err="1" smtClean="0"/>
              <a:t>Paint.Net</a:t>
            </a:r>
            <a:r>
              <a:rPr lang="ru-RU" sz="3200" i="0" dirty="0" smtClean="0"/>
              <a:t> расположите фигуры в слоях таким образом, чтобы при объединении слоев образовался образ робота. </a:t>
            </a: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174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ЗАДАНИЕ ДЛЯ 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40993" y="331006"/>
            <a:ext cx="273416" cy="51119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 marL="27048">
              <a:spcBef>
                <a:spcPts val="266"/>
              </a:spcBef>
            </a:pPr>
            <a:r>
              <a:rPr sz="3100" spc="21" dirty="0">
                <a:solidFill>
                  <a:srgbClr val="00A650"/>
                </a:solidFill>
                <a:latin typeface="Arial"/>
                <a:cs typeface="Arial"/>
              </a:rPr>
              <a:t>1</a:t>
            </a:r>
            <a:endParaRPr sz="3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7103" y="1674902"/>
            <a:ext cx="10001320" cy="4336184"/>
          </a:xfrm>
          <a:prstGeom prst="rect">
            <a:avLst/>
          </a:prstGeom>
        </p:spPr>
        <p:txBody>
          <a:bodyPr vert="horz" wrap="square" lIns="0" tIns="27048" rIns="0" bIns="0" rtlCol="0">
            <a:spAutoFit/>
          </a:bodyPr>
          <a:lstStyle/>
          <a:p>
            <a:pPr marL="27048" marR="254256"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 Проверка самостоятельной работы</a:t>
            </a:r>
          </a:p>
          <a:p>
            <a:pPr marL="27048" marR="254256"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Формирование слоя</a:t>
            </a:r>
          </a:p>
          <a:p>
            <a:pPr marL="27048" marR="254256" lvl="0">
              <a:buBlip>
                <a:blip r:embed="rId2"/>
              </a:buBlip>
            </a:pPr>
            <a:r>
              <a:rPr lang="ru-RU" sz="4000" dirty="0" smtClean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400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Слои в программе </a:t>
            </a:r>
            <a:r>
              <a:rPr lang="en-US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Paint.NET</a:t>
            </a:r>
          </a:p>
          <a:p>
            <a:pPr marL="27048" marR="254256" lvl="0">
              <a:buBlip>
                <a:blip r:embed="rId2"/>
              </a:buBlip>
            </a:pP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   Активный слой</a:t>
            </a:r>
          </a:p>
          <a:p>
            <a:pPr marL="27048" marR="254256" lvl="0">
              <a:buBlip>
                <a:blip r:embed="rId2"/>
              </a:buBlip>
            </a:pP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   Активный слой + непрозрачность</a:t>
            </a:r>
          </a:p>
          <a:p>
            <a:pPr marL="27048" marR="254256" lvl="0">
              <a:buBlip>
                <a:blip r:embed="rId2"/>
              </a:buBlip>
            </a:pP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   Порядок слоев</a:t>
            </a:r>
          </a:p>
          <a:p>
            <a:pPr marL="27048" marR="254256" lvl="0">
              <a:buBlip>
                <a:blip r:embed="rId2"/>
              </a:buBlip>
            </a:pPr>
            <a:r>
              <a:rPr lang="ru-RU" sz="4000" kern="0" spc="-21" dirty="0" smtClean="0">
                <a:solidFill>
                  <a:srgbClr val="231F20"/>
                </a:solidFill>
                <a:latin typeface="Arial"/>
                <a:cs typeface="Arial"/>
              </a:rPr>
              <a:t>   Пиксели и прозрачность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69847" y="296046"/>
            <a:ext cx="11501518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pc="53" dirty="0" smtClean="0">
                <a:latin typeface="Arial" pitchFamily="34" charset="0"/>
                <a:cs typeface="Arial" pitchFamily="34" charset="0"/>
              </a:rPr>
              <a:t>ПЛАН УРОКА</a:t>
            </a:r>
            <a:endParaRPr lang="ru-RU" spc="1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41351" y="2582062"/>
          <a:ext cx="9429816" cy="41304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00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83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Выбор прямоугольной области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Добавление (объединение)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Линия (Кривая)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Волшебная палочка</a:t>
                      </a:r>
                      <a:endParaRPr lang="ru-RU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8548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Лассо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89223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Выбор области овальной формы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84161" y="1439054"/>
            <a:ext cx="10858576" cy="1554272"/>
          </a:xfrm>
        </p:spPr>
        <p:txBody>
          <a:bodyPr/>
          <a:lstStyle/>
          <a:p>
            <a:pPr indent="717550" algn="just">
              <a:spcAft>
                <a:spcPts val="600"/>
              </a:spcAft>
            </a:pPr>
            <a:r>
              <a:rPr lang="ru-RU" sz="3200" i="0" dirty="0" smtClean="0"/>
              <a:t>Объясните и запишите задачу каждого оборудования, показанного в таблице:</a:t>
            </a:r>
          </a:p>
          <a:p>
            <a:pPr indent="717550" algn="just">
              <a:spcAft>
                <a:spcPts val="600"/>
              </a:spcAft>
            </a:pPr>
            <a:endParaRPr lang="ru-RU" sz="3200" i="0" dirty="0" smtClean="0"/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2505" y="367484"/>
            <a:ext cx="11463022" cy="620282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b="1" kern="0" spc="-21" dirty="0" smtClean="0">
                <a:solidFill>
                  <a:schemeClr val="bg1"/>
                </a:solidFill>
                <a:latin typeface="Arial"/>
                <a:cs typeface="Arial"/>
              </a:rPr>
              <a:t>ПРОВЕРКА </a:t>
            </a:r>
            <a:r>
              <a:rPr kumimoji="0" lang="ru-RU" b="1" i="0" u="none" strike="noStrike" kern="0" cap="none" spc="-21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САМОСТОЯТЕЛЬНОЙ РАБОТЫ</a:t>
            </a:r>
            <a:endParaRPr kumimoji="0" lang="ru-RU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lum bright="-10000" contrast="20000"/>
          </a:blip>
          <a:srcRect l="26573" t="28061" r="16609" b="13226"/>
          <a:stretch>
            <a:fillRect/>
          </a:stretch>
        </p:blipFill>
        <p:spPr bwMode="auto">
          <a:xfrm>
            <a:off x="4013185" y="2724938"/>
            <a:ext cx="85725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8541" y="2653500"/>
            <a:ext cx="2000264" cy="69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3515" y="2653500"/>
            <a:ext cx="857256" cy="79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799531" y="2653500"/>
            <a:ext cx="857256" cy="81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ФОРМИРОВАНИЕ СЛОЯ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439054"/>
            <a:ext cx="115729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3275"/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формирования составного изображения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использует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Слои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803275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Представьте Слои как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стопку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прозрачных слайдов. Каждый слайд содержит отдельный элемент, который является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частью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общего изображения.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2921" y="3653632"/>
            <a:ext cx="71637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ФОРМИРОВАНИЕ СЛОЯ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161" y="1737510"/>
            <a:ext cx="111443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3275" algn="just"/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отображает стопку слоев, как если бы он просматривался сверху. Таким образом, порядок слоев, показанный в окне 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 важен. </a:t>
            </a:r>
          </a:p>
          <a:p>
            <a:pPr indent="803275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Непрозрачные пиксели на слое самого высокого уровня в стопке слоев затемняют пиксели, содержащиеся в нижних слоях в этой стопке.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ФОРМИРОВАНИЕ СЛОЯ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9847" y="1439054"/>
            <a:ext cx="114300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23900" algn="just"/>
            <a:r>
              <a:rPr lang="ru-RU" sz="3600" dirty="0" smtClean="0">
                <a:latin typeface="Arial" pitchFamily="34" charset="0"/>
                <a:cs typeface="Arial" pitchFamily="34" charset="0"/>
              </a:rPr>
              <a:t>В программе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Paint.Net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для создания нового слоя из раздела меню выбирается пункт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Добавить новый слой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или эта работа выполняется с помощью клавиш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Ctrl+Shift+N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Текст 4"/>
          <p:cNvSpPr txBox="1">
            <a:spLocks/>
          </p:cNvSpPr>
          <p:nvPr/>
        </p:nvSpPr>
        <p:spPr>
          <a:xfrm>
            <a:off x="441285" y="1796244"/>
            <a:ext cx="11430080" cy="14773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indent="715963" algn="just" defTabSz="914400"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В интерфейсе программы есть специальное окно для работы со слоями, в нижней части которого мы можем ознакомиться с функциями 7 кнопок: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896" t="4545" b="9091"/>
          <a:stretch>
            <a:fillRect/>
          </a:stretch>
        </p:blipFill>
        <p:spPr bwMode="auto">
          <a:xfrm>
            <a:off x="2727301" y="3439318"/>
            <a:ext cx="72340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1296178"/>
            <a:ext cx="4714908" cy="534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 стрелкой 9"/>
          <p:cNvCxnSpPr/>
          <p:nvPr/>
        </p:nvCxnSpPr>
        <p:spPr>
          <a:xfrm rot="10800000" flipV="1">
            <a:off x="4727565" y="4653764"/>
            <a:ext cx="3643338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СЛОИ В ПРОГРАММЕ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PAINT.NET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4"/>
          <p:cNvSpPr txBox="1">
            <a:spLocks/>
          </p:cNvSpPr>
          <p:nvPr/>
        </p:nvSpPr>
        <p:spPr>
          <a:xfrm>
            <a:off x="1084227" y="3225004"/>
            <a:ext cx="9787006" cy="34470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 indent="441325" defTabSz="914400">
              <a:buAutoNum type="arabicPeriod"/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 Добавить новый слой.</a:t>
            </a:r>
            <a:endParaRPr lang="en-US" sz="3200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 indent="441325" defTabSz="914400">
              <a:buAutoNum type="arabicPeriod"/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 Удалить слой.</a:t>
            </a:r>
            <a:endParaRPr lang="en-US" sz="3200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 indent="441325" defTabSz="914400">
              <a:buAutoNum type="arabicPeriod"/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 Создать копию слоя.</a:t>
            </a:r>
            <a:endParaRPr lang="en-US" sz="3200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 indent="441325" defTabSz="914400">
              <a:buAutoNum type="arabicPeriod"/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 Объединить со следующим слоем.</a:t>
            </a:r>
            <a:endParaRPr lang="en-US" sz="3200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 indent="441325" defTabSz="914400">
              <a:buAutoNum type="arabicPeriod"/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 Перемещение слоя вверх.</a:t>
            </a:r>
            <a:endParaRPr lang="en-US" sz="3200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 indent="441325" defTabSz="914400">
              <a:buAutoNum type="arabicPeriod"/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 Перемещение слоя вниз.</a:t>
            </a:r>
            <a:endParaRPr lang="en-US" sz="3200" kern="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lvl="0" indent="441325" defTabSz="914400">
              <a:buAutoNum type="arabicPeriod"/>
              <a:defRPr/>
            </a:pPr>
            <a:r>
              <a:rPr lang="ru-RU" sz="3200" kern="0" dirty="0" smtClean="0">
                <a:solidFill>
                  <a:srgbClr val="231F20"/>
                </a:solidFill>
                <a:latin typeface="Arial"/>
                <a:cs typeface="Arial"/>
              </a:rPr>
              <a:t> Свойства.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896" t="4545" b="9091"/>
          <a:stretch>
            <a:fillRect/>
          </a:stretch>
        </p:blipFill>
        <p:spPr bwMode="auto">
          <a:xfrm>
            <a:off x="2155797" y="1296178"/>
            <a:ext cx="723403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bject 2"/>
          <p:cNvSpPr txBox="1">
            <a:spLocks/>
          </p:cNvSpPr>
          <p:nvPr/>
        </p:nvSpPr>
        <p:spPr>
          <a:xfrm>
            <a:off x="382505" y="296046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lvl="0" algn="ctr" defTabSz="914400">
              <a:spcBef>
                <a:spcPts val="277"/>
              </a:spcBef>
              <a:defRPr/>
            </a:pPr>
            <a:r>
              <a:rPr lang="ru-RU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СЛОИ В ПРОГРАММЕ </a:t>
            </a:r>
            <a:r>
              <a:rPr lang="en-US" sz="4400" b="1" kern="0" spc="-21" dirty="0" smtClean="0">
                <a:solidFill>
                  <a:schemeClr val="bg1"/>
                </a:solidFill>
                <a:latin typeface="Arial"/>
                <a:ea typeface="+mj-ea"/>
                <a:cs typeface="Arial"/>
              </a:rPr>
              <a:t>PAINT.NET</a:t>
            </a:r>
            <a:endParaRPr kumimoji="0" lang="ru-RU" sz="4400" b="1" i="0" u="none" strike="noStrike" kern="0" cap="none" spc="-21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/>
          <p:cNvSpPr txBox="1">
            <a:spLocks/>
          </p:cNvSpPr>
          <p:nvPr/>
        </p:nvSpPr>
        <p:spPr>
          <a:xfrm>
            <a:off x="382505" y="297811"/>
            <a:ext cx="11787270" cy="71261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АКТИВНЫЙ СЛОЙ</a:t>
            </a:r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727037" y="1557079"/>
            <a:ext cx="11072890" cy="47397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indent="715963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Всегда есть один активный слой. Его можно идентифицировать с помощью выделения в окне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(слой под названием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Задний план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на изображении выше является активным слоем). Операции рисования применяются только к активному слою. Никакой другой слой затронут не будет.</a:t>
            </a:r>
          </a:p>
          <a:p>
            <a:pPr indent="715963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Изменить статус активного слоя (активировать слой) с одного уровня на другой легко. Просто нажмите на любое имя слоя в окне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Слоев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, чтобы применить статус активного слоя к этому слою. Активный слой будет показан выделенным в окне слоев (синяя подсветка на изображении ниже). Одновременно может иметь статус активного только один слой.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ActiveLayerDem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1813" y="1439054"/>
            <a:ext cx="2928958" cy="522819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2e6cd71b8c5c7e3053cd8896318f71292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12082</TotalTime>
  <Words>626</Words>
  <Application>Microsoft Office PowerPoint</Application>
  <PresentationFormat>Произвольный</PresentationFormat>
  <Paragraphs>82</Paragraphs>
  <Slides>19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Информатика и ИТ</vt:lpstr>
      <vt:lpstr>ПЛАН УРОКА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1121</cp:revision>
  <dcterms:created xsi:type="dcterms:W3CDTF">2020-04-13T08:05:16Z</dcterms:created>
  <dcterms:modified xsi:type="dcterms:W3CDTF">2020-12-23T08:59:13Z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