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70" r:id="rId3"/>
    <p:sldId id="639" r:id="rId4"/>
    <p:sldId id="612" r:id="rId5"/>
    <p:sldId id="663" r:id="rId6"/>
    <p:sldId id="662" r:id="rId7"/>
    <p:sldId id="623" r:id="rId8"/>
    <p:sldId id="643" r:id="rId9"/>
    <p:sldId id="648" r:id="rId10"/>
    <p:sldId id="650" r:id="rId11"/>
    <p:sldId id="664" r:id="rId12"/>
    <p:sldId id="665" r:id="rId13"/>
    <p:sldId id="666" r:id="rId14"/>
    <p:sldId id="667" r:id="rId15"/>
    <p:sldId id="668" r:id="rId16"/>
    <p:sldId id="660" r:id="rId17"/>
    <p:sldId id="669" r:id="rId18"/>
    <p:sldId id="670" r:id="rId19"/>
    <p:sldId id="661" r:id="rId20"/>
  </p:sldIdLst>
  <p:sldSz cx="12169775" cy="7021513"/>
  <p:notesSz cx="5765800" cy="3244850"/>
  <p:custDataLst>
    <p:tags r:id="rId2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24" autoAdjust="0"/>
    <p:restoredTop sz="94364" autoAdjust="0"/>
  </p:normalViewPr>
  <p:slideViewPr>
    <p:cSldViewPr>
      <p:cViewPr varScale="1">
        <p:scale>
          <a:sx n="68" d="100"/>
          <a:sy n="68" d="100"/>
        </p:scale>
        <p:origin x="-138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8\&#1042;&#1080;&#1076;&#1077;&#1086;%2022-12-2020%20230829.mp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8\&#1042;&#1080;&#1076;&#1077;&#1086;%2022-12-2020%20232712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5-3-8\&#1042;&#1080;&#1076;&#1077;&#1086;%2022-12-2020%20234347.mp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72897" y="3366740"/>
            <a:ext cx="6072230" cy="193952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6000" b="1" spc="-21" dirty="0" smtClean="0">
                <a:solidFill>
                  <a:srgbClr val="2365C7"/>
                </a:solidFill>
                <a:latin typeface="Arial"/>
                <a:cs typeface="Arial"/>
              </a:rPr>
              <a:t>РАБОТА СО СЛОЯМИ</a:t>
            </a:r>
          </a:p>
        </p:txBody>
      </p:sp>
      <p:sp>
        <p:nvSpPr>
          <p:cNvPr id="5" name="object 5"/>
          <p:cNvSpPr/>
          <p:nvPr/>
        </p:nvSpPr>
        <p:spPr>
          <a:xfrm>
            <a:off x="937956" y="3296441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85087" y="2800018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7811"/>
            <a:ext cx="1148886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АКТИВНЫЙ СЛОЙ + НЕПРОЗРАЧНОСТЬ</a:t>
            </a:r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584161" y="1439054"/>
            <a:ext cx="11287204" cy="3939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630238"/>
            <a:r>
              <a:rPr lang="ru-RU" sz="3200" dirty="0" smtClean="0">
                <a:latin typeface="Arial" pitchFamily="34" charset="0"/>
                <a:cs typeface="Arial" pitchFamily="34" charset="0"/>
              </a:rPr>
              <a:t>Каждый слой может иметь свои настройки непрозрачности. Непрозрачность применяется к каждому пикселю в слое, поэтому он действует как настройка прозрачности для всего слоя.</a:t>
            </a:r>
          </a:p>
          <a:p>
            <a:pPr indent="630238"/>
            <a:r>
              <a:rPr lang="ru-RU" sz="3200" dirty="0" smtClean="0">
                <a:latin typeface="Arial" pitchFamily="34" charset="0"/>
                <a:cs typeface="Arial" pitchFamily="34" charset="0"/>
              </a:rPr>
              <a:t>Чтобы настроить непрозрачность слоя, выделите слой в окне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и нажмите клавишу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F4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Откроется диалоговое окно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Свойства слоя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630238" algn="just" defTabSz="914400"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7367" y="1367616"/>
            <a:ext cx="6215106" cy="530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7811"/>
            <a:ext cx="1148886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АКТИВНЫЙ СЛОЙ + НЕПРОЗРАЧНОСТЬ</a:t>
            </a:r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584161" y="1439054"/>
            <a:ext cx="11287204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715963"/>
            <a:r>
              <a:rPr lang="ru-RU" sz="3600" dirty="0" smtClean="0">
                <a:latin typeface="Arial" pitchFamily="34" charset="0"/>
                <a:cs typeface="Arial" pitchFamily="34" charset="0"/>
              </a:rPr>
              <a:t>Значения непрозрачности варьируются от 0 (полностью прозрачный) до 255 (полностью непрозрачный). Чтобы изменить значение, щелкните и перетащите ползунок или введите новое значение в поле числового значения.</a:t>
            </a:r>
          </a:p>
          <a:p>
            <a:pPr lvl="0" indent="630238" algn="just" defTabSz="914400"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Видео 22-12-2020 23082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1" y="1367615"/>
            <a:ext cx="10858576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7811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АКТИВНЫЙ СЛОЙ + ВИДИМОСТЬ</a:t>
            </a:r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584161" y="1439054"/>
            <a:ext cx="11287204" cy="5601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808038"/>
            <a:r>
              <a:rPr lang="ru-RU" sz="2800" dirty="0" smtClean="0">
                <a:latin typeface="Arial" pitchFamily="34" charset="0"/>
                <a:cs typeface="Arial" pitchFamily="34" charset="0"/>
              </a:rPr>
              <a:t>Видимость слоя можно включать/выключать. Рядом с каждым слоем есть флажок в окне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, управляющий видимостью слоя.</a:t>
            </a:r>
          </a:p>
          <a:p>
            <a:pPr indent="808038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отмеченном флажке ☑, слой будет виден и, соответственно, включен в составное изображение при его сборке. Если флажок не установлен ☐, слой не будет виден и не будет включен в составное изображение.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Невидимый слой по-прежнему является частью изображения и сохраняется в формате *.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pdn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5963"/>
            <a:r>
              <a:rPr lang="ru-RU" sz="2800" dirty="0" smtClean="0">
                <a:latin typeface="Arial" pitchFamily="34" charset="0"/>
                <a:cs typeface="Arial" pitchFamily="34" charset="0"/>
              </a:rPr>
              <a:t>Чтобы изменить видимость слоя, установите флажок рядом с именем слоя в окне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Этот флажок также доступен в диалоге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Свойства слоя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(нажмите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F4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чтобы показать свойства активного слоя).</a:t>
            </a:r>
          </a:p>
          <a:p>
            <a:pPr lvl="0" indent="630238" algn="just" defTabSz="914400"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7811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ПОРЯДОК СЛОЕВ</a:t>
            </a:r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584161" y="1439054"/>
            <a:ext cx="11287204" cy="4924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898525"/>
            <a:r>
              <a:rPr lang="ru-RU" sz="3200" dirty="0" smtClean="0">
                <a:latin typeface="Arial" pitchFamily="34" charset="0"/>
                <a:cs typeface="Arial" pitchFamily="34" charset="0"/>
              </a:rPr>
              <a:t>Порядок отображения слоев в окне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очень важен. Слои, находящиеся выше в списке заслоняют нижние слои в стопке (если верхний слой имеет некоторые прозрачные области, тогда нижний слой (слои) будет соответственно этим некоторым областям отображаться).</a:t>
            </a:r>
          </a:p>
          <a:p>
            <a:pPr indent="898525"/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Слои можно перемещать, выделяя их в окне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и используя значки вверх и вниз в строке значков окна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Слои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Альтернатива: перетащите слой на новое место в окне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Слои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630238" algn="just" defTabSz="914400"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7811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ПИКСЕЛИ И ПРОЗРАЧНОСТЬ</a:t>
            </a:r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414307" y="1345862"/>
            <a:ext cx="11287204" cy="5909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Каждый слой в изображении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P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aint.net состоит из пикселей. Пиксели содержат как цвет, так и значение альфы или непрозрачности. Paint.net использует технику под названием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альфа-композиция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для отображения многослойного изображения на стандартном мониторе компьютера.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P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aint.net значения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альфа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варьируются от 0 (полностью прозрачные) до 255 (полностью непрозрачные). Стороннее программное обеспечение может использовать диапазон от 0% до 100%, но идея та же.</a:t>
            </a:r>
          </a:p>
          <a:p>
            <a:pPr lvl="0" indent="630238" algn="just" defTabSz="914400"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7811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ПИКСЕЛИ И ПРОЗРАЧНОСТЬ</a:t>
            </a:r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584161" y="1439054"/>
            <a:ext cx="11287204" cy="3939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 пиксель прозрачен или частично прозрачен, то пиксели нижних слоев будут полностью или частично видны.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Поскольку прозрачные пиксели не отображаются на мониторе компьютера,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aint.net использует серо-белый узор шахматной доски, визуально демонстрируя прозрачность области или слоя.</a:t>
            </a:r>
          </a:p>
          <a:p>
            <a:pPr lvl="0" indent="630238" algn="just" defTabSz="914400"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0705" y="4439449"/>
            <a:ext cx="2143140" cy="217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581930"/>
            <a:ext cx="11001452" cy="3447098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2800" i="0" dirty="0" smtClean="0"/>
              <a:t>Упражнение. Ввод текста слоями. Загрузите изображение, запустив программу </a:t>
            </a:r>
            <a:r>
              <a:rPr lang="ru-RU" sz="2800" i="0" dirty="0" err="1" smtClean="0"/>
              <a:t>Paint.Net</a:t>
            </a:r>
            <a:r>
              <a:rPr lang="ru-RU" sz="2800" i="0" dirty="0" smtClean="0"/>
              <a:t>. Введите слово “Привет” с помощью устройства ввода текста. Сформировав новый слой, введите в этот слой слово «мяу...». Таким образом, можно создавать слои в произвольном количестве. Этот процесс можно использовать для создания интересного покрытия. Слои объединяются следующим слоем, чтобы объединить слои и сформировать единое изображение.</a:t>
            </a:r>
            <a:endParaRPr lang="en-US" sz="2800" i="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270396"/>
            <a:ext cx="110453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sz="4400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Видео 22-12-2020 23271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1" y="1510492"/>
            <a:ext cx="11215765" cy="521497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581930"/>
            <a:ext cx="11001452" cy="4739759"/>
          </a:xfrm>
        </p:spPr>
        <p:txBody>
          <a:bodyPr/>
          <a:lstStyle/>
          <a:p>
            <a:pPr indent="717550" algn="just"/>
            <a:r>
              <a:rPr lang="ru-RU" sz="2800" i="0" dirty="0" smtClean="0"/>
              <a:t>2 Упражнение. 1. Выберите изображение (для фона), сохраненное в памяти компьютера. Кликните левой кнопкой мыши по картинке и в появившемся контекстном меню выберите пункт “Открыть с помощью — </a:t>
            </a:r>
            <a:r>
              <a:rPr lang="ru-RU" sz="2800" i="0" dirty="0" err="1" smtClean="0"/>
              <a:t>Paint.Net</a:t>
            </a:r>
            <a:r>
              <a:rPr lang="ru-RU" sz="2800" i="0" dirty="0" smtClean="0"/>
              <a:t> следуйте инструкциям.</a:t>
            </a:r>
          </a:p>
          <a:p>
            <a:pPr indent="717550" algn="just"/>
            <a:r>
              <a:rPr lang="ru-RU" sz="2800" i="0" dirty="0" smtClean="0"/>
              <a:t>2. Скачайте вторую картинку, не выходя из программы, используя меню файл – Импорт из файла. (Изображение бабочки в нашем примере).</a:t>
            </a:r>
          </a:p>
          <a:p>
            <a:pPr indent="717550" algn="just"/>
            <a:r>
              <a:rPr lang="ru-RU" sz="2800" i="0" dirty="0" smtClean="0"/>
              <a:t>3.  Уменьшите рисунок, потянув за узел выделения.</a:t>
            </a:r>
          </a:p>
          <a:p>
            <a:pPr indent="717550" algn="l"/>
            <a:r>
              <a:rPr lang="ru-RU" sz="2800" i="0" dirty="0" smtClean="0"/>
              <a:t>4. Чтобы извлечь изображение бабочки, щёлкните по миниатюре слоя. Выберите свойство Затемнение основы.</a:t>
            </a:r>
          </a:p>
          <a:p>
            <a:pPr indent="717550" algn="just"/>
            <a:r>
              <a:rPr lang="ru-RU" sz="2800" i="0" dirty="0" smtClean="0"/>
              <a:t>5. Переместите изображение бабочки.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0271" y="270396"/>
            <a:ext cx="111882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sz="4400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Видео 22-12-2020 23434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439054"/>
            <a:ext cx="11358642" cy="508926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859129"/>
            <a:ext cx="11001452" cy="3151825"/>
          </a:xfrm>
        </p:spPr>
        <p:txBody>
          <a:bodyPr/>
          <a:lstStyle/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2800" i="0" dirty="0" smtClean="0"/>
              <a:t>Какую функцию выполняют слои на изображении?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2800" i="0" dirty="0" smtClean="0"/>
              <a:t>Как создавать слои в программе </a:t>
            </a:r>
            <a:r>
              <a:rPr lang="ru-RU" sz="2800" i="0" dirty="0" err="1" smtClean="0"/>
              <a:t>Paint.Net</a:t>
            </a:r>
            <a:r>
              <a:rPr lang="ru-RU" sz="2800" i="0" dirty="0" smtClean="0"/>
              <a:t>?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2800" i="0" dirty="0" smtClean="0"/>
              <a:t>Какие действия предпринимаются, чтобы сделать слои невидимыми?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2800" i="0" dirty="0" smtClean="0"/>
              <a:t>Объясните функцию волшебной палочки.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7037" y="270396"/>
            <a:ext cx="108304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ЗАКРЕПЛЕНИЕ</a:t>
            </a:r>
            <a:endParaRPr lang="ru-RU" sz="4400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96178"/>
            <a:ext cx="11215766" cy="4924425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3200" i="0" dirty="0" smtClean="0"/>
              <a:t> Прокомментируйте функцию кнопок ниже.</a:t>
            </a:r>
          </a:p>
          <a:p>
            <a:pPr indent="717550" algn="just"/>
            <a:r>
              <a:rPr lang="ru-RU" sz="3200" i="0" dirty="0" smtClean="0"/>
              <a:t>А) </a:t>
            </a:r>
            <a:r>
              <a:rPr lang="ru-RU" sz="3200" i="0" dirty="0" err="1" smtClean="0"/>
              <a:t>Ctrl+D</a:t>
            </a:r>
            <a:r>
              <a:rPr lang="ru-RU" sz="3200" i="0" dirty="0" smtClean="0"/>
              <a:t>; </a:t>
            </a:r>
          </a:p>
          <a:p>
            <a:pPr indent="717550" algn="just"/>
            <a:r>
              <a:rPr lang="ru-RU" sz="3200" i="0" dirty="0" smtClean="0"/>
              <a:t>Б) </a:t>
            </a:r>
            <a:r>
              <a:rPr lang="ru-RU" sz="3200" i="0" dirty="0" err="1" smtClean="0"/>
              <a:t>Ctrl+Shift+Del</a:t>
            </a:r>
            <a:r>
              <a:rPr lang="ru-RU" sz="3200" i="0" dirty="0" smtClean="0"/>
              <a:t>; </a:t>
            </a:r>
          </a:p>
          <a:p>
            <a:pPr indent="717550" algn="just"/>
            <a:r>
              <a:rPr lang="ru-RU" sz="3200" i="0" dirty="0" smtClean="0"/>
              <a:t>В) </a:t>
            </a:r>
            <a:r>
              <a:rPr lang="ru-RU" sz="3200" i="0" dirty="0" err="1" smtClean="0"/>
              <a:t>Ctrl+Shift+D</a:t>
            </a:r>
            <a:r>
              <a:rPr lang="ru-RU" sz="3200" i="0" dirty="0" smtClean="0"/>
              <a:t>; </a:t>
            </a:r>
          </a:p>
          <a:p>
            <a:pPr indent="717550" algn="just"/>
            <a:r>
              <a:rPr lang="ru-RU" sz="3200" i="0" dirty="0" smtClean="0"/>
              <a:t>Г) </a:t>
            </a:r>
            <a:r>
              <a:rPr lang="ru-RU" sz="3200" i="0" dirty="0" err="1" smtClean="0"/>
              <a:t>Ctrl+M</a:t>
            </a:r>
            <a:r>
              <a:rPr lang="ru-RU" sz="3200" i="0" dirty="0" smtClean="0"/>
              <a:t>.</a:t>
            </a:r>
          </a:p>
          <a:p>
            <a:pPr indent="717550" algn="just"/>
            <a:r>
              <a:rPr lang="ru-RU" sz="3200" i="0" dirty="0" smtClean="0"/>
              <a:t>2. Как изменить размер изображений, помещенных в слои?</a:t>
            </a:r>
          </a:p>
          <a:p>
            <a:pPr indent="717550" algn="just"/>
            <a:r>
              <a:rPr lang="ru-RU" sz="3200" i="0" dirty="0" smtClean="0"/>
              <a:t>3. В программе </a:t>
            </a:r>
            <a:r>
              <a:rPr lang="ru-RU" sz="3200" i="0" dirty="0" err="1" smtClean="0"/>
              <a:t>Paint.Net</a:t>
            </a:r>
            <a:r>
              <a:rPr lang="ru-RU" sz="3200" i="0" dirty="0" smtClean="0"/>
              <a:t> расположите фигуры в слоях таким образом, чтобы при объединении слоев образовался образ робота. 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174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7103" y="1674902"/>
            <a:ext cx="10001320" cy="4336184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Проверка самостоятельной работы</a:t>
            </a:r>
          </a:p>
          <a:p>
            <a:pPr marL="27048" marR="254256"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Формирование слоя</a:t>
            </a:r>
          </a:p>
          <a:p>
            <a:pPr marL="27048" marR="254256" lvl="0"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Слои в программе </a:t>
            </a:r>
            <a:r>
              <a:rPr lang="en-US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Paint.NET</a:t>
            </a:r>
          </a:p>
          <a:p>
            <a:pPr marL="27048" marR="254256" lvl="0">
              <a:buBlip>
                <a:blip r:embed="rId2"/>
              </a:buBlip>
            </a:pP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   Активный слой</a:t>
            </a:r>
          </a:p>
          <a:p>
            <a:pPr marL="27048" marR="254256" lvl="0">
              <a:buBlip>
                <a:blip r:embed="rId2"/>
              </a:buBlip>
            </a:pP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   Активный слой + непрозрачность</a:t>
            </a:r>
          </a:p>
          <a:p>
            <a:pPr marL="27048" marR="254256" lvl="0">
              <a:buBlip>
                <a:blip r:embed="rId2"/>
              </a:buBlip>
            </a:pP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   Порядок слоев</a:t>
            </a:r>
          </a:p>
          <a:p>
            <a:pPr marL="27048" marR="254256" lvl="0">
              <a:buBlip>
                <a:blip r:embed="rId2"/>
              </a:buBlip>
            </a:pP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   Пиксели и прозрачность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41351" y="2582062"/>
          <a:ext cx="9429816" cy="4130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74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46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83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Выбор прямоугольной области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Добавление (объединение)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Линия (Кривая)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Волшебная палочка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854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Лассо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89223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Выбор области овальной формы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439054"/>
            <a:ext cx="10858576" cy="1554272"/>
          </a:xfrm>
        </p:spPr>
        <p:txBody>
          <a:bodyPr/>
          <a:lstStyle/>
          <a:p>
            <a:pPr indent="717550" algn="just">
              <a:spcAft>
                <a:spcPts val="600"/>
              </a:spcAft>
            </a:pPr>
            <a:r>
              <a:rPr lang="ru-RU" sz="3200" i="0" dirty="0" smtClean="0"/>
              <a:t>Объясните и запишите задачу каждого оборудования, показанного в таблице:</a:t>
            </a:r>
          </a:p>
          <a:p>
            <a:pPr indent="717550" algn="just">
              <a:spcAft>
                <a:spcPts val="600"/>
              </a:spcAft>
            </a:pPr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 l="26573" t="28061" r="16609" b="13226"/>
          <a:stretch>
            <a:fillRect/>
          </a:stretch>
        </p:blipFill>
        <p:spPr bwMode="auto">
          <a:xfrm>
            <a:off x="4013185" y="2724938"/>
            <a:ext cx="85725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8541" y="2653500"/>
            <a:ext cx="2000264" cy="69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3515" y="2653500"/>
            <a:ext cx="857256" cy="79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99531" y="2653500"/>
            <a:ext cx="857256" cy="81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СЛОЯ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439054"/>
            <a:ext cx="115729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3275"/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формирования составного изображения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использует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Слои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803275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Представьте Слои как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стопку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прозрачных слайдов. Каждый слайд содержит отдельный элемент, который является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частью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общего изображения.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2921" y="3653632"/>
            <a:ext cx="716373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СЛОЯ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161" y="1737510"/>
            <a:ext cx="111443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3275" algn="just"/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отображает стопку слоев, как если бы он просматривался сверху. Таким образом, порядок слоев, показанный в окне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важен. </a:t>
            </a:r>
          </a:p>
          <a:p>
            <a:pPr indent="80327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Непрозрачные пиксели на слое самого высокого уровня в стопке слоев затемняют пиксели, содержащиеся в нижних слоях в этой стопке.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СЛОЯ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439054"/>
            <a:ext cx="11430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для создания нового слоя из раздела меню выбирается пункт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Добавить новый слой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или эта работа выполняется с помощью клавиш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Ctrl+Shift+N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4"/>
          <p:cNvSpPr txBox="1">
            <a:spLocks/>
          </p:cNvSpPr>
          <p:nvPr/>
        </p:nvSpPr>
        <p:spPr>
          <a:xfrm>
            <a:off x="441285" y="1796244"/>
            <a:ext cx="11430080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indent="715963" algn="just" defTabSz="914400"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В интерфейсе программы есть специальное окно для работы со слоями, в нижней части которого мы можем ознакомиться с функциями 7 кнопок: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3896" t="4545" b="9091"/>
          <a:stretch>
            <a:fillRect/>
          </a:stretch>
        </p:blipFill>
        <p:spPr bwMode="auto">
          <a:xfrm>
            <a:off x="2727301" y="3439318"/>
            <a:ext cx="72340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296178"/>
            <a:ext cx="4714908" cy="534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 стрелкой 9"/>
          <p:cNvCxnSpPr/>
          <p:nvPr/>
        </p:nvCxnSpPr>
        <p:spPr>
          <a:xfrm rot="10800000" flipV="1">
            <a:off x="4727565" y="4653764"/>
            <a:ext cx="3643338" cy="15001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СЛОИ В ПРОГРАММЕ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PAINT.NET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4"/>
          <p:cNvSpPr txBox="1">
            <a:spLocks/>
          </p:cNvSpPr>
          <p:nvPr/>
        </p:nvSpPr>
        <p:spPr>
          <a:xfrm>
            <a:off x="1084227" y="3225004"/>
            <a:ext cx="9787006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indent="441325" defTabSz="914400">
              <a:buAutoNum type="arabicPeriod"/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Добавить новый слой.</a:t>
            </a:r>
            <a:endParaRPr lang="en-US" sz="32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indent="441325" defTabSz="914400">
              <a:buAutoNum type="arabicPeriod"/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Удалить слой.</a:t>
            </a:r>
            <a:endParaRPr lang="en-US" sz="32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indent="441325" defTabSz="914400">
              <a:buAutoNum type="arabicPeriod"/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Создать копию слоя.</a:t>
            </a:r>
            <a:endParaRPr lang="en-US" sz="32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indent="441325" defTabSz="914400">
              <a:buAutoNum type="arabicPeriod"/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Объединить со следующим слоем.</a:t>
            </a:r>
            <a:endParaRPr lang="en-US" sz="32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indent="441325" defTabSz="914400">
              <a:buAutoNum type="arabicPeriod"/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Перемещение слоя вверх.</a:t>
            </a:r>
            <a:endParaRPr lang="en-US" sz="32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indent="441325" defTabSz="914400">
              <a:buAutoNum type="arabicPeriod"/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Перемещение слоя вниз.</a:t>
            </a:r>
            <a:endParaRPr lang="en-US" sz="32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indent="441325" defTabSz="914400">
              <a:buAutoNum type="arabicPeriod"/>
              <a:defRPr/>
            </a:pP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Свойства.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896" t="4545" b="9091"/>
          <a:stretch>
            <a:fillRect/>
          </a:stretch>
        </p:blipFill>
        <p:spPr bwMode="auto">
          <a:xfrm>
            <a:off x="2155797" y="1296178"/>
            <a:ext cx="72340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СЛОИ В ПРОГРАММЕ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PAINT.NET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7811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АКТИВНЫЙ СЛОЙ</a:t>
            </a:r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727037" y="1557079"/>
            <a:ext cx="11072890" cy="4739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71596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Всегда есть один активный слой. Его можно идентифицировать с помощью выделения в окне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(слой под названием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Задний план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на изображении выше является активным слоем). Операции рисования применяются только к активному слою. Никакой другой слой затронут не будет.</a:t>
            </a:r>
          </a:p>
          <a:p>
            <a:pPr indent="71596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Изменить статус активного слоя (активировать слой) с одного уровня на другой легко. Просто нажмите на любое имя слоя в окне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Слоев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, чтобы применить статус активного слоя к этому слою. Активный слой будет показан выделенным в окне слоев (синяя подсветка на изображении ниже). Одновременно может иметь статус активного только один слой.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ActiveLayerDem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813" y="1439054"/>
            <a:ext cx="2928958" cy="522819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2e6cd71b8c5c7e3053cd8896318f71292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12082</TotalTime>
  <Words>626</Words>
  <Application>Microsoft Office PowerPoint</Application>
  <PresentationFormat>Произвольный</PresentationFormat>
  <Paragraphs>82</Paragraphs>
  <Slides>19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1121</cp:revision>
  <dcterms:created xsi:type="dcterms:W3CDTF">2020-04-13T08:05:16Z</dcterms:created>
  <dcterms:modified xsi:type="dcterms:W3CDTF">2020-12-23T08:59:13Z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