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docProps/custom.xml" ContentType="application/vnd.openxmlformats-officedocument.custom-properties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1"/>
  </p:notesMasterIdLst>
  <p:sldIdLst>
    <p:sldId id="256" r:id="rId2"/>
    <p:sldId id="370" r:id="rId3"/>
    <p:sldId id="639" r:id="rId4"/>
    <p:sldId id="612" r:id="rId5"/>
    <p:sldId id="663" r:id="rId6"/>
    <p:sldId id="662" r:id="rId7"/>
    <p:sldId id="623" r:id="rId8"/>
    <p:sldId id="643" r:id="rId9"/>
    <p:sldId id="648" r:id="rId10"/>
    <p:sldId id="650" r:id="rId11"/>
    <p:sldId id="664" r:id="rId12"/>
    <p:sldId id="665" r:id="rId13"/>
    <p:sldId id="666" r:id="rId14"/>
    <p:sldId id="667" r:id="rId15"/>
    <p:sldId id="668" r:id="rId16"/>
    <p:sldId id="660" r:id="rId17"/>
    <p:sldId id="669" r:id="rId18"/>
    <p:sldId id="670" r:id="rId19"/>
    <p:sldId id="661" r:id="rId20"/>
  </p:sldIdLst>
  <p:sldSz cx="12169775" cy="7021513"/>
  <p:notesSz cx="5765800" cy="3244850"/>
  <p:custDataLst>
    <p:tags r:id="rId22"/>
  </p:custDataLst>
  <p:defaultTextStyle>
    <a:defPPr>
      <a:defRPr lang="ru-RU"/>
    </a:defPPr>
    <a:lvl1pPr marL="0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1pPr>
    <a:lvl2pPr marL="973745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2pPr>
    <a:lvl3pPr marL="1947489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3pPr>
    <a:lvl4pPr marL="2921234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4pPr>
    <a:lvl5pPr marL="3894978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5pPr>
    <a:lvl6pPr marL="4868723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6pPr>
    <a:lvl7pPr marL="5842467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7pPr>
    <a:lvl8pPr marL="6816212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8pPr>
    <a:lvl9pPr marL="7789956" algn="l" defTabSz="1947489" rtl="0" eaLnBrk="1" latinLnBrk="0" hangingPunct="1">
      <a:defRPr sz="3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6232">
          <p15:clr>
            <a:srgbClr val="A4A3A4"/>
          </p15:clr>
        </p15:guide>
        <p15:guide id="2" pos="4559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1022">
          <p15:clr>
            <a:srgbClr val="A4A3A4"/>
          </p15:clr>
        </p15:guide>
        <p15:guide id="2" pos="1816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webPr encoding="windows-1251"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D023DD"/>
    <a:srgbClr val="007A37"/>
    <a:srgbClr val="004A82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17292A2E-F333-43FB-9621-5CBBE7FDCDCB}" styleName="Светлый стиль 2 - акцент 4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</a:tcStyle>
    </a:band1H>
    <a:band1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1V>
    <a:band2V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4"/>
        </a:fillRef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69012ECD-51FC-41F1-AA8D-1B2483CD663E}" styleName="Светлый стиль 2 -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616DA210-FB5B-4158-B5E0-FEB733F419BA}" styleName="Светлый стиль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 horzBarState="maximized">
    <p:restoredLeft sz="16324" autoAdjust="0"/>
    <p:restoredTop sz="94364" autoAdjust="0"/>
  </p:normalViewPr>
  <p:slideViewPr>
    <p:cSldViewPr>
      <p:cViewPr varScale="1">
        <p:scale>
          <a:sx n="68" d="100"/>
          <a:sy n="68" d="100"/>
        </p:scale>
        <p:origin x="-138" y="-96"/>
      </p:cViewPr>
      <p:guideLst>
        <p:guide orient="horz" pos="6232"/>
        <p:guide pos="4559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148" d="100"/>
          <a:sy n="148" d="100"/>
        </p:scale>
        <p:origin x="-1332" y="-96"/>
      </p:cViewPr>
      <p:guideLst>
        <p:guide orient="horz" pos="1022"/>
        <p:guide pos="181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265488" y="0"/>
            <a:ext cx="2498725" cy="16192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C86543-421F-46F0-8DB9-08A2BA71687B}" type="datetimeFigureOut">
              <a:rPr lang="ru-RU" smtClean="0"/>
              <a:pPr/>
              <a:t>23.12.2020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827213" y="242888"/>
            <a:ext cx="2111375" cy="12176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576263" y="1541463"/>
            <a:ext cx="4613275" cy="14605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265488" y="3081338"/>
            <a:ext cx="2498725" cy="1635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FF30EF6-6AD4-422F-AB26-32C1229698C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600678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912733" y="2176668"/>
            <a:ext cx="10344309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825466" y="3932047"/>
            <a:ext cx="8518843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461665"/>
          </a:xfrm>
        </p:spPr>
        <p:txBody>
          <a:bodyPr lIns="0" tIns="0" rIns="0" bIns="0"/>
          <a:lstStyle>
            <a:lvl1pPr>
              <a:defRPr sz="30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8490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67435" y="1614948"/>
            <a:ext cx="5293852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677108"/>
          </a:xfrm>
        </p:spPr>
        <p:txBody>
          <a:bodyPr lIns="0" tIns="0" rIns="0" bIns="0"/>
          <a:lstStyle>
            <a:lvl1pPr>
              <a:defRPr sz="440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>
    <p:random/>
  </p:transition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g object 16"/>
          <p:cNvSpPr/>
          <p:nvPr/>
        </p:nvSpPr>
        <p:spPr>
          <a:xfrm>
            <a:off x="141079" y="1160211"/>
            <a:ext cx="11927184" cy="5732633"/>
          </a:xfrm>
          <a:custGeom>
            <a:avLst/>
            <a:gdLst/>
            <a:ahLst/>
            <a:cxnLst/>
            <a:rect l="l" t="t" r="r" b="b"/>
            <a:pathLst>
              <a:path w="5650865" h="2649220">
                <a:moveTo>
                  <a:pt x="5650712" y="24434"/>
                </a:moveTo>
                <a:lnTo>
                  <a:pt x="5626328" y="24434"/>
                </a:lnTo>
                <a:lnTo>
                  <a:pt x="5626328" y="2624975"/>
                </a:lnTo>
                <a:lnTo>
                  <a:pt x="5650712" y="2624975"/>
                </a:lnTo>
                <a:lnTo>
                  <a:pt x="5650712" y="24434"/>
                </a:lnTo>
                <a:close/>
              </a:path>
              <a:path w="5650865" h="2649220">
                <a:moveTo>
                  <a:pt x="5650712" y="0"/>
                </a:moveTo>
                <a:lnTo>
                  <a:pt x="0" y="0"/>
                </a:lnTo>
                <a:lnTo>
                  <a:pt x="0" y="24130"/>
                </a:lnTo>
                <a:lnTo>
                  <a:pt x="0" y="2625090"/>
                </a:lnTo>
                <a:lnTo>
                  <a:pt x="0" y="2649220"/>
                </a:lnTo>
                <a:lnTo>
                  <a:pt x="5650712" y="2649220"/>
                </a:lnTo>
                <a:lnTo>
                  <a:pt x="5650712" y="2625090"/>
                </a:lnTo>
                <a:lnTo>
                  <a:pt x="24384" y="2625090"/>
                </a:lnTo>
                <a:lnTo>
                  <a:pt x="24384" y="24130"/>
                </a:lnTo>
                <a:lnTo>
                  <a:pt x="5650712" y="24130"/>
                </a:lnTo>
                <a:lnTo>
                  <a:pt x="5650712" y="0"/>
                </a:lnTo>
                <a:close/>
              </a:path>
            </a:pathLst>
          </a:custGeom>
          <a:solidFill>
            <a:srgbClr val="00A650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g object 17"/>
          <p:cNvSpPr/>
          <p:nvPr/>
        </p:nvSpPr>
        <p:spPr>
          <a:xfrm>
            <a:off x="141096" y="153990"/>
            <a:ext cx="11927184" cy="928871"/>
          </a:xfrm>
          <a:custGeom>
            <a:avLst/>
            <a:gdLst/>
            <a:ahLst/>
            <a:cxnLst/>
            <a:rect l="l" t="t" r="r" b="b"/>
            <a:pathLst>
              <a:path w="5650865" h="429259">
                <a:moveTo>
                  <a:pt x="5650710" y="0"/>
                </a:moveTo>
                <a:lnTo>
                  <a:pt x="0" y="0"/>
                </a:lnTo>
                <a:lnTo>
                  <a:pt x="0" y="428871"/>
                </a:lnTo>
                <a:lnTo>
                  <a:pt x="5650710" y="428871"/>
                </a:lnTo>
                <a:lnTo>
                  <a:pt x="565071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4765" y="221635"/>
            <a:ext cx="10900241" cy="31547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50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920481" y="2125031"/>
            <a:ext cx="10328814" cy="2154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1400" b="0" i="1">
                <a:solidFill>
                  <a:srgbClr val="231F20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4137724" y="6530006"/>
            <a:ext cx="389432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608489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12/23/2020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762238" y="6530006"/>
            <a:ext cx="2799048" cy="58477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ransition>
    <p:random/>
  </p:transition>
  <p:timing>
    <p:tnLst>
      <p:par>
        <p:cTn id="1" dur="indefinite" restart="never" nodeType="tmRoot"/>
      </p:par>
    </p:tnLst>
  </p:timing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973745">
        <a:defRPr>
          <a:latin typeface="+mn-lt"/>
          <a:ea typeface="+mn-ea"/>
          <a:cs typeface="+mn-cs"/>
        </a:defRPr>
      </a:lvl2pPr>
      <a:lvl3pPr marL="1947489">
        <a:defRPr>
          <a:latin typeface="+mn-lt"/>
          <a:ea typeface="+mn-ea"/>
          <a:cs typeface="+mn-cs"/>
        </a:defRPr>
      </a:lvl3pPr>
      <a:lvl4pPr marL="2921234">
        <a:defRPr>
          <a:latin typeface="+mn-lt"/>
          <a:ea typeface="+mn-ea"/>
          <a:cs typeface="+mn-cs"/>
        </a:defRPr>
      </a:lvl4pPr>
      <a:lvl5pPr marL="3894978">
        <a:defRPr>
          <a:latin typeface="+mn-lt"/>
          <a:ea typeface="+mn-ea"/>
          <a:cs typeface="+mn-cs"/>
        </a:defRPr>
      </a:lvl5pPr>
      <a:lvl6pPr marL="4868723">
        <a:defRPr>
          <a:latin typeface="+mn-lt"/>
          <a:ea typeface="+mn-ea"/>
          <a:cs typeface="+mn-cs"/>
        </a:defRPr>
      </a:lvl6pPr>
      <a:lvl7pPr marL="5842467">
        <a:defRPr>
          <a:latin typeface="+mn-lt"/>
          <a:ea typeface="+mn-ea"/>
          <a:cs typeface="+mn-cs"/>
        </a:defRPr>
      </a:lvl7pPr>
      <a:lvl8pPr marL="6816212">
        <a:defRPr>
          <a:latin typeface="+mn-lt"/>
          <a:ea typeface="+mn-ea"/>
          <a:cs typeface="+mn-cs"/>
        </a:defRPr>
      </a:lvl8pPr>
      <a:lvl9pPr marL="7789956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5-3-8\&#1042;&#1080;&#1076;&#1077;&#1086;%2022-12-2020%20230829.mp4" TargetMode="Externa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5-3-8\&#1042;&#1080;&#1076;&#1077;&#1086;%2022-12-2020%20232712.mp4" TargetMode="Externa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2.xml"/><Relationship Id="rId1" Type="http://schemas.openxmlformats.org/officeDocument/2006/relationships/video" Target="file:///D:\&#1086;&#1085;&#1083;&#1072;&#1081;&#1085;%20&#1091;&#1088;&#1086;&#1082;&#1080;\1-2%20&#1095;&#1077;&#1090;&#1074;&#1077;&#1088;&#1090;&#1100;\5\3%20&#1095;&#1077;&#1090;&#1074;&#1077;&#1088;&#1090;&#1100;\5-3-8\&#1042;&#1080;&#1076;&#1077;&#1086;%2022-12-2020%20234347.mp4" TargetMode="Externa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0" y="0"/>
            <a:ext cx="12157712" cy="2209509"/>
          </a:xfrm>
          <a:custGeom>
            <a:avLst/>
            <a:gdLst/>
            <a:ahLst/>
            <a:cxnLst/>
            <a:rect l="l" t="t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2"/>
                </a:lnTo>
                <a:lnTo>
                  <a:pt x="5759640" y="1020952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2012920" y="482398"/>
            <a:ext cx="7297569" cy="954737"/>
          </a:xfrm>
          <a:prstGeom prst="rect">
            <a:avLst/>
          </a:prstGeom>
        </p:spPr>
        <p:txBody>
          <a:bodyPr vert="horz" wrap="square" lIns="0" tIns="31104" rIns="0" bIns="0" rtlCol="0">
            <a:spAutoFit/>
          </a:bodyPr>
          <a:lstStyle/>
          <a:p>
            <a:pPr marL="27048">
              <a:spcBef>
                <a:spcPts val="243"/>
              </a:spcBef>
            </a:pPr>
            <a:r>
              <a:rPr sz="6000" spc="-11" dirty="0">
                <a:latin typeface="Arial" pitchFamily="34" charset="0"/>
                <a:cs typeface="Arial" pitchFamily="34" charset="0"/>
              </a:rPr>
              <a:t>Информатика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</a:t>
            </a:r>
            <a:r>
              <a:rPr sz="6000" spc="-85" dirty="0">
                <a:latin typeface="Arial" pitchFamily="34" charset="0"/>
                <a:cs typeface="Arial" pitchFamily="34" charset="0"/>
              </a:rPr>
              <a:t> </a:t>
            </a:r>
            <a:r>
              <a:rPr sz="6000" spc="21" dirty="0">
                <a:latin typeface="Arial" pitchFamily="34" charset="0"/>
                <a:cs typeface="Arial" pitchFamily="34" charset="0"/>
              </a:rPr>
              <a:t>ИТ</a:t>
            </a:r>
            <a:endParaRPr sz="600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2172897" y="3366740"/>
            <a:ext cx="6072230" cy="1939522"/>
          </a:xfrm>
          <a:prstGeom prst="rect">
            <a:avLst/>
          </a:prstGeom>
        </p:spPr>
        <p:txBody>
          <a:bodyPr vert="horz" wrap="square" lIns="0" tIns="91965" rIns="0" bIns="0" rtlCol="0">
            <a:spAutoFit/>
          </a:bodyPr>
          <a:lstStyle/>
          <a:p>
            <a:pPr marL="27048" marR="10819"/>
            <a:r>
              <a:rPr lang="ru-RU" sz="6000" b="1" spc="-21" dirty="0" smtClean="0">
                <a:solidFill>
                  <a:srgbClr val="2365C7"/>
                </a:solidFill>
                <a:latin typeface="Arial"/>
                <a:cs typeface="Arial"/>
              </a:rPr>
              <a:t>РАБОТА СО СЛОЯМИ</a:t>
            </a:r>
          </a:p>
        </p:txBody>
      </p:sp>
      <p:sp>
        <p:nvSpPr>
          <p:cNvPr id="5" name="object 5"/>
          <p:cNvSpPr/>
          <p:nvPr/>
        </p:nvSpPr>
        <p:spPr>
          <a:xfrm>
            <a:off x="937956" y="3296441"/>
            <a:ext cx="726434" cy="2357454"/>
          </a:xfrm>
          <a:custGeom>
            <a:avLst/>
            <a:gdLst/>
            <a:ahLst/>
            <a:cxnLst/>
            <a:rect l="l" t="t" r="r" b="b"/>
            <a:pathLst>
              <a:path w="344170" h="740410">
                <a:moveTo>
                  <a:pt x="343828" y="0"/>
                </a:moveTo>
                <a:lnTo>
                  <a:pt x="0" y="0"/>
                </a:lnTo>
                <a:lnTo>
                  <a:pt x="0" y="740144"/>
                </a:lnTo>
                <a:lnTo>
                  <a:pt x="343828" y="740144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/>
          <p:nvPr/>
        </p:nvSpPr>
        <p:spPr>
          <a:xfrm>
            <a:off x="7885087" y="2800018"/>
            <a:ext cx="3540447" cy="335029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8" name="object 8"/>
          <p:cNvGrpSpPr/>
          <p:nvPr/>
        </p:nvGrpSpPr>
        <p:grpSpPr>
          <a:xfrm>
            <a:off x="9892263" y="460623"/>
            <a:ext cx="1338943" cy="1372699"/>
            <a:chOff x="4686759" y="212867"/>
            <a:chExt cx="634365" cy="634365"/>
          </a:xfrm>
        </p:grpSpPr>
        <p:sp>
          <p:nvSpPr>
            <p:cNvPr id="9" name="object 9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603608" y="0"/>
                  </a:moveTo>
                  <a:lnTo>
                    <a:pt x="0" y="0"/>
                  </a:lnTo>
                  <a:lnTo>
                    <a:pt x="0" y="603609"/>
                  </a:lnTo>
                  <a:lnTo>
                    <a:pt x="603608" y="603609"/>
                  </a:lnTo>
                  <a:lnTo>
                    <a:pt x="603608" y="0"/>
                  </a:lnTo>
                  <a:close/>
                </a:path>
              </a:pathLst>
            </a:custGeom>
            <a:solidFill>
              <a:srgbClr val="00A650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10" name="object 10"/>
            <p:cNvSpPr/>
            <p:nvPr/>
          </p:nvSpPr>
          <p:spPr>
            <a:xfrm>
              <a:off x="4701999" y="228108"/>
              <a:ext cx="603885" cy="603885"/>
            </a:xfrm>
            <a:custGeom>
              <a:avLst/>
              <a:gdLst/>
              <a:ahLst/>
              <a:cxnLst/>
              <a:rect l="l" t="t" r="r" b="b"/>
              <a:pathLst>
                <a:path w="603885" h="603885">
                  <a:moveTo>
                    <a:pt x="0" y="0"/>
                  </a:moveTo>
                  <a:lnTo>
                    <a:pt x="603608" y="0"/>
                  </a:lnTo>
                  <a:lnTo>
                    <a:pt x="603608" y="603609"/>
                  </a:lnTo>
                  <a:lnTo>
                    <a:pt x="0" y="603609"/>
                  </a:lnTo>
                  <a:lnTo>
                    <a:pt x="0" y="0"/>
                  </a:lnTo>
                  <a:close/>
                </a:path>
              </a:pathLst>
            </a:custGeom>
            <a:ln w="30481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sp>
        <p:nvSpPr>
          <p:cNvPr id="11" name="object 11"/>
          <p:cNvSpPr txBox="1"/>
          <p:nvPr/>
        </p:nvSpPr>
        <p:spPr>
          <a:xfrm>
            <a:off x="10371167" y="510360"/>
            <a:ext cx="365897" cy="77280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>
              <a:spcBef>
                <a:spcPts val="266"/>
              </a:spcBef>
            </a:pPr>
            <a:r>
              <a:rPr lang="ru-RU" sz="4800" b="1" dirty="0" smtClean="0">
                <a:solidFill>
                  <a:schemeClr val="bg1"/>
                </a:solidFill>
                <a:latin typeface="Arial"/>
                <a:cs typeface="Arial"/>
              </a:rPr>
              <a:t>5</a:t>
            </a:r>
            <a:endParaRPr sz="4800" b="1">
              <a:solidFill>
                <a:schemeClr val="bg1"/>
              </a:solidFill>
              <a:latin typeface="Arial"/>
              <a:cs typeface="Arial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013977" y="1224740"/>
            <a:ext cx="1020384" cy="456834"/>
          </a:xfrm>
          <a:prstGeom prst="rect">
            <a:avLst/>
          </a:prstGeom>
        </p:spPr>
        <p:txBody>
          <a:bodyPr vert="horz" wrap="square" lIns="0" tIns="25696" rIns="0" bIns="0" rtlCol="0">
            <a:spAutoFit/>
          </a:bodyPr>
          <a:lstStyle/>
          <a:p>
            <a:pPr algn="ctr">
              <a:spcBef>
                <a:spcPts val="202"/>
              </a:spcBef>
            </a:pPr>
            <a:r>
              <a:rPr sz="2800" b="1" spc="11" dirty="0">
                <a:solidFill>
                  <a:srgbClr val="FFFFFF"/>
                </a:solidFill>
                <a:latin typeface="Arial"/>
                <a:cs typeface="Arial"/>
              </a:rPr>
              <a:t>к</a:t>
            </a:r>
            <a:r>
              <a:rPr sz="2800" b="1" spc="-11" dirty="0">
                <a:solidFill>
                  <a:srgbClr val="FFFFFF"/>
                </a:solidFill>
                <a:latin typeface="Arial"/>
                <a:cs typeface="Arial"/>
              </a:rPr>
              <a:t>ласс</a:t>
            </a:r>
            <a:endParaRPr sz="2800" b="1">
              <a:latin typeface="Arial"/>
              <a:cs typeface="Arial"/>
            </a:endParaRPr>
          </a:p>
        </p:txBody>
      </p:sp>
      <p:pic>
        <p:nvPicPr>
          <p:cNvPr id="14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581798"/>
            <a:ext cx="1294543" cy="928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48886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АКТИВНЫЙ СЛОЙ + НЕПРОЗРАЧНОСТЬ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584161" y="1439054"/>
            <a:ext cx="11287204" cy="3939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630238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Каждый слой может иметь свои настройки непрозрачности. Непрозрачность применяется к каждому пикселю в слое, поэтому он действует как настройка прозрачности для всего слоя.</a:t>
            </a:r>
          </a:p>
          <a:p>
            <a:pPr indent="630238"/>
            <a:r>
              <a:rPr lang="ru-RU" sz="3200" dirty="0" smtClean="0">
                <a:latin typeface="Arial" pitchFamily="34" charset="0"/>
                <a:cs typeface="Arial" pitchFamily="34" charset="0"/>
              </a:rPr>
              <a:t>Чтобы настроить непрозрачность слоя, выделите слой в окне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и нажмите клавишу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F4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Откроется диалоговое окно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Свойства слоя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indent="630238" algn="just" defTabSz="914400"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227367" y="1367616"/>
            <a:ext cx="6215106" cy="53040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48886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АКТИВНЫЙ СЛОЙ + НЕПРОЗРАЧНОСТЬ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584161" y="1439054"/>
            <a:ext cx="11287204" cy="3323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715963"/>
            <a:r>
              <a:rPr lang="ru-RU" sz="3600" dirty="0" smtClean="0">
                <a:latin typeface="Arial" pitchFamily="34" charset="0"/>
                <a:cs typeface="Arial" pitchFamily="34" charset="0"/>
              </a:rPr>
              <a:t>Значения непрозрачности варьируются от 0 (полностью прозрачный) до 255 (полностью непрозрачный). Чтобы изменить значение, щелкните и перетащите ползунок или введите новое значение в поле числового значения.</a:t>
            </a:r>
          </a:p>
          <a:p>
            <a:pPr lvl="0" indent="630238" algn="just" defTabSz="914400">
              <a:defRPr/>
            </a:pPr>
            <a:endParaRPr kumimoji="0" lang="ru-RU" sz="36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Видео 22-12-2020 230829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4161" y="1367615"/>
            <a:ext cx="10858576" cy="5465007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2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video>
              <p:cMediaNode>
                <p:cTn id="13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video>
            <p:seq concurrent="1" nextAc="seek">
              <p:cTn id="14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5" fill="hold">
                      <p:stCondLst>
                        <p:cond delay="0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8" dur="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АКТИВНЫЙ СЛОЙ + ВИДИМОСТЬ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584161" y="1439054"/>
            <a:ext cx="11287204" cy="5601533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808038"/>
            <a:r>
              <a:rPr lang="ru-RU" sz="2800" dirty="0" smtClean="0">
                <a:latin typeface="Arial" pitchFamily="34" charset="0"/>
                <a:cs typeface="Arial" pitchFamily="34" charset="0"/>
              </a:rPr>
              <a:t>Видимость слоя можно включать/выключать. Рядом с каждым слоем есть флажок в окне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, управляющий видимостью слоя.</a:t>
            </a:r>
          </a:p>
          <a:p>
            <a:pPr indent="808038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При отмеченном флажке ☑, слой будет виден и, соответственно, включен в составное изображение при его сборке. Если флажок не установлен ☐, слой не будет виден и не будет включен в составное изображение.</a:t>
            </a:r>
          </a:p>
          <a:p>
            <a:r>
              <a:rPr lang="ru-RU" sz="2800" b="1" dirty="0" smtClean="0">
                <a:latin typeface="Arial" pitchFamily="34" charset="0"/>
                <a:cs typeface="Arial" pitchFamily="34" charset="0"/>
              </a:rPr>
              <a:t>        Невидимый слой по-прежнему является частью изображения и сохраняется в формате *.</a:t>
            </a:r>
            <a:r>
              <a:rPr lang="ru-RU" sz="2800" b="1" dirty="0" err="1" smtClean="0">
                <a:latin typeface="Arial" pitchFamily="34" charset="0"/>
                <a:cs typeface="Arial" pitchFamily="34" charset="0"/>
              </a:rPr>
              <a:t>pdn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2800" dirty="0" smtClean="0">
              <a:latin typeface="Arial" pitchFamily="34" charset="0"/>
              <a:cs typeface="Arial" pitchFamily="34" charset="0"/>
            </a:endParaRPr>
          </a:p>
          <a:p>
            <a:pPr indent="715963"/>
            <a:r>
              <a:rPr lang="ru-RU" sz="2800" dirty="0" smtClean="0">
                <a:latin typeface="Arial" pitchFamily="34" charset="0"/>
                <a:cs typeface="Arial" pitchFamily="34" charset="0"/>
              </a:rPr>
              <a:t>Чтобы изменить видимость слоя, установите флажок рядом с именем слоя в окне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Этот флажок также доступен в диалоге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Свойства слоя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(нажмите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F4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чтобы показать свойства активного слоя).</a:t>
            </a:r>
          </a:p>
          <a:p>
            <a:pPr lvl="0" indent="630238" algn="just" defTabSz="914400">
              <a:defRPr/>
            </a:pPr>
            <a:endParaRPr kumimoji="0" lang="ru-RU" sz="28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ПОРЯДОК СЛОЕВ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584161" y="1439054"/>
            <a:ext cx="11287204" cy="492442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898525"/>
            <a:r>
              <a:rPr lang="ru-RU" sz="3200" dirty="0" smtClean="0">
                <a:latin typeface="Arial" pitchFamily="34" charset="0"/>
                <a:cs typeface="Arial" pitchFamily="34" charset="0"/>
              </a:rPr>
              <a:t>Порядок отображения слоев в окне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очень важен. Слои, находящиеся выше в списке заслоняют нижние слои в стопке (если верхний слой имеет некоторые прозрачные области, тогда нижний слой (слои) будет соответственно этим некоторым областям отображаться).</a:t>
            </a:r>
          </a:p>
          <a:p>
            <a:pPr indent="898525"/>
            <a:r>
              <a:rPr lang="ru-RU" sz="3200" dirty="0" smtClean="0">
                <a:latin typeface="Arial" pitchFamily="34" charset="0"/>
                <a:cs typeface="Arial" pitchFamily="34" charset="0"/>
              </a:rPr>
              <a:t>Слои можно перемещать, выделяя их в окне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и используя значки вверх и вниз в строке значков окна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Слои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 Альтернатива: перетащите слой на новое место в окне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Слои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pPr lvl="0" indent="630238" algn="just" defTabSz="914400"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ПИКСЕЛИ И ПРОЗРАЧНОСТЬ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414307" y="1345862"/>
            <a:ext cx="11287204" cy="590931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715963" algn="just"/>
            <a:r>
              <a:rPr lang="ru-RU" sz="3200" dirty="0" smtClean="0">
                <a:latin typeface="Arial" pitchFamily="34" charset="0"/>
                <a:cs typeface="Arial" pitchFamily="34" charset="0"/>
              </a:rPr>
              <a:t>Каждый слой в изображении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aint.net состоит из пикселей. Пиксели содержат как цвет, так и значение альфы или непрозрачности. Paint.net использует технику под названием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альфа-композиция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для отображения многослойного изображения на стандартном мониторе компьютера.</a:t>
            </a:r>
            <a:endParaRPr lang="en-US" sz="3200" dirty="0" smtClean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sz="3200" dirty="0" smtClean="0">
                <a:latin typeface="Arial" pitchFamily="34" charset="0"/>
                <a:cs typeface="Arial" pitchFamily="34" charset="0"/>
              </a:rPr>
              <a:t>       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В </a:t>
            </a:r>
            <a:r>
              <a:rPr lang="en-US" sz="3200" dirty="0">
                <a:latin typeface="Arial" pitchFamily="34" charset="0"/>
                <a:cs typeface="Arial" pitchFamily="34" charset="0"/>
              </a:rPr>
              <a:t>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aint.net значения </a:t>
            </a:r>
            <a:r>
              <a:rPr lang="ru-RU" sz="3200" b="1" dirty="0" smtClean="0">
                <a:latin typeface="Arial" pitchFamily="34" charset="0"/>
                <a:cs typeface="Arial" pitchFamily="34" charset="0"/>
              </a:rPr>
              <a:t>альфа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 варьируются от 0 (полностью прозрачные) до 255 (полностью непрозрачные). Стороннее программное обеспечение может использовать диапазон от 0% до 100%, но идея та же.</a:t>
            </a:r>
          </a:p>
          <a:p>
            <a:pPr lvl="0" indent="630238" algn="just" defTabSz="914400"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ПИКСЕЛИ И ПРОЗРАЧНОСТЬ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584161" y="1439054"/>
            <a:ext cx="11287204" cy="393954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Если пиксель прозрачен или частично прозрачен, то пиксели нижних слоев будут полностью или частично видны.</a:t>
            </a:r>
          </a:p>
          <a:p>
            <a:pPr indent="715963"/>
            <a:r>
              <a:rPr lang="ru-RU" sz="3200" dirty="0" smtClean="0">
                <a:latin typeface="Arial" pitchFamily="34" charset="0"/>
                <a:cs typeface="Arial" pitchFamily="34" charset="0"/>
              </a:rPr>
              <a:t>Поскольку прозрачные пиксели не отображаются на мониторе компьютера, </a:t>
            </a:r>
            <a:r>
              <a:rPr lang="en-US" sz="3200" dirty="0" err="1">
                <a:latin typeface="Arial" pitchFamily="34" charset="0"/>
                <a:cs typeface="Arial" pitchFamily="34" charset="0"/>
              </a:rPr>
              <a:t>P</a:t>
            </a:r>
            <a:r>
              <a:rPr lang="ru-RU" sz="3200" dirty="0" smtClean="0">
                <a:latin typeface="Arial" pitchFamily="34" charset="0"/>
                <a:cs typeface="Arial" pitchFamily="34" charset="0"/>
              </a:rPr>
              <a:t>aint.net использует серо-белый узор шахматной доски, визуально демонстрируя прозрачность области или слоя.</a:t>
            </a:r>
          </a:p>
          <a:p>
            <a:pPr lvl="0" indent="630238" algn="just" defTabSz="914400">
              <a:defRPr/>
            </a:pP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 pitchFamily="34" charset="0"/>
              <a:cs typeface="Arial" pitchFamily="34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70705" y="4439449"/>
            <a:ext cx="2143140" cy="21761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1581930"/>
            <a:ext cx="11001452" cy="3447098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2800" i="0" dirty="0" smtClean="0"/>
              <a:t>Упражнение. Ввод текста слоями. Загрузите изображение, запустив программу </a:t>
            </a:r>
            <a:r>
              <a:rPr lang="ru-RU" sz="2800" i="0" dirty="0" err="1" smtClean="0"/>
              <a:t>Paint.Net</a:t>
            </a:r>
            <a:r>
              <a:rPr lang="ru-RU" sz="2800" i="0" dirty="0" smtClean="0"/>
              <a:t>. Введите слово “Привет” с помощью устройства ввода текста. Сформировав новый слой, введите в этот слой слово «мяу...». Таким образом, можно создавать слои в произвольном количестве. Этот процесс можно использовать для создания интересного покрытия. Слои объединяются следующим слоем, чтобы объединить слои и сформировать единое изображение.</a:t>
            </a:r>
            <a:endParaRPr lang="en-US" sz="2800" i="0" dirty="0" smtClean="0"/>
          </a:p>
        </p:txBody>
      </p:sp>
      <p:sp>
        <p:nvSpPr>
          <p:cNvPr id="6" name="Прямоугольник 5"/>
          <p:cNvSpPr/>
          <p:nvPr/>
        </p:nvSpPr>
        <p:spPr>
          <a:xfrm>
            <a:off x="584161" y="270396"/>
            <a:ext cx="1104534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ЗАКРЕПЛЕНИЕ</a:t>
            </a:r>
            <a:endParaRPr lang="ru-RU" sz="4400" b="1" kern="0" spc="-2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Видео 22-12-2020 232712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584161" y="1510492"/>
            <a:ext cx="11215765" cy="5214974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7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7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vide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1581930"/>
            <a:ext cx="11001452" cy="4739759"/>
          </a:xfrm>
        </p:spPr>
        <p:txBody>
          <a:bodyPr/>
          <a:lstStyle/>
          <a:p>
            <a:pPr indent="717550" algn="just"/>
            <a:r>
              <a:rPr lang="ru-RU" sz="2800" i="0" dirty="0" smtClean="0"/>
              <a:t>2 Упражнение. 1. Выберите изображение (для фона), сохраненное в памяти компьютера. Кликните левой кнопкой мыши по картинке и в появившемся контекстном меню выберите пункт “Открыть с помощью — </a:t>
            </a:r>
            <a:r>
              <a:rPr lang="ru-RU" sz="2800" i="0" dirty="0" err="1" smtClean="0"/>
              <a:t>Paint.Net</a:t>
            </a:r>
            <a:r>
              <a:rPr lang="ru-RU" sz="2800" i="0" dirty="0" smtClean="0"/>
              <a:t> следуйте инструкциям.</a:t>
            </a:r>
          </a:p>
          <a:p>
            <a:pPr indent="717550" algn="just"/>
            <a:r>
              <a:rPr lang="ru-RU" sz="2800" i="0" dirty="0" smtClean="0"/>
              <a:t>2. Скачайте вторую картинку, не выходя из программы, используя меню файл – Импорт из файла. (Изображение бабочки в нашем примере).</a:t>
            </a:r>
          </a:p>
          <a:p>
            <a:pPr indent="717550" algn="just"/>
            <a:r>
              <a:rPr lang="ru-RU" sz="2800" i="0" dirty="0" smtClean="0"/>
              <a:t>3.  Уменьшите рисунок, потянув за узел выделения.</a:t>
            </a:r>
          </a:p>
          <a:p>
            <a:pPr indent="717550" algn="l"/>
            <a:r>
              <a:rPr lang="ru-RU" sz="2800" i="0" dirty="0" smtClean="0"/>
              <a:t>4. Чтобы извлечь изображение бабочки, щёлкните по миниатюре слоя. Выберите свойство Затемнение основы.</a:t>
            </a:r>
          </a:p>
          <a:p>
            <a:pPr indent="717550" algn="just"/>
            <a:r>
              <a:rPr lang="ru-RU" sz="2800" i="0" dirty="0" smtClean="0"/>
              <a:t>5. Переместите изображение бабочки.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540271" y="270396"/>
            <a:ext cx="1118821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ЗАКРЕПЛЕНИЕ</a:t>
            </a:r>
            <a:endParaRPr lang="ru-RU" sz="4400" b="1" kern="0" spc="-2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9" name="Видео 22-12-2020 234347.mp4">
            <a:hlinkClick r:id="" action="ppaction://media"/>
          </p:cNvPr>
          <p:cNvPicPr>
            <a:picLocks noRot="1" noChangeAspect="1"/>
          </p:cNvPicPr>
          <p:nvPr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369847" y="1439054"/>
            <a:ext cx="11358642" cy="5089262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0" restart="whenNotActive" fill="hold" evtFilter="cancelBubble" nodeType="interactiveSeq">
                <p:stCondLst>
                  <p:cond evt="onClick" delay="0">
                    <p:tgtEl>
                      <p:spTgt spid="9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11" fill="hold">
                      <p:stCondLst>
                        <p:cond delay="0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togglePause">
                                      <p:cBhvr>
                                        <p:cTn id="14" dur="1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9"/>
                  </p:tgtEl>
                </p:cond>
              </p:nextCondLst>
            </p:seq>
            <p:video>
              <p:cMediaNode>
                <p:cTn id="15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vide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727037" y="1859129"/>
            <a:ext cx="11001452" cy="3151825"/>
          </a:xfrm>
        </p:spPr>
        <p:txBody>
          <a:bodyPr/>
          <a:lstStyle/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2800" i="0" dirty="0" smtClean="0"/>
              <a:t>Какую функцию выполняют слои на изображении?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2800" i="0" dirty="0" smtClean="0"/>
              <a:t>Как создавать слои в программе </a:t>
            </a:r>
            <a:r>
              <a:rPr lang="ru-RU" sz="2800" i="0" dirty="0" err="1" smtClean="0"/>
              <a:t>Paint.Net</a:t>
            </a:r>
            <a:r>
              <a:rPr lang="ru-RU" sz="2800" i="0" dirty="0" smtClean="0"/>
              <a:t>?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2800" i="0" dirty="0" smtClean="0"/>
              <a:t>Какие действия предпринимаются, чтобы сделать слои невидимыми?</a:t>
            </a:r>
          </a:p>
          <a:p>
            <a:pPr indent="717550" algn="just">
              <a:lnSpc>
                <a:spcPct val="150000"/>
              </a:lnSpc>
              <a:buAutoNum type="arabicPeriod"/>
            </a:pPr>
            <a:r>
              <a:rPr lang="ru-RU" sz="2800" i="0" dirty="0" smtClean="0"/>
              <a:t>Объясните функцию волшебной палочки.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727037" y="270396"/>
            <a:ext cx="10830458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ЗАКРЕПЛЕНИЕ</a:t>
            </a:r>
            <a:endParaRPr lang="ru-RU" sz="4400" b="1" kern="0" spc="-21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296178"/>
            <a:ext cx="11215766" cy="4924425"/>
          </a:xfrm>
        </p:spPr>
        <p:txBody>
          <a:bodyPr/>
          <a:lstStyle/>
          <a:p>
            <a:pPr indent="717550" algn="just">
              <a:buAutoNum type="arabicPeriod"/>
            </a:pPr>
            <a:r>
              <a:rPr lang="ru-RU" sz="3200" i="0" dirty="0" smtClean="0"/>
              <a:t> Прокомментируйте функцию кнопок ниже.</a:t>
            </a:r>
          </a:p>
          <a:p>
            <a:pPr indent="717550" algn="just"/>
            <a:r>
              <a:rPr lang="ru-RU" sz="3200" i="0" dirty="0" smtClean="0"/>
              <a:t>А) </a:t>
            </a:r>
            <a:r>
              <a:rPr lang="ru-RU" sz="3200" i="0" dirty="0" err="1" smtClean="0"/>
              <a:t>Ctrl+D</a:t>
            </a:r>
            <a:r>
              <a:rPr lang="ru-RU" sz="3200" i="0" dirty="0" smtClean="0"/>
              <a:t>; </a:t>
            </a:r>
          </a:p>
          <a:p>
            <a:pPr indent="717550" algn="just"/>
            <a:r>
              <a:rPr lang="ru-RU" sz="3200" i="0" dirty="0" smtClean="0"/>
              <a:t>Б) </a:t>
            </a:r>
            <a:r>
              <a:rPr lang="ru-RU" sz="3200" i="0" dirty="0" err="1" smtClean="0"/>
              <a:t>Ctrl+Shift+Del</a:t>
            </a:r>
            <a:r>
              <a:rPr lang="ru-RU" sz="3200" i="0" dirty="0" smtClean="0"/>
              <a:t>; </a:t>
            </a:r>
          </a:p>
          <a:p>
            <a:pPr indent="717550" algn="just"/>
            <a:r>
              <a:rPr lang="ru-RU" sz="3200" i="0" dirty="0" smtClean="0"/>
              <a:t>В) </a:t>
            </a:r>
            <a:r>
              <a:rPr lang="ru-RU" sz="3200" i="0" dirty="0" err="1" smtClean="0"/>
              <a:t>Ctrl+Shift+D</a:t>
            </a:r>
            <a:r>
              <a:rPr lang="ru-RU" sz="3200" i="0" dirty="0" smtClean="0"/>
              <a:t>; </a:t>
            </a:r>
          </a:p>
          <a:p>
            <a:pPr indent="717550" algn="just"/>
            <a:r>
              <a:rPr lang="ru-RU" sz="3200" i="0" dirty="0" smtClean="0"/>
              <a:t>Г) </a:t>
            </a:r>
            <a:r>
              <a:rPr lang="ru-RU" sz="3200" i="0" dirty="0" err="1" smtClean="0"/>
              <a:t>Ctrl+M</a:t>
            </a:r>
            <a:r>
              <a:rPr lang="ru-RU" sz="3200" i="0" dirty="0" smtClean="0"/>
              <a:t>.</a:t>
            </a:r>
          </a:p>
          <a:p>
            <a:pPr indent="717550" algn="just"/>
            <a:r>
              <a:rPr lang="ru-RU" sz="3200" i="0" dirty="0" smtClean="0"/>
              <a:t>2. Как изменить размер изображений, помещенных в слои?</a:t>
            </a:r>
          </a:p>
          <a:p>
            <a:pPr indent="717550" algn="just"/>
            <a:r>
              <a:rPr lang="ru-RU" sz="3200" i="0" dirty="0" smtClean="0"/>
              <a:t>3. В программе </a:t>
            </a:r>
            <a:r>
              <a:rPr lang="ru-RU" sz="3200" i="0" dirty="0" err="1" smtClean="0"/>
              <a:t>Paint.Net</a:t>
            </a:r>
            <a:r>
              <a:rPr lang="ru-RU" sz="3200" i="0" dirty="0" smtClean="0"/>
              <a:t> расположите фигуры в слоях таким образом, чтобы при объединении слоев образовался образ робота. </a:t>
            </a:r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174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ЗАДАНИЕ ДЛЯ 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11240993" y="331006"/>
            <a:ext cx="273416" cy="511195"/>
          </a:xfrm>
          <a:prstGeom prst="rect">
            <a:avLst/>
          </a:prstGeom>
        </p:spPr>
        <p:txBody>
          <a:bodyPr vert="horz" wrap="square" lIns="0" tIns="33811" rIns="0" bIns="0" rtlCol="0">
            <a:spAutoFit/>
          </a:bodyPr>
          <a:lstStyle/>
          <a:p>
            <a:pPr marL="27048">
              <a:spcBef>
                <a:spcPts val="266"/>
              </a:spcBef>
            </a:pPr>
            <a:r>
              <a:rPr sz="3100" spc="21" dirty="0">
                <a:solidFill>
                  <a:srgbClr val="00A650"/>
                </a:solidFill>
                <a:latin typeface="Arial"/>
                <a:cs typeface="Arial"/>
              </a:rPr>
              <a:t>1</a:t>
            </a:r>
            <a:endParaRPr sz="3100">
              <a:latin typeface="Arial"/>
              <a:cs typeface="Arial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1227103" y="1674902"/>
            <a:ext cx="10001320" cy="4336184"/>
          </a:xfrm>
          <a:prstGeom prst="rect">
            <a:avLst/>
          </a:prstGeom>
        </p:spPr>
        <p:txBody>
          <a:bodyPr vert="horz" wrap="square" lIns="0" tIns="27048" rIns="0" bIns="0" rtlCol="0">
            <a:spAutoFit/>
          </a:bodyPr>
          <a:lstStyle/>
          <a:p>
            <a:pPr marL="27048" marR="254256"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 Проверка самостоятельной работы</a:t>
            </a:r>
          </a:p>
          <a:p>
            <a:pPr marL="27048" marR="254256"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Формирование слоя</a:t>
            </a:r>
          </a:p>
          <a:p>
            <a:pPr marL="27048" marR="254256" lvl="0">
              <a:buBlip>
                <a:blip r:embed="rId2"/>
              </a:buBlip>
            </a:pPr>
            <a:r>
              <a:rPr lang="ru-RU" sz="4000" dirty="0" smtClean="0">
                <a:solidFill>
                  <a:srgbClr val="231F20"/>
                </a:solidFill>
                <a:latin typeface="Arial"/>
                <a:cs typeface="Arial"/>
              </a:rPr>
              <a:t>  </a:t>
            </a:r>
            <a:r>
              <a:rPr lang="en-US" sz="4000" dirty="0" smtClean="0">
                <a:solidFill>
                  <a:srgbClr val="231F20"/>
                </a:solidFill>
                <a:latin typeface="Arial"/>
                <a:cs typeface="Arial"/>
              </a:rPr>
              <a:t> </a:t>
            </a: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Слои в программе </a:t>
            </a:r>
            <a:r>
              <a:rPr lang="en-US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Paint.NET</a:t>
            </a:r>
          </a:p>
          <a:p>
            <a:pPr marL="27048" marR="254256" lvl="0">
              <a:buBlip>
                <a:blip r:embed="rId2"/>
              </a:buBlip>
            </a:pP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   Активный слой</a:t>
            </a:r>
          </a:p>
          <a:p>
            <a:pPr marL="27048" marR="254256" lvl="0">
              <a:buBlip>
                <a:blip r:embed="rId2"/>
              </a:buBlip>
            </a:pP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   Активный слой + непрозрачность</a:t>
            </a:r>
          </a:p>
          <a:p>
            <a:pPr marL="27048" marR="254256" lvl="0">
              <a:buBlip>
                <a:blip r:embed="rId2"/>
              </a:buBlip>
            </a:pP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   Порядок слоев</a:t>
            </a:r>
          </a:p>
          <a:p>
            <a:pPr marL="27048" marR="254256" lvl="0">
              <a:buBlip>
                <a:blip r:embed="rId2"/>
              </a:buBlip>
            </a:pPr>
            <a:r>
              <a:rPr lang="ru-RU" sz="4000" kern="0" spc="-21" dirty="0" smtClean="0">
                <a:solidFill>
                  <a:srgbClr val="231F20"/>
                </a:solidFill>
                <a:latin typeface="Arial"/>
                <a:cs typeface="Arial"/>
              </a:rPr>
              <a:t>   Пиксели и прозрачность</a:t>
            </a:r>
          </a:p>
        </p:txBody>
      </p: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369847" y="296046"/>
            <a:ext cx="11501518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algn="ctr">
              <a:spcBef>
                <a:spcPts val="277"/>
              </a:spcBef>
            </a:pPr>
            <a:r>
              <a:rPr lang="ru-RU" spc="53" dirty="0" smtClean="0">
                <a:latin typeface="Arial" pitchFamily="34" charset="0"/>
                <a:cs typeface="Arial" pitchFamily="34" charset="0"/>
              </a:rPr>
              <a:t>ПЛАН УРОКА</a:t>
            </a:r>
            <a:endParaRPr lang="ru-RU" spc="1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2000"/>
                            </p:stCondLst>
                            <p:childTnLst>
                              <p:par>
                                <p:cTn id="17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3000"/>
                            </p:stCondLst>
                            <p:childTnLst>
                              <p:par>
                                <p:cTn id="23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4000"/>
                            </p:stCondLst>
                            <p:childTnLst>
                              <p:par>
                                <p:cTn id="29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5000"/>
                            </p:stCondLst>
                            <p:childTnLst>
                              <p:par>
                                <p:cTn id="3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6000"/>
                            </p:stCondLst>
                            <p:childTnLst>
                              <p:par>
                                <p:cTn id="41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0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Таблица 6"/>
          <p:cNvGraphicFramePr>
            <a:graphicFrameLocks noGrp="1"/>
          </p:cNvGraphicFramePr>
          <p:nvPr/>
        </p:nvGraphicFramePr>
        <p:xfrm>
          <a:off x="941351" y="2582062"/>
          <a:ext cx="9429816" cy="4130442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2357454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71464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  <a:gridCol w="2000264">
                  <a:extLst>
                    <a:ext uri="{9D8B030D-6E8A-4147-A177-3AD203B41FA5}">
                      <a16:colId xmlns:a16="http://schemas.microsoft.com/office/drawing/2014/main" xmlns="" val="20002"/>
                    </a:ext>
                  </a:extLst>
                </a:gridCol>
                <a:gridCol w="2357454">
                  <a:extLst>
                    <a:ext uri="{9D8B030D-6E8A-4147-A177-3AD203B41FA5}">
                      <a16:colId xmlns:a16="http://schemas.microsoft.com/office/drawing/2014/main" xmlns="" val="20003"/>
                    </a:ext>
                  </a:extLst>
                </a:gridCol>
              </a:tblGrid>
              <a:tr h="928694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008348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Выбор прямоугольной области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Добавление (объединение)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Линия (Кривая)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tc rowSpan="3"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latin typeface="Arial" pitchFamily="34" charset="0"/>
                          <a:cs typeface="Arial" pitchFamily="34" charset="0"/>
                        </a:rPr>
                        <a:t>Волшебная палочка</a:t>
                      </a:r>
                      <a:endParaRPr lang="ru-RU" sz="28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458548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Лассо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1489223">
                <a:tc>
                  <a:txBody>
                    <a:bodyPr/>
                    <a:lstStyle/>
                    <a:p>
                      <a:pPr marL="0" marR="0" indent="0" algn="ctr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 smtClean="0">
                          <a:latin typeface="Arial" pitchFamily="34" charset="0"/>
                          <a:cs typeface="Arial" pitchFamily="34" charset="0"/>
                        </a:rPr>
                        <a:t>Выбор области овальной формы</a:t>
                      </a:r>
                      <a:endParaRPr lang="ru-RU" sz="2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</a:tbl>
          </a:graphicData>
        </a:graphic>
      </p:graphicFrame>
      <p:sp>
        <p:nvSpPr>
          <p:cNvPr id="5" name="Текст 4"/>
          <p:cNvSpPr>
            <a:spLocks noGrp="1"/>
          </p:cNvSpPr>
          <p:nvPr>
            <p:ph type="body" idx="1"/>
          </p:nvPr>
        </p:nvSpPr>
        <p:spPr>
          <a:xfrm>
            <a:off x="584161" y="1439054"/>
            <a:ext cx="10858576" cy="1554272"/>
          </a:xfrm>
        </p:spPr>
        <p:txBody>
          <a:bodyPr/>
          <a:lstStyle/>
          <a:p>
            <a:pPr indent="717550" algn="just">
              <a:spcAft>
                <a:spcPts val="600"/>
              </a:spcAft>
            </a:pPr>
            <a:r>
              <a:rPr lang="ru-RU" sz="3200" i="0" dirty="0" smtClean="0"/>
              <a:t>Объясните и запишите задачу каждого оборудования, показанного в таблице:</a:t>
            </a:r>
          </a:p>
          <a:p>
            <a:pPr indent="717550" algn="just">
              <a:spcAft>
                <a:spcPts val="600"/>
              </a:spcAft>
            </a:pPr>
            <a:endParaRPr lang="ru-RU" sz="3200" i="0" dirty="0" smtClean="0"/>
          </a:p>
        </p:txBody>
      </p:sp>
      <p:sp>
        <p:nvSpPr>
          <p:cNvPr id="8" name="object 2"/>
          <p:cNvSpPr txBox="1">
            <a:spLocks/>
          </p:cNvSpPr>
          <p:nvPr/>
        </p:nvSpPr>
        <p:spPr>
          <a:xfrm>
            <a:off x="382505" y="367484"/>
            <a:ext cx="11463022" cy="620282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b="1" kern="0" spc="-21" dirty="0" smtClean="0">
                <a:solidFill>
                  <a:schemeClr val="bg1"/>
                </a:solidFill>
                <a:latin typeface="Arial"/>
                <a:cs typeface="Arial"/>
              </a:rPr>
              <a:t>ПРОВЕРКА </a:t>
            </a:r>
            <a:r>
              <a:rPr kumimoji="0" lang="ru-RU" b="1" i="0" u="none" strike="noStrike" kern="0" cap="none" spc="-21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Arial"/>
                <a:ea typeface="+mj-ea"/>
                <a:cs typeface="Arial"/>
              </a:rPr>
              <a:t>САМОСТОЯТЕЛЬНОЙ РАБОТЫ</a:t>
            </a:r>
            <a:endParaRPr kumimoji="0" lang="ru-RU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lum bright="-10000" contrast="20000"/>
          </a:blip>
          <a:srcRect l="26573" t="28061" r="16609" b="13226"/>
          <a:stretch>
            <a:fillRect/>
          </a:stretch>
        </p:blipFill>
        <p:spPr bwMode="auto">
          <a:xfrm>
            <a:off x="4013185" y="2724938"/>
            <a:ext cx="857256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298541" y="2653500"/>
            <a:ext cx="2000264" cy="6945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9" name="Picture 5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6513515" y="2653500"/>
            <a:ext cx="857256" cy="799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30" name="Picture 6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8799531" y="2653500"/>
            <a:ext cx="857256" cy="812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ФОРМИРОВАНИЕ СЛОЯ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439054"/>
            <a:ext cx="11572956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3275"/>
            <a:r>
              <a:rPr lang="ru-RU" sz="2800" dirty="0" smtClean="0">
                <a:latin typeface="Arial" pitchFamily="34" charset="0"/>
                <a:cs typeface="Arial" pitchFamily="34" charset="0"/>
              </a:rPr>
              <a:t>Для формирования составного изображения </a:t>
            </a:r>
            <a:r>
              <a:rPr lang="ru-RU" sz="28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 использует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Слои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. </a:t>
            </a:r>
          </a:p>
          <a:p>
            <a:pPr indent="803275"/>
            <a:r>
              <a:rPr lang="ru-RU" sz="2800" dirty="0" smtClean="0">
                <a:latin typeface="Arial" pitchFamily="34" charset="0"/>
                <a:cs typeface="Arial" pitchFamily="34" charset="0"/>
              </a:rPr>
              <a:t>Представьте Слои как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стопку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прозрачных слайдов. Каждый слайд содержит отдельный элемент, который является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частью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общего изображения.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12921" y="3653632"/>
            <a:ext cx="7163736" cy="3000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ФОРМИРОВАНИЕ СЛОЯ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4161" y="1737510"/>
            <a:ext cx="1114432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803275" algn="just"/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отображает стопку слоев, как если бы он просматривался сверху. Таким образом, порядок слоев, показанный в окне 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 важен. </a:t>
            </a:r>
          </a:p>
          <a:p>
            <a:pPr indent="803275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Непрозрачные пиксели на слое самого высокого уровня в стопке слоев затемняют пиксели, содержащиеся в нижних слоях в этой стопке.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ФОРМИРОВАНИЕ СЛОЯ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369847" y="1439054"/>
            <a:ext cx="1143008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723900" algn="just"/>
            <a:r>
              <a:rPr lang="ru-RU" sz="3600" dirty="0" smtClean="0">
                <a:latin typeface="Arial" pitchFamily="34" charset="0"/>
                <a:cs typeface="Arial" pitchFamily="34" charset="0"/>
              </a:rPr>
              <a:t>В программе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Paint.Net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для создания нового слоя из раздела меню выбирается пункт </a:t>
            </a:r>
            <a:r>
              <a:rPr lang="ru-RU" sz="3600" b="1" dirty="0" smtClean="0">
                <a:latin typeface="Arial" pitchFamily="34" charset="0"/>
                <a:cs typeface="Arial" pitchFamily="34" charset="0"/>
              </a:rPr>
              <a:t>Добавить новый слой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 или эта работа выполняется с помощью клавиш </a:t>
            </a:r>
            <a:r>
              <a:rPr lang="ru-RU" sz="3600" dirty="0" err="1" smtClean="0">
                <a:latin typeface="Arial" pitchFamily="34" charset="0"/>
                <a:cs typeface="Arial" pitchFamily="34" charset="0"/>
              </a:rPr>
              <a:t>Ctrl+Shift+N</a:t>
            </a:r>
            <a:r>
              <a:rPr lang="ru-RU" sz="3600" dirty="0" smtClean="0">
                <a:latin typeface="Arial" pitchFamily="34" charset="0"/>
                <a:cs typeface="Arial" pitchFamily="34" charset="0"/>
              </a:rPr>
              <a:t>.</a:t>
            </a:r>
            <a:endParaRPr lang="ru-RU" sz="36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Текст 4"/>
          <p:cNvSpPr txBox="1">
            <a:spLocks/>
          </p:cNvSpPr>
          <p:nvPr/>
        </p:nvSpPr>
        <p:spPr>
          <a:xfrm>
            <a:off x="441285" y="1796244"/>
            <a:ext cx="11430080" cy="147732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indent="715963" algn="just" defTabSz="914400"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В интерфейсе программы есть специальное окно для работы со слоями, в нижней части которого мы можем ознакомиться с функциями 7 кнопок:</a:t>
            </a:r>
            <a:endParaRPr kumimoji="0" lang="ru-RU" sz="3200" b="0" i="0" u="none" strike="noStrike" kern="0" cap="none" spc="0" normalizeH="0" baseline="0" noProof="0" dirty="0" smtClean="0">
              <a:ln>
                <a:noFill/>
              </a:ln>
              <a:solidFill>
                <a:srgbClr val="231F20"/>
              </a:solidFill>
              <a:effectLst/>
              <a:uLnTx/>
              <a:uFillTx/>
              <a:latin typeface="Arial"/>
              <a:ea typeface="+mn-ea"/>
              <a:cs typeface="Arial"/>
            </a:endParaRPr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 l="3896" t="4545" b="9091"/>
          <a:stretch>
            <a:fillRect/>
          </a:stretch>
        </p:blipFill>
        <p:spPr bwMode="auto">
          <a:xfrm>
            <a:off x="2727301" y="3439318"/>
            <a:ext cx="723403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847" y="1296178"/>
            <a:ext cx="4714908" cy="534739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cxnSp>
        <p:nvCxnSpPr>
          <p:cNvPr id="10" name="Прямая со стрелкой 9"/>
          <p:cNvCxnSpPr/>
          <p:nvPr/>
        </p:nvCxnSpPr>
        <p:spPr>
          <a:xfrm rot="10800000" flipV="1">
            <a:off x="4727565" y="4653764"/>
            <a:ext cx="3643338" cy="150019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2"/>
          </a:lnRef>
          <a:fillRef idx="0">
            <a:schemeClr val="accent2"/>
          </a:fillRef>
          <a:effectRef idx="2">
            <a:schemeClr val="accent2"/>
          </a:effectRef>
          <a:fontRef idx="minor">
            <a:schemeClr val="tx1"/>
          </a:fontRef>
        </p:style>
      </p:cxnSp>
      <p:sp>
        <p:nvSpPr>
          <p:cNvPr id="11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СЛОИ В ПРОГРАММЕ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PAINT.NET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05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Текст 4"/>
          <p:cNvSpPr txBox="1">
            <a:spLocks/>
          </p:cNvSpPr>
          <p:nvPr/>
        </p:nvSpPr>
        <p:spPr>
          <a:xfrm>
            <a:off x="1084227" y="3225004"/>
            <a:ext cx="9787006" cy="34470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Добавить новый слой.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Удалить слой.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Создать копию слоя.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Объединить со следующим слоем.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Перемещение слоя вверх.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Перемещение слоя вниз.</a:t>
            </a:r>
            <a:endParaRPr lang="en-US" sz="3200" kern="0" dirty="0" smtClean="0">
              <a:solidFill>
                <a:srgbClr val="231F20"/>
              </a:solidFill>
              <a:latin typeface="Arial"/>
              <a:cs typeface="Arial"/>
            </a:endParaRPr>
          </a:p>
          <a:p>
            <a:pPr lvl="0" indent="441325" defTabSz="914400">
              <a:buAutoNum type="arabicPeriod"/>
              <a:defRPr/>
            </a:pPr>
            <a:r>
              <a:rPr lang="ru-RU" sz="3200" kern="0" dirty="0" smtClean="0">
                <a:solidFill>
                  <a:srgbClr val="231F20"/>
                </a:solidFill>
                <a:latin typeface="Arial"/>
                <a:cs typeface="Arial"/>
              </a:rPr>
              <a:t> Свойства.</a:t>
            </a:r>
          </a:p>
        </p:txBody>
      </p:sp>
      <p:pic>
        <p:nvPicPr>
          <p:cNvPr id="5" name="Picture 2"/>
          <p:cNvPicPr>
            <a:picLocks noChangeAspect="1" noChangeArrowheads="1"/>
          </p:cNvPicPr>
          <p:nvPr/>
        </p:nvPicPr>
        <p:blipFill>
          <a:blip r:embed="rId2"/>
          <a:srcRect l="3896" t="4545" b="9091"/>
          <a:stretch>
            <a:fillRect/>
          </a:stretch>
        </p:blipFill>
        <p:spPr bwMode="auto">
          <a:xfrm>
            <a:off x="2155797" y="1296178"/>
            <a:ext cx="7234038" cy="18573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6" name="object 2"/>
          <p:cNvSpPr txBox="1">
            <a:spLocks/>
          </p:cNvSpPr>
          <p:nvPr/>
        </p:nvSpPr>
        <p:spPr>
          <a:xfrm>
            <a:off x="382505" y="296046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marL="27048" lvl="0" algn="ctr" defTabSz="914400">
              <a:spcBef>
                <a:spcPts val="277"/>
              </a:spcBef>
              <a:defRPr/>
            </a:pPr>
            <a:r>
              <a:rPr lang="ru-RU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СЛОИ В ПРОГРАММЕ </a:t>
            </a:r>
            <a:r>
              <a:rPr lang="en-US" sz="4400" b="1" kern="0" spc="-21" dirty="0" smtClean="0">
                <a:solidFill>
                  <a:schemeClr val="bg1"/>
                </a:solidFill>
                <a:latin typeface="Arial"/>
                <a:ea typeface="+mj-ea"/>
                <a:cs typeface="Arial"/>
              </a:rPr>
              <a:t>PAINT.NET</a:t>
            </a:r>
            <a:endParaRPr kumimoji="0" lang="ru-RU" sz="4400" b="1" i="0" u="none" strike="noStrike" kern="0" cap="none" spc="-21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7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object 2"/>
          <p:cNvSpPr txBox="1">
            <a:spLocks/>
          </p:cNvSpPr>
          <p:nvPr/>
        </p:nvSpPr>
        <p:spPr>
          <a:xfrm>
            <a:off x="382505" y="297811"/>
            <a:ext cx="11787270" cy="712615"/>
          </a:xfrm>
          <a:prstGeom prst="rect">
            <a:avLst/>
          </a:prstGeom>
        </p:spPr>
        <p:txBody>
          <a:bodyPr vert="horz" wrap="square" lIns="0" tIns="35163" rIns="0" bIns="0" rtlCol="0">
            <a:spAutoFit/>
          </a:bodyPr>
          <a:lstStyle/>
          <a:p>
            <a:pPr algn="ctr"/>
            <a:r>
              <a:rPr lang="ru-RU" sz="44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АКТИВНЫЙ СЛОЙ</a:t>
            </a:r>
          </a:p>
        </p:txBody>
      </p:sp>
      <p:sp>
        <p:nvSpPr>
          <p:cNvPr id="20" name="Текст 4"/>
          <p:cNvSpPr txBox="1">
            <a:spLocks/>
          </p:cNvSpPr>
          <p:nvPr/>
        </p:nvSpPr>
        <p:spPr>
          <a:xfrm>
            <a:off x="727037" y="1557079"/>
            <a:ext cx="11072890" cy="473975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indent="715963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Всегда есть один активный слой. Его можно идентифицировать с помощью выделения в окне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(слой под названием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Задний план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на изображении выше является активным слоем). Операции рисования применяются только к активному слою. Никакой другой слой затронут не будет.</a:t>
            </a:r>
          </a:p>
          <a:p>
            <a:pPr indent="715963" algn="just"/>
            <a:r>
              <a:rPr lang="ru-RU" sz="2800" dirty="0" smtClean="0">
                <a:latin typeface="Arial" pitchFamily="34" charset="0"/>
                <a:cs typeface="Arial" pitchFamily="34" charset="0"/>
              </a:rPr>
              <a:t>Изменить статус активного слоя (активировать слой) с одного уровня на другой легко. Просто нажмите на любое имя слоя в окне </a:t>
            </a:r>
            <a:r>
              <a:rPr lang="ru-RU" sz="2800" b="1" dirty="0" smtClean="0">
                <a:latin typeface="Arial" pitchFamily="34" charset="0"/>
                <a:cs typeface="Arial" pitchFamily="34" charset="0"/>
              </a:rPr>
              <a:t>Слоев</a:t>
            </a:r>
            <a:r>
              <a:rPr lang="ru-RU" sz="2800" dirty="0" smtClean="0">
                <a:latin typeface="Arial" pitchFamily="34" charset="0"/>
                <a:cs typeface="Arial" pitchFamily="34" charset="0"/>
              </a:rPr>
              <a:t> , чтобы применить статус активного слоя к этому слою. Активный слой будет показан выделенным в окне слоев (синяя подсветка на изображении ниже). Одновременно может иметь статус активного только один слой.</a:t>
            </a:r>
            <a:endParaRPr lang="ru-RU" sz="2800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Рисунок 3" descr="ActiveLayerDemo.gif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1813" y="1439054"/>
            <a:ext cx="2928958" cy="5228190"/>
          </a:xfrm>
          <a:prstGeom prst="rect">
            <a:avLst/>
          </a:prstGeom>
        </p:spPr>
      </p:pic>
    </p:spTree>
  </p:cSld>
  <p:clrMapOvr>
    <a:masterClrMapping/>
  </p:clrMapOvr>
  <p:transition>
    <p:rand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SPRING_RESOURCE_PATHS_HASH_2" val="22e6cd71b8c5c7e3053cd8896318f7129215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12082</TotalTime>
  <Words>626</Words>
  <Application>Microsoft Office PowerPoint</Application>
  <PresentationFormat>Произвольный</PresentationFormat>
  <Paragraphs>82</Paragraphs>
  <Slides>19</Slides>
  <Notes>0</Notes>
  <HiddenSlides>0</HiddenSlides>
  <MMClips>3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Office Theme</vt:lpstr>
      <vt:lpstr>Информатика и ИТ</vt:lpstr>
      <vt:lpstr>ПЛАН УРОКА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Информатика и ИТ</dc:title>
  <dc:creator>Lenovo</dc:creator>
  <cp:lastModifiedBy>Пользователь Windows</cp:lastModifiedBy>
  <cp:revision>1121</cp:revision>
  <dcterms:created xsi:type="dcterms:W3CDTF">2020-04-13T08:05:16Z</dcterms:created>
  <dcterms:modified xsi:type="dcterms:W3CDTF">2020-12-23T08:59:13Z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stSaved">
    <vt:filetime>2020-04-13T00:00:00Z</vt:filetime>
  </property>
</Properties>
</file>