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370" r:id="rId3"/>
    <p:sldId id="632" r:id="rId4"/>
    <p:sldId id="612" r:id="rId5"/>
    <p:sldId id="623" r:id="rId6"/>
    <p:sldId id="633" r:id="rId7"/>
    <p:sldId id="640" r:id="rId8"/>
    <p:sldId id="641" r:id="rId9"/>
    <p:sldId id="642" r:id="rId10"/>
    <p:sldId id="636" r:id="rId11"/>
    <p:sldId id="638" r:id="rId12"/>
    <p:sldId id="630" r:id="rId13"/>
    <p:sldId id="639" r:id="rId14"/>
  </p:sldIdLst>
  <p:sldSz cx="12169775" cy="7021513"/>
  <p:notesSz cx="5765800" cy="3244850"/>
  <p:custDataLst>
    <p:tags r:id="rId16"/>
  </p:custDataLst>
  <p:defaultTextStyle>
    <a:defPPr>
      <a:defRPr lang="ru-RU"/>
    </a:defPPr>
    <a:lvl1pPr marL="0" algn="l" defTabSz="1947489" rtl="0" eaLnBrk="1" latinLnBrk="0" hangingPunct="1">
      <a:defRPr sz="3800" kern="1200">
        <a:solidFill>
          <a:schemeClr val="tx1"/>
        </a:solidFill>
        <a:latin typeface="+mn-lt"/>
        <a:ea typeface="+mn-ea"/>
        <a:cs typeface="+mn-cs"/>
      </a:defRPr>
    </a:lvl1pPr>
    <a:lvl2pPr marL="973745" algn="l" defTabSz="1947489" rtl="0" eaLnBrk="1" latinLnBrk="0" hangingPunct="1">
      <a:defRPr sz="3800" kern="1200">
        <a:solidFill>
          <a:schemeClr val="tx1"/>
        </a:solidFill>
        <a:latin typeface="+mn-lt"/>
        <a:ea typeface="+mn-ea"/>
        <a:cs typeface="+mn-cs"/>
      </a:defRPr>
    </a:lvl2pPr>
    <a:lvl3pPr marL="1947489" algn="l" defTabSz="1947489" rtl="0" eaLnBrk="1" latinLnBrk="0" hangingPunct="1">
      <a:defRPr sz="3800" kern="1200">
        <a:solidFill>
          <a:schemeClr val="tx1"/>
        </a:solidFill>
        <a:latin typeface="+mn-lt"/>
        <a:ea typeface="+mn-ea"/>
        <a:cs typeface="+mn-cs"/>
      </a:defRPr>
    </a:lvl3pPr>
    <a:lvl4pPr marL="2921234" algn="l" defTabSz="1947489" rtl="0" eaLnBrk="1" latinLnBrk="0" hangingPunct="1">
      <a:defRPr sz="3800" kern="1200">
        <a:solidFill>
          <a:schemeClr val="tx1"/>
        </a:solidFill>
        <a:latin typeface="+mn-lt"/>
        <a:ea typeface="+mn-ea"/>
        <a:cs typeface="+mn-cs"/>
      </a:defRPr>
    </a:lvl4pPr>
    <a:lvl5pPr marL="3894978" algn="l" defTabSz="1947489" rtl="0" eaLnBrk="1" latinLnBrk="0" hangingPunct="1">
      <a:defRPr sz="3800" kern="1200">
        <a:solidFill>
          <a:schemeClr val="tx1"/>
        </a:solidFill>
        <a:latin typeface="+mn-lt"/>
        <a:ea typeface="+mn-ea"/>
        <a:cs typeface="+mn-cs"/>
      </a:defRPr>
    </a:lvl5pPr>
    <a:lvl6pPr marL="4868723" algn="l" defTabSz="1947489" rtl="0" eaLnBrk="1" latinLnBrk="0" hangingPunct="1">
      <a:defRPr sz="3800" kern="1200">
        <a:solidFill>
          <a:schemeClr val="tx1"/>
        </a:solidFill>
        <a:latin typeface="+mn-lt"/>
        <a:ea typeface="+mn-ea"/>
        <a:cs typeface="+mn-cs"/>
      </a:defRPr>
    </a:lvl6pPr>
    <a:lvl7pPr marL="5842467" algn="l" defTabSz="1947489" rtl="0" eaLnBrk="1" latinLnBrk="0" hangingPunct="1">
      <a:defRPr sz="3800" kern="1200">
        <a:solidFill>
          <a:schemeClr val="tx1"/>
        </a:solidFill>
        <a:latin typeface="+mn-lt"/>
        <a:ea typeface="+mn-ea"/>
        <a:cs typeface="+mn-cs"/>
      </a:defRPr>
    </a:lvl7pPr>
    <a:lvl8pPr marL="6816212" algn="l" defTabSz="1947489" rtl="0" eaLnBrk="1" latinLnBrk="0" hangingPunct="1">
      <a:defRPr sz="3800" kern="1200">
        <a:solidFill>
          <a:schemeClr val="tx1"/>
        </a:solidFill>
        <a:latin typeface="+mn-lt"/>
        <a:ea typeface="+mn-ea"/>
        <a:cs typeface="+mn-cs"/>
      </a:defRPr>
    </a:lvl8pPr>
    <a:lvl9pPr marL="7789956" algn="l" defTabSz="1947489" rtl="0" eaLnBrk="1" latinLnBrk="0" hangingPunct="1">
      <a:defRPr sz="3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232">
          <p15:clr>
            <a:srgbClr val="A4A3A4"/>
          </p15:clr>
        </p15:guide>
        <p15:guide id="2" pos="4559">
          <p15:clr>
            <a:srgbClr val="A4A3A4"/>
          </p15:clr>
        </p15:guide>
      </p15:sldGuideLst>
    </p:ext>
    <p:ext uri="{2D200454-40CA-4A62-9FC3-DE9A4176ACB9}">
      <p15:notesGuideLst xmlns="" xmlns:p15="http://schemas.microsoft.com/office/powerpoint/2012/main">
        <p15:guide id="1" orient="horz" pos="1022">
          <p15:clr>
            <a:srgbClr val="A4A3A4"/>
          </p15:clr>
        </p15:guide>
        <p15:guide id="2" pos="18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023DD"/>
    <a:srgbClr val="007A37"/>
    <a:srgbClr val="004A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4" autoAdjust="0"/>
    <p:restoredTop sz="93190" autoAdjust="0"/>
  </p:normalViewPr>
  <p:slideViewPr>
    <p:cSldViewPr>
      <p:cViewPr varScale="1">
        <p:scale>
          <a:sx n="62" d="100"/>
          <a:sy n="62" d="100"/>
        </p:scale>
        <p:origin x="-888" y="-96"/>
      </p:cViewPr>
      <p:guideLst>
        <p:guide orient="horz" pos="6232"/>
        <p:guide pos="455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48" d="100"/>
          <a:sy n="148" d="100"/>
        </p:scale>
        <p:origin x="-1332" y="-96"/>
      </p:cViewPr>
      <p:guideLst>
        <p:guide orient="horz" pos="1022"/>
        <p:guide pos="181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86C86543-421F-46F0-8DB9-08A2BA71687B}" type="datetimeFigureOut">
              <a:rPr lang="ru-RU" smtClean="0"/>
              <a:pPr/>
              <a:t>20.12.2020</a:t>
            </a:fld>
            <a:endParaRPr lang="ru-RU"/>
          </a:p>
        </p:txBody>
      </p:sp>
      <p:sp>
        <p:nvSpPr>
          <p:cNvPr id="4" name="Образ слайда 3"/>
          <p:cNvSpPr>
            <a:spLocks noGrp="1" noRot="1" noChangeAspect="1"/>
          </p:cNvSpPr>
          <p:nvPr>
            <p:ph type="sldImg" idx="2"/>
          </p:nvPr>
        </p:nvSpPr>
        <p:spPr>
          <a:xfrm>
            <a:off x="1827213" y="242888"/>
            <a:ext cx="2111375" cy="12176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41463"/>
            <a:ext cx="4613275" cy="14605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3081338"/>
            <a:ext cx="2498725" cy="1635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1338"/>
            <a:ext cx="2498725" cy="163512"/>
          </a:xfrm>
          <a:prstGeom prst="rect">
            <a:avLst/>
          </a:prstGeom>
        </p:spPr>
        <p:txBody>
          <a:bodyPr vert="horz" lIns="91440" tIns="45720" rIns="91440" bIns="45720" rtlCol="0" anchor="b"/>
          <a:lstStyle>
            <a:lvl1pPr algn="r">
              <a:defRPr sz="1200"/>
            </a:lvl1pPr>
          </a:lstStyle>
          <a:p>
            <a:fld id="{8FF30EF6-6AD4-422F-AB26-32C1229698CE}" type="slidenum">
              <a:rPr lang="ru-RU" smtClean="0"/>
              <a:pPr/>
              <a:t>‹#›</a:t>
            </a:fld>
            <a:endParaRPr lang="ru-RU"/>
          </a:p>
        </p:txBody>
      </p:sp>
    </p:spTree>
    <p:extLst>
      <p:ext uri="{BB962C8B-B14F-4D97-AF65-F5344CB8AC3E}">
        <p14:creationId xmlns="" xmlns:p14="http://schemas.microsoft.com/office/powerpoint/2010/main" val="246006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FF30EF6-6AD4-422F-AB26-32C1229698CE}"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2733" y="2176668"/>
            <a:ext cx="10344309" cy="31547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5466" y="3932047"/>
            <a:ext cx="8518843"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34765" y="221635"/>
            <a:ext cx="10900241" cy="677108"/>
          </a:xfrm>
        </p:spPr>
        <p:txBody>
          <a:bodyPr lIns="0" tIns="0" rIns="0" bIns="0"/>
          <a:lstStyle>
            <a:lvl1pPr>
              <a:defRPr sz="4400" b="1" i="0">
                <a:solidFill>
                  <a:schemeClr val="bg1"/>
                </a:solidFill>
                <a:latin typeface="Arial"/>
                <a:cs typeface="Arial"/>
              </a:defRPr>
            </a:lvl1pPr>
          </a:lstStyle>
          <a:p>
            <a:endParaRPr/>
          </a:p>
        </p:txBody>
      </p:sp>
      <p:sp>
        <p:nvSpPr>
          <p:cNvPr id="3" name="Holder 3"/>
          <p:cNvSpPr>
            <a:spLocks noGrp="1"/>
          </p:cNvSpPr>
          <p:nvPr>
            <p:ph type="body" idx="1"/>
          </p:nvPr>
        </p:nvSpPr>
        <p:spPr>
          <a:xfrm>
            <a:off x="920481" y="2125031"/>
            <a:ext cx="10328814" cy="461665"/>
          </a:xfrm>
        </p:spPr>
        <p:txBody>
          <a:bodyPr lIns="0" tIns="0" rIns="0" bIns="0"/>
          <a:lstStyle>
            <a:lvl1pPr>
              <a:defRPr sz="3000" b="0" i="1">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34765" y="221635"/>
            <a:ext cx="10900241" cy="677108"/>
          </a:xfrm>
        </p:spPr>
        <p:txBody>
          <a:bodyPr lIns="0" tIns="0" rIns="0" bIns="0"/>
          <a:lstStyle>
            <a:lvl1pPr>
              <a:defRPr sz="4400" b="1" i="0">
                <a:solidFill>
                  <a:schemeClr val="bg1"/>
                </a:solidFill>
                <a:latin typeface="Arial"/>
                <a:cs typeface="Arial"/>
              </a:defRPr>
            </a:lvl1pPr>
          </a:lstStyle>
          <a:p>
            <a:endParaRPr/>
          </a:p>
        </p:txBody>
      </p:sp>
      <p:sp>
        <p:nvSpPr>
          <p:cNvPr id="3" name="Holder 3"/>
          <p:cNvSpPr>
            <a:spLocks noGrp="1"/>
          </p:cNvSpPr>
          <p:nvPr>
            <p:ph sz="half" idx="2"/>
          </p:nvPr>
        </p:nvSpPr>
        <p:spPr>
          <a:xfrm>
            <a:off x="608490" y="1614948"/>
            <a:ext cx="5293852"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67435" y="1614948"/>
            <a:ext cx="5293852" cy="2154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096" y="153990"/>
            <a:ext cx="11927184" cy="928871"/>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634765" y="221635"/>
            <a:ext cx="10900241" cy="677108"/>
          </a:xfrm>
        </p:spPr>
        <p:txBody>
          <a:bodyPr lIns="0" tIns="0" rIns="0" bIns="0"/>
          <a:lstStyle>
            <a:lvl1pPr>
              <a:defRPr sz="4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079" y="1160211"/>
            <a:ext cx="11927184" cy="5732633"/>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141096" y="153990"/>
            <a:ext cx="11927184" cy="928871"/>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634765" y="221635"/>
            <a:ext cx="10900241" cy="315471"/>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920481" y="2125031"/>
            <a:ext cx="10328814" cy="215444"/>
          </a:xfrm>
          <a:prstGeom prst="rect">
            <a:avLst/>
          </a:prstGeom>
        </p:spPr>
        <p:txBody>
          <a:bodyPr wrap="square" lIns="0" tIns="0" rIns="0" bIns="0">
            <a:spAutoFit/>
          </a:bodyPr>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a:xfrm>
            <a:off x="4137724" y="6530006"/>
            <a:ext cx="3894328" cy="5847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8489" y="6530006"/>
            <a:ext cx="2799048" cy="5847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12/20/2020</a:t>
            </a:fld>
            <a:endParaRPr lang="en-US"/>
          </a:p>
        </p:txBody>
      </p:sp>
      <p:sp>
        <p:nvSpPr>
          <p:cNvPr id="6" name="Holder 6"/>
          <p:cNvSpPr>
            <a:spLocks noGrp="1"/>
          </p:cNvSpPr>
          <p:nvPr>
            <p:ph type="sldNum" sz="quarter" idx="7"/>
          </p:nvPr>
        </p:nvSpPr>
        <p:spPr>
          <a:xfrm>
            <a:off x="8762238" y="6530006"/>
            <a:ext cx="2799048" cy="5847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random/>
  </p:transition>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973745">
        <a:defRPr>
          <a:latin typeface="+mn-lt"/>
          <a:ea typeface="+mn-ea"/>
          <a:cs typeface="+mn-cs"/>
        </a:defRPr>
      </a:lvl2pPr>
      <a:lvl3pPr marL="1947489">
        <a:defRPr>
          <a:latin typeface="+mn-lt"/>
          <a:ea typeface="+mn-ea"/>
          <a:cs typeface="+mn-cs"/>
        </a:defRPr>
      </a:lvl3pPr>
      <a:lvl4pPr marL="2921234">
        <a:defRPr>
          <a:latin typeface="+mn-lt"/>
          <a:ea typeface="+mn-ea"/>
          <a:cs typeface="+mn-cs"/>
        </a:defRPr>
      </a:lvl4pPr>
      <a:lvl5pPr marL="3894978">
        <a:defRPr>
          <a:latin typeface="+mn-lt"/>
          <a:ea typeface="+mn-ea"/>
          <a:cs typeface="+mn-cs"/>
        </a:defRPr>
      </a:lvl5pPr>
      <a:lvl6pPr marL="4868723">
        <a:defRPr>
          <a:latin typeface="+mn-lt"/>
          <a:ea typeface="+mn-ea"/>
          <a:cs typeface="+mn-cs"/>
        </a:defRPr>
      </a:lvl6pPr>
      <a:lvl7pPr marL="5842467">
        <a:defRPr>
          <a:latin typeface="+mn-lt"/>
          <a:ea typeface="+mn-ea"/>
          <a:cs typeface="+mn-cs"/>
        </a:defRPr>
      </a:lvl7pPr>
      <a:lvl8pPr marL="6816212">
        <a:defRPr>
          <a:latin typeface="+mn-lt"/>
          <a:ea typeface="+mn-ea"/>
          <a:cs typeface="+mn-cs"/>
        </a:defRPr>
      </a:lvl8pPr>
      <a:lvl9pPr marL="7789956">
        <a:defRPr>
          <a:latin typeface="+mn-lt"/>
          <a:ea typeface="+mn-ea"/>
          <a:cs typeface="+mn-cs"/>
        </a:defRPr>
      </a:lvl9pPr>
    </p:bodyStyle>
    <p:otherStyle>
      <a:lvl1pPr marL="0">
        <a:defRPr>
          <a:latin typeface="+mn-lt"/>
          <a:ea typeface="+mn-ea"/>
          <a:cs typeface="+mn-cs"/>
        </a:defRPr>
      </a:lvl1pPr>
      <a:lvl2pPr marL="973745">
        <a:defRPr>
          <a:latin typeface="+mn-lt"/>
          <a:ea typeface="+mn-ea"/>
          <a:cs typeface="+mn-cs"/>
        </a:defRPr>
      </a:lvl2pPr>
      <a:lvl3pPr marL="1947489">
        <a:defRPr>
          <a:latin typeface="+mn-lt"/>
          <a:ea typeface="+mn-ea"/>
          <a:cs typeface="+mn-cs"/>
        </a:defRPr>
      </a:lvl3pPr>
      <a:lvl4pPr marL="2921234">
        <a:defRPr>
          <a:latin typeface="+mn-lt"/>
          <a:ea typeface="+mn-ea"/>
          <a:cs typeface="+mn-cs"/>
        </a:defRPr>
      </a:lvl4pPr>
      <a:lvl5pPr marL="3894978">
        <a:defRPr>
          <a:latin typeface="+mn-lt"/>
          <a:ea typeface="+mn-ea"/>
          <a:cs typeface="+mn-cs"/>
        </a:defRPr>
      </a:lvl5pPr>
      <a:lvl6pPr marL="4868723">
        <a:defRPr>
          <a:latin typeface="+mn-lt"/>
          <a:ea typeface="+mn-ea"/>
          <a:cs typeface="+mn-cs"/>
        </a:defRPr>
      </a:lvl6pPr>
      <a:lvl7pPr marL="5842467">
        <a:defRPr>
          <a:latin typeface="+mn-lt"/>
          <a:ea typeface="+mn-ea"/>
          <a:cs typeface="+mn-cs"/>
        </a:defRPr>
      </a:lvl7pPr>
      <a:lvl8pPr marL="6816212">
        <a:defRPr>
          <a:latin typeface="+mn-lt"/>
          <a:ea typeface="+mn-ea"/>
          <a:cs typeface="+mn-cs"/>
        </a:defRPr>
      </a:lvl8pPr>
      <a:lvl9pPr marL="778995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file:///D:\&#1086;&#1085;&#1083;&#1072;&#1081;&#1085;%20&#1091;&#1088;&#1086;&#1082;&#1080;\1-2%20&#1095;&#1077;&#1090;&#1074;&#1077;&#1088;&#1090;&#1100;\5\3%20&#1095;&#1077;&#1090;&#1074;&#1077;&#1088;&#1090;&#1100;\5-3-6\&#1042;&#1080;&#1076;&#1077;&#1086;%2020-12-2020%20190750.mp4" TargetMode="Externa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D:\&#1086;&#1085;&#1083;&#1072;&#1081;&#1085;%20&#1091;&#1088;&#1086;&#1082;&#1080;\1-2%20&#1095;&#1077;&#1090;&#1074;&#1077;&#1088;&#1090;&#1100;\5\3%20&#1095;&#1077;&#1090;&#1074;&#1077;&#1088;&#1090;&#1100;\5-3-5\&#1042;&#1080;&#1076;&#1077;&#1086;%2018-12-2020%20224500.mp4"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57712" cy="2209509"/>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2012920" y="482398"/>
            <a:ext cx="7297569" cy="954737"/>
          </a:xfrm>
          <a:prstGeom prst="rect">
            <a:avLst/>
          </a:prstGeom>
        </p:spPr>
        <p:txBody>
          <a:bodyPr vert="horz" wrap="square" lIns="0" tIns="31104" rIns="0" bIns="0" rtlCol="0">
            <a:spAutoFit/>
          </a:bodyPr>
          <a:lstStyle/>
          <a:p>
            <a:pPr marL="27048">
              <a:spcBef>
                <a:spcPts val="243"/>
              </a:spcBef>
            </a:pPr>
            <a:r>
              <a:rPr sz="6000" spc="-11" dirty="0">
                <a:latin typeface="Arial" pitchFamily="34" charset="0"/>
                <a:cs typeface="Arial" pitchFamily="34" charset="0"/>
              </a:rPr>
              <a:t>Информатика </a:t>
            </a:r>
            <a:r>
              <a:rPr sz="6000" spc="21" dirty="0">
                <a:latin typeface="Arial" pitchFamily="34" charset="0"/>
                <a:cs typeface="Arial" pitchFamily="34" charset="0"/>
              </a:rPr>
              <a:t>и</a:t>
            </a:r>
            <a:r>
              <a:rPr sz="6000" spc="-85" dirty="0">
                <a:latin typeface="Arial" pitchFamily="34" charset="0"/>
                <a:cs typeface="Arial" pitchFamily="34" charset="0"/>
              </a:rPr>
              <a:t> </a:t>
            </a:r>
            <a:r>
              <a:rPr sz="6000" spc="21" dirty="0">
                <a:latin typeface="Arial" pitchFamily="34" charset="0"/>
                <a:cs typeface="Arial" pitchFamily="34" charset="0"/>
              </a:rPr>
              <a:t>ИТ</a:t>
            </a:r>
            <a:endParaRPr sz="6000">
              <a:latin typeface="Arial" pitchFamily="34" charset="0"/>
              <a:cs typeface="Arial" pitchFamily="34" charset="0"/>
            </a:endParaRPr>
          </a:p>
        </p:txBody>
      </p:sp>
      <p:sp>
        <p:nvSpPr>
          <p:cNvPr id="4" name="object 4"/>
          <p:cNvSpPr txBox="1"/>
          <p:nvPr/>
        </p:nvSpPr>
        <p:spPr>
          <a:xfrm>
            <a:off x="1798607" y="3367880"/>
            <a:ext cx="6072230" cy="2124188"/>
          </a:xfrm>
          <a:prstGeom prst="rect">
            <a:avLst/>
          </a:prstGeom>
        </p:spPr>
        <p:txBody>
          <a:bodyPr vert="horz" wrap="square" lIns="0" tIns="91965" rIns="0" bIns="0" rtlCol="0">
            <a:spAutoFit/>
          </a:bodyPr>
          <a:lstStyle/>
          <a:p>
            <a:pPr marL="27048" marR="10819"/>
            <a:r>
              <a:rPr lang="ru-RU" sz="4400" b="1" spc="-21" dirty="0" smtClean="0">
                <a:solidFill>
                  <a:srgbClr val="2365C7"/>
                </a:solidFill>
                <a:latin typeface="Arial"/>
                <a:cs typeface="Arial"/>
              </a:rPr>
              <a:t>РАБОТА С ТЕКСТОМ В ГРАФИЧЕСКОМ РЕДАКТОРЕ</a:t>
            </a:r>
          </a:p>
        </p:txBody>
      </p:sp>
      <p:sp>
        <p:nvSpPr>
          <p:cNvPr id="5" name="object 5"/>
          <p:cNvSpPr/>
          <p:nvPr/>
        </p:nvSpPr>
        <p:spPr>
          <a:xfrm>
            <a:off x="798475" y="3296442"/>
            <a:ext cx="726434" cy="2357454"/>
          </a:xfrm>
          <a:custGeom>
            <a:avLst/>
            <a:gdLst/>
            <a:ahLst/>
            <a:cxnLst/>
            <a:rect l="l" t="t" r="r" b="b"/>
            <a:pathLst>
              <a:path w="344170" h="740410">
                <a:moveTo>
                  <a:pt x="343828" y="0"/>
                </a:moveTo>
                <a:lnTo>
                  <a:pt x="0" y="0"/>
                </a:lnTo>
                <a:lnTo>
                  <a:pt x="0" y="740144"/>
                </a:lnTo>
                <a:lnTo>
                  <a:pt x="343828" y="740144"/>
                </a:lnTo>
                <a:lnTo>
                  <a:pt x="343828" y="0"/>
                </a:lnTo>
                <a:close/>
              </a:path>
            </a:pathLst>
          </a:custGeom>
          <a:solidFill>
            <a:srgbClr val="2365C7"/>
          </a:solidFill>
        </p:spPr>
        <p:txBody>
          <a:bodyPr wrap="square" lIns="0" tIns="0" rIns="0" bIns="0" rtlCol="0"/>
          <a:lstStyle/>
          <a:p>
            <a:endParaRPr/>
          </a:p>
        </p:txBody>
      </p:sp>
      <p:sp>
        <p:nvSpPr>
          <p:cNvPr id="7" name="object 7"/>
          <p:cNvSpPr/>
          <p:nvPr/>
        </p:nvSpPr>
        <p:spPr>
          <a:xfrm>
            <a:off x="7845537" y="2762260"/>
            <a:ext cx="3540447" cy="3350299"/>
          </a:xfrm>
          <a:prstGeom prst="rect">
            <a:avLst/>
          </a:prstGeom>
          <a:blipFill>
            <a:blip r:embed="rId2" cstate="print"/>
            <a:stretch>
              <a:fillRect/>
            </a:stretch>
          </a:blipFill>
        </p:spPr>
        <p:txBody>
          <a:bodyPr wrap="square" lIns="0" tIns="0" rIns="0" bIns="0" rtlCol="0"/>
          <a:lstStyle/>
          <a:p>
            <a:endParaRPr/>
          </a:p>
        </p:txBody>
      </p:sp>
      <p:grpSp>
        <p:nvGrpSpPr>
          <p:cNvPr id="8" name="object 8"/>
          <p:cNvGrpSpPr/>
          <p:nvPr/>
        </p:nvGrpSpPr>
        <p:grpSpPr>
          <a:xfrm>
            <a:off x="9892263" y="460623"/>
            <a:ext cx="1338943" cy="1372699"/>
            <a:chOff x="4686759" y="212867"/>
            <a:chExt cx="634365" cy="634365"/>
          </a:xfrm>
        </p:grpSpPr>
        <p:sp>
          <p:nvSpPr>
            <p:cNvPr id="9" name="object 9"/>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10" name="object 10"/>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11" name="object 11"/>
          <p:cNvSpPr txBox="1"/>
          <p:nvPr/>
        </p:nvSpPr>
        <p:spPr>
          <a:xfrm>
            <a:off x="10371167" y="510360"/>
            <a:ext cx="365897" cy="772805"/>
          </a:xfrm>
          <a:prstGeom prst="rect">
            <a:avLst/>
          </a:prstGeom>
        </p:spPr>
        <p:txBody>
          <a:bodyPr vert="horz" wrap="square" lIns="0" tIns="33811" rIns="0" bIns="0" rtlCol="0">
            <a:spAutoFit/>
          </a:bodyPr>
          <a:lstStyle/>
          <a:p>
            <a:pPr>
              <a:spcBef>
                <a:spcPts val="266"/>
              </a:spcBef>
            </a:pPr>
            <a:r>
              <a:rPr lang="ru-RU" sz="4800" b="1" dirty="0" smtClean="0">
                <a:solidFill>
                  <a:schemeClr val="bg1"/>
                </a:solidFill>
                <a:latin typeface="Arial"/>
                <a:cs typeface="Arial"/>
              </a:rPr>
              <a:t>5</a:t>
            </a:r>
            <a:endParaRPr sz="4800" b="1">
              <a:solidFill>
                <a:schemeClr val="bg1"/>
              </a:solidFill>
              <a:latin typeface="Arial"/>
              <a:cs typeface="Arial"/>
            </a:endParaRPr>
          </a:p>
        </p:txBody>
      </p:sp>
      <p:sp>
        <p:nvSpPr>
          <p:cNvPr id="12" name="object 12"/>
          <p:cNvSpPr txBox="1"/>
          <p:nvPr/>
        </p:nvSpPr>
        <p:spPr>
          <a:xfrm>
            <a:off x="10013977" y="1224740"/>
            <a:ext cx="1020384" cy="456834"/>
          </a:xfrm>
          <a:prstGeom prst="rect">
            <a:avLst/>
          </a:prstGeom>
        </p:spPr>
        <p:txBody>
          <a:bodyPr vert="horz" wrap="square" lIns="0" tIns="25696" rIns="0" bIns="0" rtlCol="0">
            <a:spAutoFit/>
          </a:bodyPr>
          <a:lstStyle/>
          <a:p>
            <a:pPr algn="ctr">
              <a:spcBef>
                <a:spcPts val="202"/>
              </a:spcBef>
            </a:pPr>
            <a:r>
              <a:rPr sz="2800" b="1" spc="11" dirty="0">
                <a:solidFill>
                  <a:srgbClr val="FFFFFF"/>
                </a:solidFill>
                <a:latin typeface="Arial"/>
                <a:cs typeface="Arial"/>
              </a:rPr>
              <a:t>к</a:t>
            </a:r>
            <a:r>
              <a:rPr sz="2800" b="1" spc="-11" dirty="0">
                <a:solidFill>
                  <a:srgbClr val="FFFFFF"/>
                </a:solidFill>
                <a:latin typeface="Arial"/>
                <a:cs typeface="Arial"/>
              </a:rPr>
              <a:t>ласс</a:t>
            </a:r>
            <a:endParaRPr sz="2800" b="1">
              <a:latin typeface="Arial"/>
              <a:cs typeface="Arial"/>
            </a:endParaRPr>
          </a:p>
        </p:txBody>
      </p:sp>
      <p:pic>
        <p:nvPicPr>
          <p:cNvPr id="14" name="Picture 3"/>
          <p:cNvPicPr>
            <a:picLocks noChangeAspect="1" noChangeArrowheads="1"/>
          </p:cNvPicPr>
          <p:nvPr/>
        </p:nvPicPr>
        <p:blipFill>
          <a:blip r:embed="rId3"/>
          <a:srcRect/>
          <a:stretch>
            <a:fillRect/>
          </a:stretch>
        </p:blipFill>
        <p:spPr bwMode="auto">
          <a:xfrm>
            <a:off x="369847" y="581798"/>
            <a:ext cx="1294543" cy="928694"/>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55599" y="1439054"/>
            <a:ext cx="10930014" cy="2154436"/>
          </a:xfrm>
        </p:spPr>
        <p:txBody>
          <a:bodyPr/>
          <a:lstStyle/>
          <a:p>
            <a:pPr indent="711200" algn="just"/>
            <a:r>
              <a:rPr lang="ru-RU" sz="2800" i="0" dirty="0" smtClean="0"/>
              <a:t>Упражнение 2. </a:t>
            </a:r>
            <a:r>
              <a:rPr lang="ru-RU" sz="2800" i="0" dirty="0" err="1" smtClean="0"/>
              <a:t>Paint.Net</a:t>
            </a:r>
            <a:r>
              <a:rPr lang="ru-RU" sz="2800" i="0" dirty="0" smtClean="0"/>
              <a:t> выбрав в программе инструмент ввода текста, в рабочем поле нужно написать слово “Информатика". Открываем в строке меню раздел Эффекты и среди стилей выбираем метод </a:t>
            </a:r>
            <a:r>
              <a:rPr lang="ru-RU" sz="2800" b="1" i="0" dirty="0" smtClean="0"/>
              <a:t>Вмятины</a:t>
            </a:r>
            <a:r>
              <a:rPr lang="ru-RU" sz="2800" i="0" dirty="0" smtClean="0"/>
              <a:t>. Помещая это слово на страницу еще 3-4 раза, мы применяем к ним другие стили.</a:t>
            </a:r>
          </a:p>
        </p:txBody>
      </p:sp>
      <p:sp>
        <p:nvSpPr>
          <p:cNvPr id="8" name="object 2"/>
          <p:cNvSpPr txBox="1">
            <a:spLocks/>
          </p:cNvSpPr>
          <p:nvPr/>
        </p:nvSpPr>
        <p:spPr>
          <a:xfrm>
            <a:off x="382505" y="367484"/>
            <a:ext cx="11787270" cy="712615"/>
          </a:xfrm>
          <a:prstGeom prst="rect">
            <a:avLst/>
          </a:prstGeom>
        </p:spPr>
        <p:txBody>
          <a:bodyPr vert="horz" wrap="square" lIns="0" tIns="35163" rIns="0" bIns="0" rtlCol="0">
            <a:spAutoFit/>
          </a:bodyPr>
          <a:lstStyle/>
          <a:p>
            <a:pPr algn="ctr"/>
            <a:r>
              <a:rPr lang="ru-RU" sz="4400" b="1" smtClean="0">
                <a:solidFill>
                  <a:schemeClr val="bg1"/>
                </a:solidFill>
                <a:latin typeface="Arial" pitchFamily="34" charset="0"/>
                <a:cs typeface="Arial" pitchFamily="34" charset="0"/>
              </a:rPr>
              <a:t>ЗАКРЕПЛЕНИЕ</a:t>
            </a:r>
            <a:endParaRPr lang="ru-RU" sz="4400" b="1" dirty="0">
              <a:solidFill>
                <a:schemeClr val="bg1"/>
              </a:solidFill>
              <a:latin typeface="Arial" pitchFamily="34" charset="0"/>
              <a:cs typeface="Arial" pitchFamily="34" charset="0"/>
            </a:endParaRPr>
          </a:p>
        </p:txBody>
      </p:sp>
      <p:pic>
        <p:nvPicPr>
          <p:cNvPr id="6" name="Видео 20-12-2020 190750.mp4">
            <a:hlinkClick r:id="" action="ppaction://media"/>
          </p:cNvPr>
          <p:cNvPicPr>
            <a:picLocks noRot="1" noChangeAspect="1"/>
          </p:cNvPicPr>
          <p:nvPr>
            <a:videoFile r:link="rId1"/>
          </p:nvPr>
        </p:nvPicPr>
        <p:blipFill>
          <a:blip r:embed="rId4"/>
          <a:stretch>
            <a:fillRect/>
          </a:stretch>
        </p:blipFill>
        <p:spPr>
          <a:xfrm>
            <a:off x="512723" y="1224740"/>
            <a:ext cx="11430080" cy="5411429"/>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4" fill="hold" display="0">
                  <p:stCondLst>
                    <p:cond delay="indefinite"/>
                  </p:stCondLst>
                  <p:endCondLst>
                    <p:cond evt="onNext" delay="0">
                      <p:tgtEl>
                        <p:sldTgt/>
                      </p:tgtEl>
                    </p:cond>
                    <p:cond evt="onPrev" delay="0">
                      <p:tgtEl>
                        <p:sldTgt/>
                      </p:tgtEl>
                    </p:cond>
                  </p:endCondLst>
                </p:cTn>
                <p:tgtEl>
                  <p:spTgt spid="6"/>
                </p:tgtEl>
              </p:cMediaNode>
            </p:video>
            <p:seq concurrent="1" nextAc="seek">
              <p:cTn id="15" restart="whenNotActive" fill="hold" evtFilter="cancelBubble" nodeType="interactiveSeq">
                <p:stCondLst>
                  <p:cond evt="onClick" delay="0">
                    <p:tgtEl>
                      <p:spTgt spid="6"/>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512723" y="1439054"/>
            <a:ext cx="11430080" cy="861774"/>
          </a:xfrm>
        </p:spPr>
        <p:txBody>
          <a:bodyPr/>
          <a:lstStyle/>
          <a:p>
            <a:pPr indent="717550" algn="just"/>
            <a:r>
              <a:rPr lang="ru-RU" sz="2800" i="0" dirty="0" smtClean="0"/>
              <a:t>Упражнение 3. Используя технику рисования, выполните творческие задания по темам “времена года” и “растительный мир”.</a:t>
            </a:r>
          </a:p>
        </p:txBody>
      </p:sp>
      <p:sp>
        <p:nvSpPr>
          <p:cNvPr id="8" name="object 2"/>
          <p:cNvSpPr txBox="1">
            <a:spLocks/>
          </p:cNvSpPr>
          <p:nvPr/>
        </p:nvSpPr>
        <p:spPr>
          <a:xfrm>
            <a:off x="382505" y="367484"/>
            <a:ext cx="11787270" cy="620282"/>
          </a:xfrm>
          <a:prstGeom prst="rect">
            <a:avLst/>
          </a:prstGeom>
        </p:spPr>
        <p:txBody>
          <a:bodyPr vert="horz" wrap="square" lIns="0" tIns="35163" rIns="0" bIns="0" rtlCol="0">
            <a:spAutoFit/>
          </a:bodyPr>
          <a:lstStyle/>
          <a:p>
            <a:pPr marL="27048" lvl="0" algn="ctr" defTabSz="914400">
              <a:spcBef>
                <a:spcPts val="277"/>
              </a:spcBef>
              <a:defRPr/>
            </a:pPr>
            <a:r>
              <a:rPr kumimoji="0" lang="ru-RU" b="1" i="0" u="none" strike="noStrike" kern="0" cap="none" spc="-21" normalizeH="0" baseline="0" noProof="0" dirty="0" smtClean="0">
                <a:ln>
                  <a:noFill/>
                </a:ln>
                <a:solidFill>
                  <a:schemeClr val="bg1"/>
                </a:solidFill>
                <a:effectLst/>
                <a:uLnTx/>
                <a:uFillTx/>
                <a:latin typeface="Arial"/>
                <a:ea typeface="+mj-ea"/>
                <a:cs typeface="Arial"/>
              </a:rPr>
              <a:t>ЗАКРЕПЛЕНИЕ</a:t>
            </a:r>
            <a:endParaRPr kumimoji="0" lang="ru-RU"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pic>
        <p:nvPicPr>
          <p:cNvPr id="5122" name="Picture 2"/>
          <p:cNvPicPr>
            <a:picLocks noChangeAspect="1" noChangeArrowheads="1"/>
          </p:cNvPicPr>
          <p:nvPr/>
        </p:nvPicPr>
        <p:blipFill>
          <a:blip r:embed="rId3"/>
          <a:srcRect/>
          <a:stretch>
            <a:fillRect/>
          </a:stretch>
        </p:blipFill>
        <p:spPr bwMode="auto">
          <a:xfrm>
            <a:off x="3798871" y="2439186"/>
            <a:ext cx="4095750" cy="4133850"/>
          </a:xfrm>
          <a:prstGeom prst="rect">
            <a:avLst/>
          </a:prstGeom>
          <a:noFill/>
          <a:ln w="9525">
            <a:noFill/>
            <a:miter lim="800000"/>
            <a:headEnd/>
            <a:tailEnd/>
          </a:ln>
          <a:effectLst/>
        </p:spPr>
      </p:pic>
      <p:pic>
        <p:nvPicPr>
          <p:cNvPr id="7" name="Видео 18-12-2020 224500.mp4">
            <a:hlinkClick r:id="" action="ppaction://media"/>
          </p:cNvPr>
          <p:cNvPicPr>
            <a:picLocks noRot="1" noChangeAspect="1"/>
          </p:cNvPicPr>
          <p:nvPr>
            <a:videoFile r:link="rId1"/>
          </p:nvPr>
        </p:nvPicPr>
        <p:blipFill>
          <a:blip r:embed="rId4"/>
          <a:stretch>
            <a:fillRect/>
          </a:stretch>
        </p:blipFill>
        <p:spPr>
          <a:xfrm>
            <a:off x="369847" y="1296177"/>
            <a:ext cx="11501518" cy="5411429"/>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4" fill="hold" display="0">
                  <p:stCondLst>
                    <p:cond delay="indefinite"/>
                  </p:stCondLst>
                  <p:endCondLst>
                    <p:cond evt="onNext" delay="0">
                      <p:tgtEl>
                        <p:sldTgt/>
                      </p:tgtEl>
                    </p:cond>
                    <p:cond evt="onPrev" delay="0">
                      <p:tgtEl>
                        <p:sldTgt/>
                      </p:tgtEl>
                    </p:cond>
                  </p:endCondLst>
                </p:cTn>
                <p:tgtEl>
                  <p:spTgt spid="7"/>
                </p:tgtEl>
              </p:cMediaNode>
            </p:video>
            <p:seq concurrent="1" nextAc="seek">
              <p:cTn id="15" restart="whenNotActive" fill="hold" evtFilter="cancelBubble" nodeType="interactiveSeq">
                <p:stCondLst>
                  <p:cond evt="onClick" delay="0">
                    <p:tgtEl>
                      <p:spTgt spid="7"/>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27037" y="1581930"/>
            <a:ext cx="11001452" cy="3798156"/>
          </a:xfrm>
        </p:spPr>
        <p:txBody>
          <a:bodyPr/>
          <a:lstStyle/>
          <a:p>
            <a:pPr indent="717550" algn="just">
              <a:lnSpc>
                <a:spcPct val="150000"/>
              </a:lnSpc>
              <a:buAutoNum type="arabicPeriod"/>
            </a:pPr>
            <a:r>
              <a:rPr lang="ru-RU" sz="2800" i="0" dirty="0" smtClean="0"/>
              <a:t>Какая последовательность действий выполняется для загрузки изображения в программу </a:t>
            </a:r>
            <a:r>
              <a:rPr lang="ru-RU" sz="2800" i="0" dirty="0" err="1" smtClean="0"/>
              <a:t>Paint.Net</a:t>
            </a:r>
            <a:r>
              <a:rPr lang="ru-RU" sz="2800" i="0" dirty="0" smtClean="0"/>
              <a:t>?</a:t>
            </a:r>
          </a:p>
          <a:p>
            <a:pPr indent="717550" algn="just">
              <a:lnSpc>
                <a:spcPct val="150000"/>
              </a:lnSpc>
              <a:buAutoNum type="arabicPeriod"/>
            </a:pPr>
            <a:r>
              <a:rPr lang="ru-RU" sz="2800" i="0" dirty="0" smtClean="0"/>
              <a:t>Как изменить размер открывшегося изображения?</a:t>
            </a:r>
          </a:p>
          <a:p>
            <a:pPr indent="717550" algn="just">
              <a:lnSpc>
                <a:spcPct val="150000"/>
              </a:lnSpc>
              <a:buAutoNum type="arabicPeriod"/>
            </a:pPr>
            <a:r>
              <a:rPr lang="ru-RU" sz="2800" i="0" dirty="0" smtClean="0"/>
              <a:t>Как сделать картинку вертикальной или горизонтальной?</a:t>
            </a:r>
          </a:p>
          <a:p>
            <a:pPr indent="717550" algn="just">
              <a:lnSpc>
                <a:spcPct val="150000"/>
              </a:lnSpc>
              <a:buAutoNum type="arabicPeriod"/>
            </a:pPr>
            <a:r>
              <a:rPr lang="ru-RU" sz="2800" i="0" dirty="0" smtClean="0"/>
              <a:t>Какие еще действия можно выполнить над открывшимися изображениями?</a:t>
            </a:r>
          </a:p>
        </p:txBody>
      </p:sp>
      <p:sp>
        <p:nvSpPr>
          <p:cNvPr id="6" name="Прямоугольник 5"/>
          <p:cNvSpPr/>
          <p:nvPr/>
        </p:nvSpPr>
        <p:spPr>
          <a:xfrm>
            <a:off x="3798871" y="367484"/>
            <a:ext cx="3835858" cy="677108"/>
          </a:xfrm>
          <a:prstGeom prst="rect">
            <a:avLst/>
          </a:prstGeom>
        </p:spPr>
        <p:txBody>
          <a:bodyPr wrap="none">
            <a:spAutoFit/>
          </a:bodyPr>
          <a:lstStyle/>
          <a:p>
            <a:pPr marL="27048" lvl="0" algn="ctr" defTabSz="914400">
              <a:spcBef>
                <a:spcPts val="277"/>
              </a:spcBef>
              <a:defRPr/>
            </a:pPr>
            <a:r>
              <a:rPr lang="ru-RU" b="1" kern="0" spc="-21" dirty="0" smtClean="0">
                <a:solidFill>
                  <a:schemeClr val="bg1"/>
                </a:solidFill>
                <a:latin typeface="Arial"/>
                <a:cs typeface="Arial"/>
              </a:rPr>
              <a:t>ЗАКРЕПЛЕНИЕ</a:t>
            </a:r>
            <a:endParaRPr lang="ru-RU" b="1" kern="0" spc="-21" dirty="0">
              <a:solidFill>
                <a:schemeClr val="bg1"/>
              </a:solidFill>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27037" y="2439186"/>
            <a:ext cx="10858576" cy="1107996"/>
          </a:xfrm>
        </p:spPr>
        <p:txBody>
          <a:bodyPr/>
          <a:lstStyle/>
          <a:p>
            <a:pPr indent="717550" algn="just"/>
            <a:r>
              <a:rPr lang="ru-RU" sz="3600" i="0" dirty="0" smtClean="0"/>
              <a:t>Создайте поздравительную открытку, используя </a:t>
            </a:r>
            <a:r>
              <a:rPr lang="ru-RU" sz="3600" i="0" dirty="0" smtClean="0"/>
              <a:t>инструменты для </a:t>
            </a:r>
            <a:r>
              <a:rPr lang="ru-RU" sz="3600" i="0" dirty="0" smtClean="0"/>
              <a:t>ввода текста.</a:t>
            </a:r>
          </a:p>
        </p:txBody>
      </p:sp>
      <p:sp>
        <p:nvSpPr>
          <p:cNvPr id="8" name="object 2"/>
          <p:cNvSpPr txBox="1">
            <a:spLocks/>
          </p:cNvSpPr>
          <p:nvPr/>
        </p:nvSpPr>
        <p:spPr>
          <a:xfrm>
            <a:off x="382505" y="367484"/>
            <a:ext cx="11787270" cy="620282"/>
          </a:xfrm>
          <a:prstGeom prst="rect">
            <a:avLst/>
          </a:prstGeom>
        </p:spPr>
        <p:txBody>
          <a:bodyPr vert="horz" wrap="square" lIns="0" tIns="35163" rIns="0" bIns="0" rtlCol="0">
            <a:spAutoFit/>
          </a:bodyPr>
          <a:lstStyle/>
          <a:p>
            <a:pPr marL="27048" lvl="0" algn="ctr" defTabSz="914400">
              <a:spcBef>
                <a:spcPts val="277"/>
              </a:spcBef>
              <a:defRPr/>
            </a:pPr>
            <a:r>
              <a:rPr kumimoji="0" lang="ru-RU" b="1" i="0" u="none" strike="noStrike" kern="0" cap="none" spc="-21" normalizeH="0" baseline="0" noProof="0" dirty="0" smtClean="0">
                <a:ln>
                  <a:noFill/>
                </a:ln>
                <a:solidFill>
                  <a:schemeClr val="bg1"/>
                </a:solidFill>
                <a:effectLst/>
                <a:uLnTx/>
                <a:uFillTx/>
                <a:latin typeface="Arial"/>
                <a:ea typeface="+mj-ea"/>
                <a:cs typeface="Arial"/>
              </a:rPr>
              <a:t>ЗАДАНИЕ ДЛЯ САМОСТОЯТЕЛЬНОЙ РАБОТЫ</a:t>
            </a:r>
            <a:endParaRPr kumimoji="0" lang="ru-RU"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240993" y="331006"/>
            <a:ext cx="273416" cy="511195"/>
          </a:xfrm>
          <a:prstGeom prst="rect">
            <a:avLst/>
          </a:prstGeom>
        </p:spPr>
        <p:txBody>
          <a:bodyPr vert="horz" wrap="square" lIns="0" tIns="33811" rIns="0" bIns="0" rtlCol="0">
            <a:spAutoFit/>
          </a:bodyPr>
          <a:lstStyle/>
          <a:p>
            <a:pPr marL="27048">
              <a:spcBef>
                <a:spcPts val="266"/>
              </a:spcBef>
            </a:pPr>
            <a:r>
              <a:rPr sz="3100" spc="21" dirty="0">
                <a:solidFill>
                  <a:srgbClr val="00A650"/>
                </a:solidFill>
                <a:latin typeface="Arial"/>
                <a:cs typeface="Arial"/>
              </a:rPr>
              <a:t>1</a:t>
            </a:r>
            <a:endParaRPr sz="3100">
              <a:latin typeface="Arial"/>
              <a:cs typeface="Arial"/>
            </a:endParaRPr>
          </a:p>
        </p:txBody>
      </p:sp>
      <p:sp>
        <p:nvSpPr>
          <p:cNvPr id="4" name="object 4"/>
          <p:cNvSpPr txBox="1"/>
          <p:nvPr/>
        </p:nvSpPr>
        <p:spPr>
          <a:xfrm>
            <a:off x="1084227" y="2081996"/>
            <a:ext cx="10001320" cy="2797301"/>
          </a:xfrm>
          <a:prstGeom prst="rect">
            <a:avLst/>
          </a:prstGeom>
        </p:spPr>
        <p:txBody>
          <a:bodyPr vert="horz" wrap="square" lIns="0" tIns="27048" rIns="0" bIns="0" rtlCol="0">
            <a:spAutoFit/>
          </a:bodyPr>
          <a:lstStyle/>
          <a:p>
            <a:pPr marL="27048" marR="254256">
              <a:lnSpc>
                <a:spcPct val="150000"/>
              </a:lnSpc>
              <a:buBlip>
                <a:blip r:embed="rId2"/>
              </a:buBlip>
            </a:pPr>
            <a:r>
              <a:rPr lang="ru-RU" sz="4000" dirty="0" smtClean="0">
                <a:solidFill>
                  <a:srgbClr val="231F20"/>
                </a:solidFill>
                <a:latin typeface="Arial"/>
                <a:cs typeface="Arial"/>
              </a:rPr>
              <a:t>   Проверка самостоятельной работы</a:t>
            </a:r>
          </a:p>
          <a:p>
            <a:pPr marL="27048" marR="254256">
              <a:lnSpc>
                <a:spcPct val="150000"/>
              </a:lnSpc>
              <a:buBlip>
                <a:blip r:embed="rId2"/>
              </a:buBlip>
            </a:pPr>
            <a:r>
              <a:rPr lang="ru-RU" sz="4000" dirty="0" smtClean="0">
                <a:solidFill>
                  <a:srgbClr val="231F20"/>
                </a:solidFill>
                <a:latin typeface="Arial"/>
                <a:cs typeface="Arial"/>
              </a:rPr>
              <a:t>  </a:t>
            </a:r>
            <a:r>
              <a:rPr lang="en-US" sz="4000" dirty="0" smtClean="0">
                <a:solidFill>
                  <a:srgbClr val="231F20"/>
                </a:solidFill>
                <a:latin typeface="Arial"/>
                <a:cs typeface="Arial"/>
              </a:rPr>
              <a:t> </a:t>
            </a:r>
            <a:r>
              <a:rPr lang="ru-RU" sz="4000" dirty="0" smtClean="0">
                <a:solidFill>
                  <a:srgbClr val="231F20"/>
                </a:solidFill>
                <a:latin typeface="Arial"/>
                <a:cs typeface="Arial"/>
              </a:rPr>
              <a:t>Вставка текста</a:t>
            </a:r>
          </a:p>
          <a:p>
            <a:pPr marL="27048" marR="254256" lvl="0">
              <a:lnSpc>
                <a:spcPct val="150000"/>
              </a:lnSpc>
              <a:buBlip>
                <a:blip r:embed="rId2"/>
              </a:buBlip>
            </a:pPr>
            <a:r>
              <a:rPr lang="ru-RU" sz="4000" dirty="0" smtClean="0">
                <a:solidFill>
                  <a:srgbClr val="231F20"/>
                </a:solidFill>
                <a:latin typeface="Arial"/>
                <a:cs typeface="Arial"/>
              </a:rPr>
              <a:t>  </a:t>
            </a:r>
            <a:r>
              <a:rPr lang="en-US" sz="4000" dirty="0" smtClean="0">
                <a:solidFill>
                  <a:srgbClr val="231F20"/>
                </a:solidFill>
                <a:latin typeface="Arial"/>
                <a:cs typeface="Arial"/>
              </a:rPr>
              <a:t> </a:t>
            </a:r>
            <a:r>
              <a:rPr lang="ru-RU" sz="4000" kern="0" spc="-21" dirty="0" smtClean="0">
                <a:solidFill>
                  <a:srgbClr val="231F20"/>
                </a:solidFill>
                <a:latin typeface="Arial"/>
                <a:cs typeface="Arial"/>
              </a:rPr>
              <a:t>Инструменты для написания текста</a:t>
            </a:r>
          </a:p>
        </p:txBody>
      </p:sp>
      <p:sp>
        <p:nvSpPr>
          <p:cNvPr id="6" name="object 6"/>
          <p:cNvSpPr txBox="1">
            <a:spLocks noGrp="1"/>
          </p:cNvSpPr>
          <p:nvPr>
            <p:ph type="title"/>
          </p:nvPr>
        </p:nvSpPr>
        <p:spPr>
          <a:xfrm>
            <a:off x="369847" y="296046"/>
            <a:ext cx="11501518" cy="712615"/>
          </a:xfrm>
          <a:prstGeom prst="rect">
            <a:avLst/>
          </a:prstGeom>
        </p:spPr>
        <p:txBody>
          <a:bodyPr vert="horz" wrap="square" lIns="0" tIns="35163" rIns="0" bIns="0" rtlCol="0">
            <a:spAutoFit/>
          </a:bodyPr>
          <a:lstStyle/>
          <a:p>
            <a:pPr marL="27048" algn="ctr">
              <a:spcBef>
                <a:spcPts val="277"/>
              </a:spcBef>
            </a:pPr>
            <a:r>
              <a:rPr lang="ru-RU" spc="53" dirty="0" smtClean="0">
                <a:latin typeface="Arial" pitchFamily="34" charset="0"/>
                <a:cs typeface="Arial" pitchFamily="34" charset="0"/>
              </a:rPr>
              <a:t>ПЛАН УРОКА</a:t>
            </a:r>
            <a:endParaRPr lang="ru-RU" spc="11" dirty="0">
              <a:latin typeface="Arial" pitchFamily="34" charset="0"/>
              <a:cs typeface="Arial"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584161" y="1510492"/>
            <a:ext cx="10858576" cy="4985980"/>
          </a:xfrm>
        </p:spPr>
        <p:txBody>
          <a:bodyPr/>
          <a:lstStyle/>
          <a:p>
            <a:pPr indent="717550" algn="just">
              <a:lnSpc>
                <a:spcPct val="150000"/>
              </a:lnSpc>
            </a:pPr>
            <a:r>
              <a:rPr lang="ru-RU" sz="3600" i="0" dirty="0" smtClean="0"/>
              <a:t>1. Определить ответ теста:</a:t>
            </a:r>
          </a:p>
          <a:p>
            <a:pPr indent="717550" algn="just">
              <a:lnSpc>
                <a:spcPct val="150000"/>
              </a:lnSpc>
            </a:pPr>
            <a:r>
              <a:rPr lang="ru-RU" sz="3600" i="0" dirty="0" smtClean="0"/>
              <a:t>Установите задачу инструмента</a:t>
            </a:r>
          </a:p>
          <a:p>
            <a:pPr indent="717550" algn="just">
              <a:lnSpc>
                <a:spcPct val="150000"/>
              </a:lnSpc>
            </a:pPr>
            <a:r>
              <a:rPr lang="ru-RU" sz="3600" i="0" dirty="0" smtClean="0"/>
              <a:t>А) Рисование фигур; </a:t>
            </a:r>
          </a:p>
          <a:p>
            <a:pPr indent="717550" algn="just">
              <a:lnSpc>
                <a:spcPct val="150000"/>
              </a:lnSpc>
            </a:pPr>
            <a:r>
              <a:rPr lang="ru-RU" sz="3600" i="0" dirty="0" smtClean="0"/>
              <a:t>Б) Написание текста; </a:t>
            </a:r>
          </a:p>
          <a:p>
            <a:pPr indent="717550" algn="just">
              <a:lnSpc>
                <a:spcPct val="150000"/>
              </a:lnSpc>
            </a:pPr>
            <a:r>
              <a:rPr lang="ru-RU" sz="3600" i="0" dirty="0" smtClean="0"/>
              <a:t>В) Заливка; </a:t>
            </a:r>
          </a:p>
          <a:p>
            <a:pPr indent="717550" algn="just">
              <a:lnSpc>
                <a:spcPct val="150000"/>
              </a:lnSpc>
            </a:pPr>
            <a:r>
              <a:rPr lang="ru-RU" sz="3600" i="0" dirty="0" smtClean="0"/>
              <a:t>Г ) Клонирующая кисть.</a:t>
            </a:r>
          </a:p>
        </p:txBody>
      </p:sp>
      <p:sp>
        <p:nvSpPr>
          <p:cNvPr id="8" name="object 2"/>
          <p:cNvSpPr txBox="1">
            <a:spLocks/>
          </p:cNvSpPr>
          <p:nvPr/>
        </p:nvSpPr>
        <p:spPr>
          <a:xfrm>
            <a:off x="382505" y="367484"/>
            <a:ext cx="11787270" cy="620282"/>
          </a:xfrm>
          <a:prstGeom prst="rect">
            <a:avLst/>
          </a:prstGeom>
        </p:spPr>
        <p:txBody>
          <a:bodyPr vert="horz" wrap="square" lIns="0" tIns="35163" rIns="0" bIns="0" rtlCol="0">
            <a:spAutoFit/>
          </a:bodyPr>
          <a:lstStyle/>
          <a:p>
            <a:pPr marL="27048" lvl="0" algn="ctr" defTabSz="914400">
              <a:spcBef>
                <a:spcPts val="277"/>
              </a:spcBef>
              <a:defRPr/>
            </a:pPr>
            <a:r>
              <a:rPr kumimoji="0" lang="ru-RU" b="1" i="0" u="none" strike="noStrike" kern="0" cap="none" spc="-21" normalizeH="0" baseline="0" noProof="0" dirty="0" smtClean="0">
                <a:ln>
                  <a:noFill/>
                </a:ln>
                <a:solidFill>
                  <a:schemeClr val="bg1"/>
                </a:solidFill>
                <a:effectLst/>
                <a:uLnTx/>
                <a:uFillTx/>
                <a:latin typeface="Arial"/>
                <a:ea typeface="+mj-ea"/>
                <a:cs typeface="Arial"/>
              </a:rPr>
              <a:t>ПРОВЕРКА САМОСТОЯТЕЛЬНОЙ РАБОТЫ</a:t>
            </a:r>
            <a:endParaRPr kumimoji="0" lang="ru-RU"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pic>
        <p:nvPicPr>
          <p:cNvPr id="6" name="Picture 2"/>
          <p:cNvPicPr>
            <a:picLocks noChangeAspect="1" noChangeArrowheads="1"/>
          </p:cNvPicPr>
          <p:nvPr/>
        </p:nvPicPr>
        <p:blipFill>
          <a:blip r:embed="rId2">
            <a:lum bright="-10000"/>
          </a:blip>
          <a:srcRect/>
          <a:stretch>
            <a:fillRect/>
          </a:stretch>
        </p:blipFill>
        <p:spPr bwMode="auto">
          <a:xfrm>
            <a:off x="8299465" y="2582062"/>
            <a:ext cx="673558" cy="428628"/>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5">
                                            <p:txEl>
                                              <p:pRg st="2" end="2"/>
                                            </p:txEl>
                                          </p:spTgt>
                                        </p:tgtEl>
                                        <p:attrNameLst>
                                          <p:attrName>style.color</p:attrName>
                                        </p:attrNameLst>
                                      </p:cBhvr>
                                      <p:to>
                                        <p:clrVal>
                                          <a:schemeClr val="accent2"/>
                                        </p:clrVal>
                                      </p:to>
                                    </p:set>
                                    <p:set>
                                      <p:cBhvr>
                                        <p:cTn id="7" dur="500" autoRev="1" fill="hold"/>
                                        <p:tgtEl>
                                          <p:spTgt spid="5">
                                            <p:txEl>
                                              <p:pRg st="2" end="2"/>
                                            </p:txEl>
                                          </p:spTgt>
                                        </p:tgtEl>
                                        <p:attrNameLst>
                                          <p:attrName>fillcolor</p:attrName>
                                        </p:attrNameLst>
                                      </p:cBhvr>
                                      <p:to>
                                        <p:clrVal>
                                          <a:schemeClr val="accent2"/>
                                        </p:clrVal>
                                      </p:to>
                                    </p:set>
                                    <p:set>
                                      <p:cBhvr>
                                        <p:cTn id="8" dur="500" autoRev="1" fill="hold"/>
                                        <p:tgtEl>
                                          <p:spTgt spid="5">
                                            <p:txEl>
                                              <p:pRg st="2" end="2"/>
                                            </p:txEl>
                                          </p:spTgt>
                                        </p:tgtEl>
                                        <p:attrNameLst>
                                          <p:attrName>fill.type</p:attrName>
                                        </p:attrNameLst>
                                      </p:cBhvr>
                                      <p:to>
                                        <p:strVal val="solid"/>
                                      </p:to>
                                    </p:set>
                                  </p:childTnLst>
                                </p:cTn>
                              </p:par>
                              <p:par>
                                <p:cTn id="9" presetID="18" presetClass="emph" presetSubtype="0" fill="hold" nodeType="withEffect">
                                  <p:stCondLst>
                                    <p:cond delay="0"/>
                                  </p:stCondLst>
                                  <p:iterate type="lt">
                                    <p:tmPct val="4000"/>
                                  </p:iterate>
                                  <p:childTnLst>
                                    <p:set>
                                      <p:cBhvr override="childStyle">
                                        <p:cTn id="10" dur="500" fill="hold"/>
                                        <p:tgtEl>
                                          <p:spTgt spid="5">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p:cNvSpPr txBox="1">
            <a:spLocks/>
          </p:cNvSpPr>
          <p:nvPr/>
        </p:nvSpPr>
        <p:spPr>
          <a:xfrm>
            <a:off x="382505" y="296046"/>
            <a:ext cx="11787270" cy="712615"/>
          </a:xfrm>
          <a:prstGeom prst="rect">
            <a:avLst/>
          </a:prstGeom>
        </p:spPr>
        <p:txBody>
          <a:bodyPr vert="horz" wrap="square" lIns="0" tIns="35163" rIns="0" bIns="0" rtlCol="0">
            <a:spAutoFit/>
          </a:bodyPr>
          <a:lstStyle/>
          <a:p>
            <a:pPr marL="27048" lvl="0" algn="ctr" defTabSz="914400">
              <a:spcBef>
                <a:spcPts val="277"/>
              </a:spcBef>
              <a:defRPr/>
            </a:pPr>
            <a:r>
              <a:rPr lang="ru-RU" sz="4400" b="1" kern="0" spc="-21" dirty="0" smtClean="0">
                <a:solidFill>
                  <a:schemeClr val="bg1"/>
                </a:solidFill>
                <a:latin typeface="Arial"/>
                <a:ea typeface="+mj-ea"/>
                <a:cs typeface="Arial"/>
              </a:rPr>
              <a:t>ВСТАВКА ТЕКСТА</a:t>
            </a:r>
            <a:endParaRPr kumimoji="0" lang="ru-RU" sz="4400"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sp>
        <p:nvSpPr>
          <p:cNvPr id="7" name="Прямоугольник 6"/>
          <p:cNvSpPr/>
          <p:nvPr/>
        </p:nvSpPr>
        <p:spPr>
          <a:xfrm>
            <a:off x="2298673" y="1581930"/>
            <a:ext cx="9001188" cy="4524315"/>
          </a:xfrm>
          <a:prstGeom prst="rect">
            <a:avLst/>
          </a:prstGeom>
        </p:spPr>
        <p:txBody>
          <a:bodyPr wrap="square">
            <a:spAutoFit/>
          </a:bodyPr>
          <a:lstStyle/>
          <a:p>
            <a:pPr indent="723900" algn="just"/>
            <a:r>
              <a:rPr lang="ru-RU" sz="3200" dirty="0" smtClean="0">
                <a:latin typeface="Arial" pitchFamily="34" charset="0"/>
                <a:cs typeface="Arial" pitchFamily="34" charset="0"/>
              </a:rPr>
              <a:t>В программе </a:t>
            </a:r>
            <a:r>
              <a:rPr lang="ru-RU" sz="3200" dirty="0" err="1" smtClean="0">
                <a:latin typeface="Arial" pitchFamily="34" charset="0"/>
                <a:cs typeface="Arial" pitchFamily="34" charset="0"/>
              </a:rPr>
              <a:t>Paint.Net</a:t>
            </a:r>
            <a:r>
              <a:rPr lang="ru-RU" sz="3200" dirty="0" smtClean="0">
                <a:latin typeface="Arial" pitchFamily="34" charset="0"/>
                <a:cs typeface="Arial" pitchFamily="34" charset="0"/>
              </a:rPr>
              <a:t> кроме больших возможностей создания новых изображений, можно обрабатывать уже готовые изображения. К таким процессам относятся вставка текста в загруженные изображения, обрезка изображений несколькими способами и выполнение различных действий над ними, работа со слоями и формирование их нового внешнего вида и т.д.</a:t>
            </a:r>
            <a:endParaRPr lang="ru-RU" sz="3200" dirty="0">
              <a:latin typeface="Arial" pitchFamily="34" charset="0"/>
              <a:cs typeface="Arial" pitchFamily="34" charset="0"/>
            </a:endParaRPr>
          </a:p>
        </p:txBody>
      </p:sp>
      <p:pic>
        <p:nvPicPr>
          <p:cNvPr id="6146" name="Picture 2"/>
          <p:cNvPicPr>
            <a:picLocks noChangeAspect="1" noChangeArrowheads="1"/>
          </p:cNvPicPr>
          <p:nvPr/>
        </p:nvPicPr>
        <p:blipFill>
          <a:blip r:embed="rId2">
            <a:lum bright="-10000" contrast="10000"/>
          </a:blip>
          <a:srcRect/>
          <a:stretch>
            <a:fillRect/>
          </a:stretch>
        </p:blipFill>
        <p:spPr bwMode="auto">
          <a:xfrm>
            <a:off x="441285" y="1296178"/>
            <a:ext cx="1143008" cy="5433972"/>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p:cNvSpPr txBox="1">
            <a:spLocks/>
          </p:cNvSpPr>
          <p:nvPr/>
        </p:nvSpPr>
        <p:spPr>
          <a:xfrm>
            <a:off x="382505" y="367484"/>
            <a:ext cx="11787270" cy="620282"/>
          </a:xfrm>
          <a:prstGeom prst="rect">
            <a:avLst/>
          </a:prstGeom>
        </p:spPr>
        <p:txBody>
          <a:bodyPr vert="horz" wrap="square" lIns="0" tIns="35163" rIns="0" bIns="0" rtlCol="0">
            <a:spAutoFit/>
          </a:bodyPr>
          <a:lstStyle/>
          <a:p>
            <a:pPr algn="ctr"/>
            <a:r>
              <a:rPr lang="ru-RU" b="1" dirty="0" smtClean="0">
                <a:solidFill>
                  <a:schemeClr val="bg1"/>
                </a:solidFill>
                <a:latin typeface="Arial" pitchFamily="34" charset="0"/>
                <a:cs typeface="Arial" pitchFamily="34" charset="0"/>
              </a:rPr>
              <a:t>ИНСТРУМЕНТЫ ДЛЯ НАПИСАНИЯ ТЕКСТА</a:t>
            </a:r>
            <a:endParaRPr lang="ru-RU" b="1" dirty="0">
              <a:solidFill>
                <a:schemeClr val="bg1"/>
              </a:solidFill>
              <a:latin typeface="Arial" pitchFamily="34" charset="0"/>
              <a:cs typeface="Arial" pitchFamily="34" charset="0"/>
            </a:endParaRPr>
          </a:p>
        </p:txBody>
      </p:sp>
      <p:pic>
        <p:nvPicPr>
          <p:cNvPr id="1027" name="Picture 3"/>
          <p:cNvPicPr>
            <a:picLocks noChangeAspect="1" noChangeArrowheads="1"/>
          </p:cNvPicPr>
          <p:nvPr/>
        </p:nvPicPr>
        <p:blipFill>
          <a:blip r:embed="rId2"/>
          <a:srcRect/>
          <a:stretch>
            <a:fillRect/>
          </a:stretch>
        </p:blipFill>
        <p:spPr bwMode="auto">
          <a:xfrm>
            <a:off x="512723" y="4296574"/>
            <a:ext cx="229094" cy="21431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lum bright="-10000" contrast="20000"/>
          </a:blip>
          <a:srcRect/>
          <a:stretch>
            <a:fillRect/>
          </a:stretch>
        </p:blipFill>
        <p:spPr bwMode="auto">
          <a:xfrm>
            <a:off x="298409" y="1224740"/>
            <a:ext cx="6996133" cy="5538941"/>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a:srcRect/>
          <a:stretch>
            <a:fillRect/>
          </a:stretch>
        </p:blipFill>
        <p:spPr bwMode="auto">
          <a:xfrm>
            <a:off x="512723" y="2296310"/>
            <a:ext cx="457200" cy="2371725"/>
          </a:xfrm>
          <a:prstGeom prst="rect">
            <a:avLst/>
          </a:prstGeom>
          <a:noFill/>
          <a:ln w="9525">
            <a:noFill/>
            <a:miter lim="800000"/>
            <a:headEnd/>
            <a:tailEnd/>
          </a:ln>
          <a:effectLst/>
        </p:spPr>
      </p:pic>
      <p:cxnSp>
        <p:nvCxnSpPr>
          <p:cNvPr id="11" name="Прямая со стрелкой 10"/>
          <p:cNvCxnSpPr/>
          <p:nvPr/>
        </p:nvCxnSpPr>
        <p:spPr>
          <a:xfrm>
            <a:off x="2370111" y="5153830"/>
            <a:ext cx="857256" cy="5000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Текст 4"/>
          <p:cNvSpPr txBox="1">
            <a:spLocks/>
          </p:cNvSpPr>
          <p:nvPr/>
        </p:nvSpPr>
        <p:spPr>
          <a:xfrm>
            <a:off x="1227103" y="2653500"/>
            <a:ext cx="4357718" cy="861774"/>
          </a:xfrm>
          <a:prstGeom prst="rect">
            <a:avLst/>
          </a:prstGeom>
          <a:solidFill>
            <a:schemeClr val="lt1"/>
          </a:solidFill>
        </p:spPr>
        <p:txBody>
          <a:bodyPr wrap="square" lIns="0" tIns="0" rIns="0" bIns="0">
            <a:spAutoFit/>
          </a:bodyPr>
          <a:lstStyle/>
          <a:p>
            <a:pPr marR="0" lvl="0" algn="ctr" defTabSz="914400" eaLnBrk="1" fontAlgn="auto" latinLnBrk="0" hangingPunct="1">
              <a:lnSpc>
                <a:spcPct val="100000"/>
              </a:lnSpc>
              <a:spcBef>
                <a:spcPts val="0"/>
              </a:spcBef>
              <a:spcAft>
                <a:spcPts val="0"/>
              </a:spcAft>
              <a:buClrTx/>
              <a:buSzTx/>
              <a:tabLst/>
              <a:defRPr/>
            </a:pPr>
            <a:r>
              <a:rPr kumimoji="0" lang="ru-RU" sz="2800" b="0" i="0" u="none" strike="noStrike" kern="0" cap="none" spc="0" normalizeH="0" baseline="0" noProof="0" dirty="0" smtClean="0">
                <a:ln>
                  <a:noFill/>
                </a:ln>
                <a:solidFill>
                  <a:srgbClr val="231F20"/>
                </a:solidFill>
                <a:effectLst/>
                <a:uLnTx/>
                <a:uFillTx/>
                <a:latin typeface="Arial"/>
                <a:ea typeface="+mn-ea"/>
                <a:cs typeface="Arial"/>
              </a:rPr>
              <a:t>Панель </a:t>
            </a:r>
          </a:p>
          <a:p>
            <a:pPr marR="0" lvl="0" algn="ctr" defTabSz="914400" eaLnBrk="1" fontAlgn="auto" latinLnBrk="0" hangingPunct="1">
              <a:lnSpc>
                <a:spcPct val="100000"/>
              </a:lnSpc>
              <a:spcBef>
                <a:spcPts val="0"/>
              </a:spcBef>
              <a:spcAft>
                <a:spcPts val="0"/>
              </a:spcAft>
              <a:buClrTx/>
              <a:buSzTx/>
              <a:tabLst/>
              <a:defRPr/>
            </a:pPr>
            <a:r>
              <a:rPr kumimoji="0" lang="ru-RU" sz="2800" b="0" i="0" u="none" strike="noStrike" kern="0" cap="none" spc="0" normalizeH="0" baseline="0" noProof="0" dirty="0" smtClean="0">
                <a:ln>
                  <a:noFill/>
                </a:ln>
                <a:solidFill>
                  <a:srgbClr val="231F20"/>
                </a:solidFill>
                <a:effectLst/>
                <a:uLnTx/>
                <a:uFillTx/>
                <a:latin typeface="Arial"/>
                <a:ea typeface="+mn-ea"/>
                <a:cs typeface="Arial"/>
              </a:rPr>
              <a:t>форматирования текста</a:t>
            </a:r>
          </a:p>
        </p:txBody>
      </p:sp>
      <p:sp>
        <p:nvSpPr>
          <p:cNvPr id="5" name="Текст 4"/>
          <p:cNvSpPr>
            <a:spLocks noGrp="1"/>
          </p:cNvSpPr>
          <p:nvPr>
            <p:ph type="body" idx="1"/>
          </p:nvPr>
        </p:nvSpPr>
        <p:spPr>
          <a:xfrm>
            <a:off x="4370375" y="5153830"/>
            <a:ext cx="3500462" cy="861774"/>
          </a:xfrm>
          <a:solidFill>
            <a:schemeClr val="bg1"/>
          </a:solidFill>
        </p:spPr>
        <p:txBody>
          <a:bodyPr/>
          <a:lstStyle/>
          <a:p>
            <a:pPr algn="ctr"/>
            <a:r>
              <a:rPr lang="ru-RU" sz="2800" i="0" dirty="0" smtClean="0"/>
              <a:t>Инструмент </a:t>
            </a:r>
          </a:p>
          <a:p>
            <a:pPr algn="ctr"/>
            <a:r>
              <a:rPr lang="ru-RU" sz="2800" i="0" dirty="0" smtClean="0"/>
              <a:t>для ввода текста</a:t>
            </a:r>
          </a:p>
        </p:txBody>
      </p:sp>
      <p:sp>
        <p:nvSpPr>
          <p:cNvPr id="16" name="Овальная выноска 15"/>
          <p:cNvSpPr/>
          <p:nvPr/>
        </p:nvSpPr>
        <p:spPr>
          <a:xfrm>
            <a:off x="298409" y="1796244"/>
            <a:ext cx="6643734" cy="500066"/>
          </a:xfrm>
          <a:prstGeom prst="wedgeEllipseCallout">
            <a:avLst>
              <a:gd name="adj1" fmla="val -1144"/>
              <a:gd name="adj2" fmla="val 98055"/>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7" name="Текст 4"/>
          <p:cNvSpPr txBox="1">
            <a:spLocks/>
          </p:cNvSpPr>
          <p:nvPr/>
        </p:nvSpPr>
        <p:spPr>
          <a:xfrm>
            <a:off x="3298805" y="4225136"/>
            <a:ext cx="3051238" cy="430887"/>
          </a:xfrm>
          <a:prstGeom prst="rect">
            <a:avLst/>
          </a:prstGeom>
          <a:solidFill>
            <a:schemeClr val="lt1"/>
          </a:solidFill>
        </p:spPr>
        <p:txBody>
          <a:bodyPr wrap="square" lIns="0" tIns="0" rIns="0" bIns="0">
            <a:spAutoFit/>
          </a:bodyPr>
          <a:lstStyle/>
          <a:p>
            <a:pPr marR="0" lvl="0" algn="just" defTabSz="914400" eaLnBrk="1" fontAlgn="auto" latinLnBrk="0" hangingPunct="1">
              <a:lnSpc>
                <a:spcPct val="100000"/>
              </a:lnSpc>
              <a:spcBef>
                <a:spcPts val="0"/>
              </a:spcBef>
              <a:spcAft>
                <a:spcPts val="0"/>
              </a:spcAft>
              <a:buClrTx/>
              <a:buSzTx/>
              <a:tabLst/>
              <a:defRPr/>
            </a:pPr>
            <a:r>
              <a:rPr kumimoji="0" lang="ru-RU" sz="2800" b="0" i="0" u="none" strike="noStrike" kern="0" cap="none" spc="0" normalizeH="0" baseline="0" noProof="0" dirty="0" smtClean="0">
                <a:ln>
                  <a:noFill/>
                </a:ln>
                <a:solidFill>
                  <a:srgbClr val="231F20"/>
                </a:solidFill>
                <a:effectLst/>
                <a:uLnTx/>
                <a:uFillTx/>
                <a:latin typeface="Arial"/>
                <a:ea typeface="+mn-ea"/>
                <a:cs typeface="Arial"/>
              </a:rPr>
              <a:t>Цветовая панель</a:t>
            </a:r>
          </a:p>
        </p:txBody>
      </p:sp>
      <p:cxnSp>
        <p:nvCxnSpPr>
          <p:cNvPr id="19" name="Прямая со стрелкой 18"/>
          <p:cNvCxnSpPr/>
          <p:nvPr/>
        </p:nvCxnSpPr>
        <p:spPr>
          <a:xfrm rot="10800000" flipV="1">
            <a:off x="2084359" y="4439450"/>
            <a:ext cx="1143008" cy="5000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Текст 4"/>
          <p:cNvSpPr txBox="1">
            <a:spLocks/>
          </p:cNvSpPr>
          <p:nvPr/>
        </p:nvSpPr>
        <p:spPr>
          <a:xfrm>
            <a:off x="7442209" y="1796244"/>
            <a:ext cx="3929090" cy="430887"/>
          </a:xfrm>
          <a:prstGeom prst="rect">
            <a:avLst/>
          </a:prstGeom>
        </p:spPr>
        <p:txBody>
          <a:bodyPr wrap="square" lIns="0" tIns="0" rIns="0" bIns="0">
            <a:spAutoFit/>
          </a:bodyPr>
          <a:lstStyle/>
          <a:p>
            <a:pPr marR="0" lvl="0" algn="just" defTabSz="914400" eaLnBrk="1" fontAlgn="auto" latinLnBrk="0" hangingPunct="1">
              <a:lnSpc>
                <a:spcPct val="100000"/>
              </a:lnSpc>
              <a:spcBef>
                <a:spcPts val="0"/>
              </a:spcBef>
              <a:spcAft>
                <a:spcPts val="0"/>
              </a:spcAft>
              <a:buClrTx/>
              <a:buSzTx/>
              <a:tabLst/>
              <a:defRPr/>
            </a:pPr>
            <a:r>
              <a:rPr kumimoji="0" lang="ru-RU" sz="2800" b="0" i="0" u="none" strike="noStrike" kern="0" cap="none" spc="0" normalizeH="0" baseline="0" noProof="0" dirty="0" smtClean="0">
                <a:ln>
                  <a:noFill/>
                </a:ln>
                <a:solidFill>
                  <a:srgbClr val="231F20"/>
                </a:solidFill>
                <a:effectLst/>
                <a:uLnTx/>
                <a:uFillTx/>
                <a:latin typeface="Arial"/>
                <a:ea typeface="+mn-ea"/>
                <a:cs typeface="Arial"/>
              </a:rPr>
              <a:t>Формирование текста</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45175E-6 5.56309E-7 L 0.25561 0.06581 " pathEditMode="relative" rAng="0" ptsTypes="AA">
                                      <p:cBhvr>
                                        <p:cTn id="6" dur="2000" fill="hold"/>
                                        <p:tgtEl>
                                          <p:spTgt spid="1031"/>
                                        </p:tgtEl>
                                        <p:attrNameLst>
                                          <p:attrName>ppt_x</p:attrName>
                                          <p:attrName>ppt_y</p:attrName>
                                        </p:attrNameLst>
                                      </p:cBhvr>
                                      <p:rCtr x="128" y="33"/>
                                    </p:animMotion>
                                  </p:childTnLst>
                                </p:cTn>
                              </p:par>
                              <p:par>
                                <p:cTn id="7" presetID="6" presetClass="emph" presetSubtype="0" fill="hold" nodeType="withEffect">
                                  <p:stCondLst>
                                    <p:cond delay="0"/>
                                  </p:stCondLst>
                                  <p:childTnLst>
                                    <p:animScale>
                                      <p:cBhvr>
                                        <p:cTn id="8" dur="2000" fill="hold"/>
                                        <p:tgtEl>
                                          <p:spTgt spid="1031"/>
                                        </p:tgtEl>
                                      </p:cBhvr>
                                      <p:by x="150000" y="150000"/>
                                    </p:animScale>
                                  </p:childTnLst>
                                </p:cTn>
                              </p:par>
                              <p:par>
                                <p:cTn id="9" presetID="6" presetClass="emph" presetSubtype="0" fill="hold" nodeType="withEffect">
                                  <p:stCondLst>
                                    <p:cond delay="0"/>
                                  </p:stCondLst>
                                  <p:childTnLst>
                                    <p:animScale>
                                      <p:cBhvr>
                                        <p:cTn id="10" dur="2000" fill="hold"/>
                                        <p:tgtEl>
                                          <p:spTgt spid="1031"/>
                                        </p:tgtEl>
                                      </p:cBhvr>
                                      <p:by x="150000" y="150000"/>
                                    </p:animScale>
                                  </p:childTnLst>
                                </p:cTn>
                              </p:par>
                            </p:childTnLst>
                          </p:cTn>
                        </p:par>
                        <p:par>
                          <p:cTn id="11" fill="hold">
                            <p:stCondLst>
                              <p:cond delay="2000"/>
                            </p:stCondLst>
                            <p:childTnLst>
                              <p:par>
                                <p:cTn id="12" presetID="47"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3000"/>
                            </p:stCondLst>
                            <p:childTnLst>
                              <p:par>
                                <p:cTn id="18" presetID="47"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1000"/>
                                        <p:tgtEl>
                                          <p:spTgt spid="5">
                                            <p:bg/>
                                          </p:spTgt>
                                        </p:tgtEl>
                                      </p:cBhvr>
                                    </p:animEffect>
                                    <p:anim calcmode="lin" valueType="num">
                                      <p:cBhvr>
                                        <p:cTn id="21" dur="1000" fill="hold"/>
                                        <p:tgtEl>
                                          <p:spTgt spid="5">
                                            <p:bg/>
                                          </p:spTgt>
                                        </p:tgtEl>
                                        <p:attrNameLst>
                                          <p:attrName>ppt_x</p:attrName>
                                        </p:attrNameLst>
                                      </p:cBhvr>
                                      <p:tavLst>
                                        <p:tav tm="0">
                                          <p:val>
                                            <p:strVal val="#ppt_x"/>
                                          </p:val>
                                        </p:tav>
                                        <p:tav tm="100000">
                                          <p:val>
                                            <p:strVal val="#ppt_x"/>
                                          </p:val>
                                        </p:tav>
                                      </p:tavLst>
                                    </p:anim>
                                    <p:anim calcmode="lin" valueType="num">
                                      <p:cBhvr>
                                        <p:cTn id="22" dur="1000" fill="hold"/>
                                        <p:tgtEl>
                                          <p:spTgt spid="5">
                                            <p:bg/>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1000"/>
                                        <p:tgtEl>
                                          <p:spTgt spid="5">
                                            <p:txEl>
                                              <p:pRg st="0" end="0"/>
                                            </p:txEl>
                                          </p:spTgt>
                                        </p:tgtEl>
                                      </p:cBhvr>
                                    </p:animEffect>
                                    <p:anim calcmode="lin" valueType="num">
                                      <p:cBhvr>
                                        <p:cTn id="2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1000"/>
                                        <p:tgtEl>
                                          <p:spTgt spid="5">
                                            <p:txEl>
                                              <p:pRg st="1" end="1"/>
                                            </p:txEl>
                                          </p:spTgt>
                                        </p:tgtEl>
                                      </p:cBhvr>
                                    </p:animEffect>
                                    <p:anim calcmode="lin" valueType="num">
                                      <p:cBhvr>
                                        <p:cTn id="3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1" presetClass="exit" presetSubtype="0" fill="hold" nodeType="withEffect">
                                  <p:stCondLst>
                                    <p:cond delay="0"/>
                                  </p:stCondLst>
                                  <p:childTnLst>
                                    <p:set>
                                      <p:cBhvr>
                                        <p:cTn id="41" dur="1" fill="hold">
                                          <p:stCondLst>
                                            <p:cond delay="0"/>
                                          </p:stCondLst>
                                        </p:cTn>
                                        <p:tgtEl>
                                          <p:spTgt spid="1031"/>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1"/>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5">
                                            <p:txEl>
                                              <p:pRg st="0" end="0"/>
                                            </p:txEl>
                                          </p:spTgt>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5">
                                            <p:bg/>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000"/>
                                        <p:tgtEl>
                                          <p:spTgt spid="19"/>
                                        </p:tgtEl>
                                      </p:cBhvr>
                                    </p:animEffect>
                                    <p:anim calcmode="lin" valueType="num">
                                      <p:cBhvr>
                                        <p:cTn id="67" dur="1000" fill="hold"/>
                                        <p:tgtEl>
                                          <p:spTgt spid="19"/>
                                        </p:tgtEl>
                                        <p:attrNameLst>
                                          <p:attrName>ppt_x</p:attrName>
                                        </p:attrNameLst>
                                      </p:cBhvr>
                                      <p:tavLst>
                                        <p:tav tm="0">
                                          <p:val>
                                            <p:strVal val="#ppt_x"/>
                                          </p:val>
                                        </p:tav>
                                        <p:tav tm="100000">
                                          <p:val>
                                            <p:strVal val="#ppt_x"/>
                                          </p:val>
                                        </p:tav>
                                      </p:tavLst>
                                    </p:anim>
                                    <p:anim calcmode="lin" valueType="num">
                                      <p:cBhvr>
                                        <p:cTn id="6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1000"/>
                                        <p:tgtEl>
                                          <p:spTgt spid="20"/>
                                        </p:tgtEl>
                                      </p:cBhvr>
                                    </p:animEffect>
                                    <p:anim calcmode="lin" valueType="num">
                                      <p:cBhvr>
                                        <p:cTn id="74" dur="1000" fill="hold"/>
                                        <p:tgtEl>
                                          <p:spTgt spid="20"/>
                                        </p:tgtEl>
                                        <p:attrNameLst>
                                          <p:attrName>ppt_x</p:attrName>
                                        </p:attrNameLst>
                                      </p:cBhvr>
                                      <p:tavLst>
                                        <p:tav tm="0">
                                          <p:val>
                                            <p:strVal val="#ppt_x"/>
                                          </p:val>
                                        </p:tav>
                                        <p:tav tm="100000">
                                          <p:val>
                                            <p:strVal val="#ppt_x"/>
                                          </p:val>
                                        </p:tav>
                                      </p:tavLst>
                                    </p:anim>
                                    <p:anim calcmode="lin" valueType="num">
                                      <p:cBhvr>
                                        <p:cTn id="75" dur="1000" fill="hold"/>
                                        <p:tgtEl>
                                          <p:spTgt spid="20"/>
                                        </p:tgtEl>
                                        <p:attrNameLst>
                                          <p:attrName>ppt_y</p:attrName>
                                        </p:attrNameLst>
                                      </p:cBhvr>
                                      <p:tavLst>
                                        <p:tav tm="0">
                                          <p:val>
                                            <p:strVal val="#ppt_y-.1"/>
                                          </p:val>
                                        </p:tav>
                                        <p:tav tm="100000">
                                          <p:val>
                                            <p:strVal val="#ppt_y"/>
                                          </p:val>
                                        </p:tav>
                                      </p:tavLst>
                                    </p:anim>
                                  </p:childTnLst>
                                </p:cTn>
                              </p:par>
                              <p:par>
                                <p:cTn id="76" presetID="1" presetClass="exit" presetSubtype="0" fill="hold" nodeType="withEffect">
                                  <p:stCondLst>
                                    <p:cond delay="0"/>
                                  </p:stCondLst>
                                  <p:childTnLst>
                                    <p:set>
                                      <p:cBhvr>
                                        <p:cTn id="77" dur="1" fill="hold">
                                          <p:stCondLst>
                                            <p:cond delay="0"/>
                                          </p:stCondLst>
                                        </p:cTn>
                                        <p:tgtEl>
                                          <p:spTgt spid="19"/>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7"/>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14"/>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5" grpId="0" uiExpand="1" build="p" animBg="1"/>
      <p:bldP spid="5" grpId="1" build="p" animBg="1"/>
      <p:bldP spid="16" grpId="0" animBg="1"/>
      <p:bldP spid="16" grpId="1" animBg="1"/>
      <p:bldP spid="17" grpId="0" animBg="1"/>
      <p:bldP spid="17" grpId="1"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55599" y="1443851"/>
            <a:ext cx="11072890" cy="4924425"/>
          </a:xfrm>
        </p:spPr>
        <p:txBody>
          <a:bodyPr/>
          <a:lstStyle/>
          <a:p>
            <a:pPr indent="711200" algn="just"/>
            <a:r>
              <a:rPr lang="ru-RU" sz="3200" i="0" dirty="0" smtClean="0"/>
              <a:t>Инструмент </a:t>
            </a:r>
            <a:r>
              <a:rPr lang="ru-RU" sz="3200" b="1" i="0" dirty="0" smtClean="0"/>
              <a:t>Текст</a:t>
            </a:r>
            <a:r>
              <a:rPr lang="ru-RU" sz="3200" i="0" dirty="0" smtClean="0"/>
              <a:t> в </a:t>
            </a:r>
            <a:r>
              <a:rPr lang="ru-RU" sz="3200" i="0" dirty="0" err="1" smtClean="0"/>
              <a:t>Paint.NET</a:t>
            </a:r>
            <a:r>
              <a:rPr lang="ru-RU" sz="3200" i="0" dirty="0" smtClean="0"/>
              <a:t> позволяет создавать текстовые надписи на активном слое. Если этот инструмент выбран, то щелкнув указателем мыши на изображение, вы определите местоположение курсора ввода текста. Курсор ввода текста представляет собой вертикальную мигающую линию. Настройки параметров инструмента </a:t>
            </a:r>
            <a:r>
              <a:rPr lang="ru-RU" sz="3200" b="1" i="0" dirty="0" smtClean="0"/>
              <a:t>Текст</a:t>
            </a:r>
            <a:r>
              <a:rPr lang="ru-RU" sz="3200" i="0" dirty="0" smtClean="0"/>
              <a:t> осуществляются в панели инструментов </a:t>
            </a:r>
            <a:r>
              <a:rPr lang="ru-RU" sz="3200" i="0" dirty="0" err="1" smtClean="0"/>
              <a:t>Paint.NET</a:t>
            </a:r>
            <a:r>
              <a:rPr lang="ru-RU" sz="3200" i="0" dirty="0" smtClean="0"/>
              <a:t>. Здесь можно задать тип шрифта, его размер, варианты написания, форматирование текста и т.п. </a:t>
            </a:r>
          </a:p>
        </p:txBody>
      </p:sp>
      <p:sp>
        <p:nvSpPr>
          <p:cNvPr id="4" name="object 2"/>
          <p:cNvSpPr txBox="1">
            <a:spLocks/>
          </p:cNvSpPr>
          <p:nvPr/>
        </p:nvSpPr>
        <p:spPr>
          <a:xfrm>
            <a:off x="382505" y="296046"/>
            <a:ext cx="11787270" cy="712615"/>
          </a:xfrm>
          <a:prstGeom prst="rect">
            <a:avLst/>
          </a:prstGeom>
        </p:spPr>
        <p:txBody>
          <a:bodyPr vert="horz" wrap="square" lIns="0" tIns="35163" rIns="0" bIns="0" rtlCol="0">
            <a:spAutoFit/>
          </a:bodyPr>
          <a:lstStyle/>
          <a:p>
            <a:pPr marL="27048" lvl="0" algn="ctr" defTabSz="914400">
              <a:spcBef>
                <a:spcPts val="277"/>
              </a:spcBef>
              <a:defRPr/>
            </a:pPr>
            <a:r>
              <a:rPr lang="ru-RU" sz="4400" b="1" kern="0" spc="-21" dirty="0" smtClean="0">
                <a:solidFill>
                  <a:schemeClr val="bg1"/>
                </a:solidFill>
                <a:latin typeface="Arial"/>
                <a:ea typeface="+mj-ea"/>
                <a:cs typeface="Arial"/>
              </a:rPr>
              <a:t>ВСТАВКА ТЕКСТА</a:t>
            </a:r>
            <a:endParaRPr kumimoji="0" lang="ru-RU" sz="4400"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55599" y="1224740"/>
            <a:ext cx="11072890" cy="5601533"/>
          </a:xfrm>
        </p:spPr>
        <p:txBody>
          <a:bodyPr/>
          <a:lstStyle/>
          <a:p>
            <a:pPr indent="711200" algn="just"/>
            <a:r>
              <a:rPr lang="ru-RU" sz="2800" i="0" dirty="0" smtClean="0"/>
              <a:t>Кроме курсора в </a:t>
            </a:r>
            <a:r>
              <a:rPr lang="ru-RU" sz="2800" i="0" dirty="0" err="1" smtClean="0"/>
              <a:t>Paint.NET</a:t>
            </a:r>
            <a:r>
              <a:rPr lang="ru-RU" sz="2800" i="0" dirty="0" smtClean="0"/>
              <a:t> можно заметить дополнительный управляющий элемент инструмента </a:t>
            </a:r>
            <a:r>
              <a:rPr lang="ru-RU" sz="2800" b="1" i="0" dirty="0" smtClean="0"/>
              <a:t>Текст</a:t>
            </a:r>
            <a:r>
              <a:rPr lang="ru-RU" sz="2800" i="0" dirty="0" smtClean="0"/>
              <a:t>. Управляющий элемент представляет собой белый квадрат с четырьмя стрелками внутри. Элемент управления располагается немного правее и ниже курсора ввода текста. Можно заметить, что элемент управления немного мигает. Это сделано специально для того, что бы было проще отличить его от самого изображения. Элемент управления, аналогично маркерам других инструментов </a:t>
            </a:r>
            <a:r>
              <a:rPr lang="ru-RU" sz="2800" i="0" dirty="0" err="1" smtClean="0"/>
              <a:t>Paint.NET</a:t>
            </a:r>
            <a:r>
              <a:rPr lang="ru-RU" sz="2800" i="0" dirty="0" smtClean="0"/>
              <a:t>, предназначен для возможности изменения местоположения текста в процессе работы с инструментом </a:t>
            </a:r>
            <a:r>
              <a:rPr lang="ru-RU" sz="2800" b="1" i="0" dirty="0" smtClean="0"/>
              <a:t>Текст</a:t>
            </a:r>
            <a:r>
              <a:rPr lang="ru-RU" sz="2800" i="0" dirty="0" smtClean="0"/>
              <a:t>. При перемещении указателем мыши этого квадратного маркера элемента управления, уже написанный текст будет перемещаться вслед за ним.</a:t>
            </a:r>
          </a:p>
        </p:txBody>
      </p:sp>
      <p:sp>
        <p:nvSpPr>
          <p:cNvPr id="4" name="object 2"/>
          <p:cNvSpPr txBox="1">
            <a:spLocks/>
          </p:cNvSpPr>
          <p:nvPr/>
        </p:nvSpPr>
        <p:spPr>
          <a:xfrm>
            <a:off x="382505" y="296046"/>
            <a:ext cx="11787270" cy="712615"/>
          </a:xfrm>
          <a:prstGeom prst="rect">
            <a:avLst/>
          </a:prstGeom>
        </p:spPr>
        <p:txBody>
          <a:bodyPr vert="horz" wrap="square" lIns="0" tIns="35163" rIns="0" bIns="0" rtlCol="0">
            <a:spAutoFit/>
          </a:bodyPr>
          <a:lstStyle/>
          <a:p>
            <a:pPr marL="27048" lvl="0" algn="ctr" defTabSz="914400">
              <a:spcBef>
                <a:spcPts val="277"/>
              </a:spcBef>
              <a:defRPr/>
            </a:pPr>
            <a:r>
              <a:rPr lang="ru-RU" sz="4400" b="1" kern="0" spc="-21" dirty="0" smtClean="0">
                <a:solidFill>
                  <a:schemeClr val="bg1"/>
                </a:solidFill>
                <a:latin typeface="Arial"/>
                <a:ea typeface="+mj-ea"/>
                <a:cs typeface="Arial"/>
              </a:rPr>
              <a:t>ВСТАВКА ТЕКСТА</a:t>
            </a:r>
            <a:endParaRPr kumimoji="0" lang="ru-RU" sz="4400"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pic>
        <p:nvPicPr>
          <p:cNvPr id="2050" name="Picture 2"/>
          <p:cNvPicPr>
            <a:picLocks noChangeAspect="1" noChangeArrowheads="1"/>
          </p:cNvPicPr>
          <p:nvPr/>
        </p:nvPicPr>
        <p:blipFill>
          <a:blip r:embed="rId2"/>
          <a:srcRect/>
          <a:stretch>
            <a:fillRect/>
          </a:stretch>
        </p:blipFill>
        <p:spPr bwMode="auto">
          <a:xfrm>
            <a:off x="3013053" y="1653368"/>
            <a:ext cx="5494701" cy="3000396"/>
          </a:xfrm>
          <a:prstGeom prst="rect">
            <a:avLst/>
          </a:prstGeom>
          <a:noFill/>
          <a:ln w="9525">
            <a:noFill/>
            <a:miter lim="800000"/>
            <a:headEnd/>
            <a:tailEnd/>
          </a:ln>
          <a:effectLst/>
        </p:spPr>
      </p:pic>
      <p:cxnSp>
        <p:nvCxnSpPr>
          <p:cNvPr id="7" name="Прямая со стрелкой 6"/>
          <p:cNvCxnSpPr/>
          <p:nvPr/>
        </p:nvCxnSpPr>
        <p:spPr>
          <a:xfrm rot="10800000" flipV="1">
            <a:off x="8013713" y="2153434"/>
            <a:ext cx="3286148" cy="157163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 presetClass="exit" presetSubtype="0"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55599" y="1443851"/>
            <a:ext cx="11072890" cy="4985980"/>
          </a:xfrm>
        </p:spPr>
        <p:txBody>
          <a:bodyPr/>
          <a:lstStyle/>
          <a:p>
            <a:pPr indent="711200" algn="just"/>
            <a:r>
              <a:rPr lang="ru-RU" sz="3600" i="0" dirty="0" smtClean="0"/>
              <a:t>Для того что бы отключить или включить маркер элемента управления, можно использовать клавишу </a:t>
            </a:r>
            <a:r>
              <a:rPr lang="ru-RU" sz="3600" i="0" dirty="0" err="1" smtClean="0"/>
              <a:t>Ctrl</a:t>
            </a:r>
            <a:r>
              <a:rPr lang="ru-RU" sz="3600" i="0" dirty="0" smtClean="0"/>
              <a:t>. При нажатой клавише </a:t>
            </a:r>
            <a:r>
              <a:rPr lang="ru-RU" sz="3600" i="0" dirty="0" err="1" smtClean="0"/>
              <a:t>Ctrl</a:t>
            </a:r>
            <a:r>
              <a:rPr lang="ru-RU" sz="3600" i="0" dirty="0" smtClean="0"/>
              <a:t>, маркер управления не виден. Это может быть удобно, например, для того что бы оценить как выглядит написанный текст, не отвлекаясь на курсор. И наоборот, если вы не видите маркера элемента управления текстом, нажмите клавишу </a:t>
            </a:r>
            <a:r>
              <a:rPr lang="ru-RU" sz="3600" i="0" dirty="0" err="1" smtClean="0"/>
              <a:t>Ctrl</a:t>
            </a:r>
            <a:r>
              <a:rPr lang="ru-RU" sz="3600" i="0" dirty="0" smtClean="0"/>
              <a:t> и он появится.</a:t>
            </a:r>
          </a:p>
        </p:txBody>
      </p:sp>
      <p:sp>
        <p:nvSpPr>
          <p:cNvPr id="4" name="object 2"/>
          <p:cNvSpPr txBox="1">
            <a:spLocks/>
          </p:cNvSpPr>
          <p:nvPr/>
        </p:nvSpPr>
        <p:spPr>
          <a:xfrm>
            <a:off x="382505" y="296046"/>
            <a:ext cx="11787270" cy="712615"/>
          </a:xfrm>
          <a:prstGeom prst="rect">
            <a:avLst/>
          </a:prstGeom>
        </p:spPr>
        <p:txBody>
          <a:bodyPr vert="horz" wrap="square" lIns="0" tIns="35163" rIns="0" bIns="0" rtlCol="0">
            <a:spAutoFit/>
          </a:bodyPr>
          <a:lstStyle/>
          <a:p>
            <a:pPr marL="27048" lvl="0" algn="ctr" defTabSz="914400">
              <a:spcBef>
                <a:spcPts val="277"/>
              </a:spcBef>
              <a:defRPr/>
            </a:pPr>
            <a:r>
              <a:rPr lang="ru-RU" sz="4400" b="1" kern="0" spc="-21" dirty="0" smtClean="0">
                <a:solidFill>
                  <a:schemeClr val="bg1"/>
                </a:solidFill>
                <a:latin typeface="Arial"/>
                <a:ea typeface="+mj-ea"/>
                <a:cs typeface="Arial"/>
              </a:rPr>
              <a:t>ВСТАВКА ТЕКСТА</a:t>
            </a:r>
            <a:endParaRPr kumimoji="0" lang="ru-RU" sz="4400"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55599" y="1296178"/>
            <a:ext cx="11072890" cy="5601533"/>
          </a:xfrm>
        </p:spPr>
        <p:txBody>
          <a:bodyPr/>
          <a:lstStyle/>
          <a:p>
            <a:pPr indent="808038" algn="just"/>
            <a:r>
              <a:rPr lang="ru-RU" sz="2800" i="0" dirty="0" smtClean="0"/>
              <a:t>Для того, что бы закончить работать с инструментом </a:t>
            </a:r>
            <a:r>
              <a:rPr lang="ru-RU" sz="2800" b="1" i="0" dirty="0" smtClean="0"/>
              <a:t>Текст, </a:t>
            </a:r>
            <a:r>
              <a:rPr lang="ru-RU" sz="2800" i="0" dirty="0" smtClean="0"/>
              <a:t>нажмите клавишу </a:t>
            </a:r>
            <a:r>
              <a:rPr lang="ru-RU" sz="2800" i="0" dirty="0" err="1" smtClean="0"/>
              <a:t>Esc</a:t>
            </a:r>
            <a:r>
              <a:rPr lang="ru-RU" sz="2800" i="0" dirty="0" smtClean="0"/>
              <a:t>. После окончания работы с инструментом </a:t>
            </a:r>
            <a:r>
              <a:rPr lang="ru-RU" sz="2800" b="1" i="0" dirty="0" smtClean="0"/>
              <a:t>Текст, </a:t>
            </a:r>
            <a:r>
              <a:rPr lang="ru-RU" sz="2800" i="0" dirty="0" smtClean="0"/>
              <a:t>изменить или отредактировать содержание текста будет нельзя. Если в этом все-таки есть необходимость, то можно отменить ввод текста и написать его заново. Если быть точным, то после окончания использования инструмента </a:t>
            </a:r>
            <a:r>
              <a:rPr lang="ru-RU" sz="2800" b="1" i="0" dirty="0" smtClean="0"/>
              <a:t>Текст, </a:t>
            </a:r>
            <a:r>
              <a:rPr lang="ru-RU" sz="2800" i="0" dirty="0" smtClean="0"/>
              <a:t>он перестает быть текстом, а превращается в изображение, состоящее из набора пикселей. Именно поэтому отредактировать его как надпись становится невозможно.</a:t>
            </a:r>
          </a:p>
          <a:p>
            <a:pPr algn="just"/>
            <a:r>
              <a:rPr lang="ru-RU" sz="2800" i="0" dirty="0" smtClean="0"/>
              <a:t>Цвет текста определяется основным цветом, выбранным в </a:t>
            </a:r>
            <a:r>
              <a:rPr lang="ru-RU" sz="2800" i="0" dirty="0" err="1" smtClean="0"/>
              <a:t>Paint.NET</a:t>
            </a:r>
            <a:r>
              <a:rPr lang="ru-RU" sz="2800" i="0" dirty="0" smtClean="0"/>
              <a:t>. Изменять цвет текста, можно прямо в процессе работы с инструментом </a:t>
            </a:r>
            <a:r>
              <a:rPr lang="ru-RU" sz="2800" b="1" i="0" dirty="0" smtClean="0"/>
              <a:t>Текст. </a:t>
            </a:r>
            <a:r>
              <a:rPr lang="ru-RU" sz="2800" i="0" dirty="0" smtClean="0"/>
              <a:t>В этом случае цвет текста сразу изменится на новый цвет.</a:t>
            </a:r>
            <a:endParaRPr lang="ru-RU" sz="2800" i="0" dirty="0"/>
          </a:p>
        </p:txBody>
      </p:sp>
      <p:sp>
        <p:nvSpPr>
          <p:cNvPr id="4" name="object 2"/>
          <p:cNvSpPr txBox="1">
            <a:spLocks/>
          </p:cNvSpPr>
          <p:nvPr/>
        </p:nvSpPr>
        <p:spPr>
          <a:xfrm>
            <a:off x="382505" y="296046"/>
            <a:ext cx="11787270" cy="712615"/>
          </a:xfrm>
          <a:prstGeom prst="rect">
            <a:avLst/>
          </a:prstGeom>
        </p:spPr>
        <p:txBody>
          <a:bodyPr vert="horz" wrap="square" lIns="0" tIns="35163" rIns="0" bIns="0" rtlCol="0">
            <a:spAutoFit/>
          </a:bodyPr>
          <a:lstStyle/>
          <a:p>
            <a:pPr marL="27048" lvl="0" algn="ctr" defTabSz="914400">
              <a:spcBef>
                <a:spcPts val="277"/>
              </a:spcBef>
              <a:defRPr/>
            </a:pPr>
            <a:r>
              <a:rPr lang="ru-RU" sz="4400" b="1" kern="0" spc="-21" dirty="0" smtClean="0">
                <a:solidFill>
                  <a:schemeClr val="bg1"/>
                </a:solidFill>
                <a:latin typeface="Arial"/>
                <a:ea typeface="+mj-ea"/>
                <a:cs typeface="Arial"/>
              </a:rPr>
              <a:t>ВСТАВКА ТЕКСТА</a:t>
            </a:r>
            <a:endParaRPr kumimoji="0" lang="ru-RU" sz="4400" b="1" i="0" u="none" strike="noStrike" kern="0" cap="none" spc="-21"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11d917899e7762d653d2561ef1452b2eb814eb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11327</TotalTime>
  <Words>581</Words>
  <Application>Microsoft Office PowerPoint</Application>
  <PresentationFormat>Произвольный</PresentationFormat>
  <Paragraphs>46</Paragraphs>
  <Slides>13</Slides>
  <Notes>1</Notes>
  <HiddenSlides>0</HiddenSlides>
  <MMClips>2</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Office Theme</vt:lpstr>
      <vt:lpstr>Информатика и ИТ</vt:lpstr>
      <vt:lpstr>ПЛАН УРОКА</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Информатика и ИТ</dc:title>
  <dc:creator>Lenovo</dc:creator>
  <cp:lastModifiedBy>Пользователь Windows</cp:lastModifiedBy>
  <cp:revision>1031</cp:revision>
  <dcterms:created xsi:type="dcterms:W3CDTF">2020-04-13T08:05:16Z</dcterms:created>
  <dcterms:modified xsi:type="dcterms:W3CDTF">2020-12-20T17:22:08Z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