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70" r:id="rId3"/>
    <p:sldId id="551" r:id="rId4"/>
    <p:sldId id="597" r:id="rId5"/>
    <p:sldId id="559" r:id="rId6"/>
    <p:sldId id="570" r:id="rId7"/>
    <p:sldId id="576" r:id="rId8"/>
    <p:sldId id="588" r:id="rId9"/>
    <p:sldId id="586" r:id="rId10"/>
    <p:sldId id="589" r:id="rId11"/>
    <p:sldId id="590" r:id="rId12"/>
    <p:sldId id="591" r:id="rId13"/>
    <p:sldId id="580" r:id="rId14"/>
    <p:sldId id="587" r:id="rId15"/>
    <p:sldId id="581" r:id="rId16"/>
    <p:sldId id="592" r:id="rId17"/>
    <p:sldId id="594" r:id="rId18"/>
    <p:sldId id="582" r:id="rId19"/>
    <p:sldId id="593" r:id="rId20"/>
    <p:sldId id="595" r:id="rId21"/>
    <p:sldId id="596" r:id="rId22"/>
    <p:sldId id="585" r:id="rId23"/>
  </p:sldIdLst>
  <p:sldSz cx="12169775" cy="7021513"/>
  <p:notesSz cx="5765800" cy="3244850"/>
  <p:custDataLst>
    <p:tags r:id="rId25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23DD"/>
    <a:srgbClr val="007A37"/>
    <a:srgbClr val="004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4" autoAdjust="0"/>
    <p:restoredTop sz="94364" autoAdjust="0"/>
  </p:normalViewPr>
  <p:slideViewPr>
    <p:cSldViewPr>
      <p:cViewPr varScale="1">
        <p:scale>
          <a:sx n="72" d="100"/>
          <a:sy n="72" d="100"/>
        </p:scale>
        <p:origin x="612" y="60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08-12-2020%20141657.mp4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09-12-2020%20222127.mp4" TargetMode="Externa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13-12-2020%20114958.mp4" TargetMode="Externa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13-12-2020%20123433.mp4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13-12-2020%20124946.mp4" TargetMode="Externa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3-1\&#1042;&#1080;&#1076;&#1077;&#1086;%2008-12-2020%20131734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55797" y="3294732"/>
            <a:ext cx="5153226" cy="2308854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РАБОТА С ТАБЛИЦАМИ В ДОКУМЕНТАХ 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510756"/>
            <a:ext cx="726434" cy="21431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45327" y="1253722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 dirty="0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5000660" cy="5500726"/>
          </a:xfrm>
        </p:spPr>
        <p:txBody>
          <a:bodyPr/>
          <a:lstStyle/>
          <a:p>
            <a:pPr indent="623888" algn="l"/>
            <a:r>
              <a:rPr lang="ru-RU" sz="3600" i="0" dirty="0" smtClean="0"/>
              <a:t>3. Существует способ создания таблиц при помощи рисования в программе MS </a:t>
            </a:r>
            <a:r>
              <a:rPr lang="ru-RU" sz="3600" i="0" dirty="0" err="1" smtClean="0"/>
              <a:t>Word</a:t>
            </a:r>
            <a:r>
              <a:rPr lang="ru-RU" sz="3600" i="0" dirty="0" smtClean="0"/>
              <a:t>.</a:t>
            </a:r>
          </a:p>
          <a:p>
            <a:pPr indent="623888" algn="l"/>
            <a:r>
              <a:rPr lang="ru-RU" sz="3600" i="0" dirty="0" smtClean="0"/>
              <a:t>Для этого в ленте меню выбирается пункт </a:t>
            </a:r>
            <a:r>
              <a:rPr lang="ru-RU" sz="3600" b="1" i="0" dirty="0" smtClean="0"/>
              <a:t>Таблицы</a:t>
            </a:r>
            <a:r>
              <a:rPr lang="ru-RU" sz="3600" i="0" dirty="0" smtClean="0"/>
              <a:t> и выбирается </a:t>
            </a:r>
            <a:r>
              <a:rPr lang="ru-RU" sz="3600" b="1" i="0" dirty="0" smtClean="0"/>
              <a:t>Нарисовать таблицу.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5299069" y="1581930"/>
            <a:ext cx="6425506" cy="4786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653368"/>
            <a:ext cx="5715040" cy="4714908"/>
          </a:xfrm>
        </p:spPr>
        <p:txBody>
          <a:bodyPr/>
          <a:lstStyle/>
          <a:p>
            <a:pPr indent="623888" algn="l"/>
            <a:r>
              <a:rPr lang="ru-RU" sz="3600" i="0" dirty="0" smtClean="0"/>
              <a:t>4. Вставка </a:t>
            </a:r>
            <a:r>
              <a:rPr lang="ru-RU" sz="3600" b="1" i="0" dirty="0" err="1" smtClean="0"/>
              <a:t>экспресс-таблицы</a:t>
            </a:r>
            <a:r>
              <a:rPr lang="ru-RU" sz="3600" i="0" dirty="0" smtClean="0"/>
              <a:t>.</a:t>
            </a:r>
          </a:p>
          <a:p>
            <a:pPr indent="623888" algn="l"/>
            <a:r>
              <a:rPr lang="ru-RU" sz="3600" i="0" dirty="0" smtClean="0"/>
              <a:t>Для этого в ленте меню выбирается пункт Таблицы и выбирается </a:t>
            </a:r>
            <a:r>
              <a:rPr lang="ru-RU" sz="3600" b="1" i="0" dirty="0" err="1" smtClean="0"/>
              <a:t>Экспресс-таблицы</a:t>
            </a:r>
            <a:r>
              <a:rPr lang="ru-RU" sz="3600" b="1" i="0" dirty="0" smtClean="0"/>
              <a:t>.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85372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7" name="Рисунок 6" descr="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4161" y="1581930"/>
            <a:ext cx="10930014" cy="5019605"/>
          </a:xfrm>
          <a:prstGeom prst="rect">
            <a:avLst/>
          </a:prstGeom>
        </p:spPr>
      </p:pic>
      <p:pic>
        <p:nvPicPr>
          <p:cNvPr id="8" name="Рисунок 7" descr="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9201" y="1296178"/>
            <a:ext cx="4714908" cy="4939427"/>
          </a:xfrm>
          <a:prstGeom prst="rect">
            <a:avLst/>
          </a:prstGeom>
        </p:spPr>
      </p:pic>
      <p:pic>
        <p:nvPicPr>
          <p:cNvPr id="9" name="Рисунок 8" descr="3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5797" y="1653368"/>
            <a:ext cx="8111758" cy="5000660"/>
          </a:xfrm>
          <a:prstGeom prst="rect">
            <a:avLst/>
          </a:prstGeom>
        </p:spPr>
      </p:pic>
      <p:pic>
        <p:nvPicPr>
          <p:cNvPr id="10" name="Рисунок 9" descr="4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3053" y="1796244"/>
            <a:ext cx="6143668" cy="4885463"/>
          </a:xfrm>
          <a:prstGeom prst="rect">
            <a:avLst/>
          </a:prstGeom>
        </p:spPr>
      </p:pic>
      <p:pic>
        <p:nvPicPr>
          <p:cNvPr id="11" name="Рисунок 10" descr="5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13251" y="1296178"/>
            <a:ext cx="1500198" cy="5124439"/>
          </a:xfrm>
          <a:prstGeom prst="rect">
            <a:avLst/>
          </a:prstGeom>
        </p:spPr>
      </p:pic>
      <p:pic>
        <p:nvPicPr>
          <p:cNvPr id="12" name="Рисунок 11" descr="6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4161" y="1510492"/>
            <a:ext cx="11086318" cy="2286016"/>
          </a:xfrm>
          <a:prstGeom prst="rect">
            <a:avLst/>
          </a:prstGeom>
        </p:spPr>
      </p:pic>
      <p:pic>
        <p:nvPicPr>
          <p:cNvPr id="13" name="Рисунок 12" descr="7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55863" y="1409142"/>
            <a:ext cx="6936442" cy="5244886"/>
          </a:xfrm>
          <a:prstGeom prst="rect">
            <a:avLst/>
          </a:prstGeom>
        </p:spPr>
      </p:pic>
      <p:pic>
        <p:nvPicPr>
          <p:cNvPr id="14" name="Рисунок 13" descr="8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84491" y="1510492"/>
            <a:ext cx="5695938" cy="500066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296178"/>
            <a:ext cx="10858576" cy="2154436"/>
          </a:xfrm>
        </p:spPr>
        <p:txBody>
          <a:bodyPr/>
          <a:lstStyle/>
          <a:p>
            <a:pPr indent="623888" algn="l"/>
            <a:r>
              <a:rPr lang="ru-RU" sz="2800" i="0" dirty="0" smtClean="0"/>
              <a:t>5. Способ вставки таблицы </a:t>
            </a:r>
            <a:r>
              <a:rPr lang="en-US" sz="2800" i="0" dirty="0" smtClean="0"/>
              <a:t>Excel </a:t>
            </a:r>
            <a:r>
              <a:rPr lang="ru-RU" sz="2800" i="0" dirty="0" smtClean="0"/>
              <a:t>в документ 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.</a:t>
            </a:r>
          </a:p>
          <a:p>
            <a:pPr indent="623888" algn="l"/>
            <a:r>
              <a:rPr lang="ru-RU" sz="2800" i="0" dirty="0" smtClean="0"/>
              <a:t>Для этого в ленте меню выбирается пункт Таблицы и выбирается </a:t>
            </a:r>
            <a:r>
              <a:rPr lang="ru-RU" sz="2800" b="1" i="0" dirty="0" smtClean="0"/>
              <a:t>Таблица </a:t>
            </a:r>
            <a:r>
              <a:rPr lang="en-US" sz="2800" b="1" i="0" dirty="0" smtClean="0"/>
              <a:t>Excel</a:t>
            </a:r>
            <a:r>
              <a:rPr lang="ru-RU" sz="2800" b="1" i="0" dirty="0" smtClean="0"/>
              <a:t>.</a:t>
            </a:r>
            <a:r>
              <a:rPr lang="ru-RU" sz="2800" i="0" dirty="0" smtClean="0"/>
              <a:t/>
            </a:r>
            <a:br>
              <a:rPr lang="ru-RU" sz="2800" i="0" dirty="0" smtClean="0"/>
            </a:br>
            <a:r>
              <a:rPr lang="ru-RU" sz="2800" i="0" dirty="0" smtClean="0"/>
              <a:t/>
            </a:r>
            <a:br>
              <a:rPr lang="ru-RU" sz="2800" i="0" dirty="0" smtClean="0"/>
            </a:br>
            <a:r>
              <a:rPr lang="ru-RU" sz="2800" i="0" dirty="0" smtClean="0"/>
              <a:t>                    </a:t>
            </a:r>
            <a:endParaRPr lang="ru-RU" sz="28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1798607" y="2702511"/>
            <a:ext cx="7846226" cy="4094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ИЗМЕНЕНИЕ ШИРИНЫ ЯЧАЙКИ ИЛИ СТОЛБЦА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51049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Чтобы изменить ширину ячейки или столбца, вам нужно будет переместить ползунки, расположенные в верхней части страницы, влево или вправо. </a:t>
            </a:r>
          </a:p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Первоначально таблица будет помечена и взята. Наведите указатель мыши на верхний левый угол каждой таблицы и щелкните левой кнопкой мыши по ее значку.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ИЗМЕНЕНИЕ ШИРИНЫ ЯЧЕЙКИ ИЛИ СТОЛБЦА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" name="Видео 08-12-2020 14165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723" y="1224740"/>
            <a:ext cx="11215766" cy="557216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ЗАПОЛНЕНИЕ ТАБЛИЦ ДАННЫМИ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1285" y="1367616"/>
            <a:ext cx="112872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После формирования таблицы ячейки могут быть заполнены различными данными: текстом, числом, формулой, изображениями. Далее можно применить способы форматирования:</a:t>
            </a:r>
            <a:endParaRPr lang="ru-RU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Видео 09-12-2020 22212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8"/>
            <a:ext cx="11287203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ЗАПОЛНЕНИЕ ТАБЛИЦ ДАННЫМИ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69979" y="1296178"/>
            <a:ext cx="9654751" cy="55110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41285" y="1253537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Иногда требуется объединить несколько ячеек в таблице. В программе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такие действия можно выполнить 2 способами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indent="812800" algn="just">
              <a:buAutoNum type="arabicPeriod"/>
            </a:pPr>
            <a:r>
              <a:rPr lang="ru-RU" sz="3600" dirty="0" smtClean="0">
                <a:latin typeface="Arial" pitchFamily="34" charset="0"/>
                <a:cs typeface="Arial" pitchFamily="34" charset="0"/>
              </a:rPr>
              <a:t>После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того, как необходимые ячейки были отмечены для работы с таблицами, на панели соответствующего макета нажимается кнопка объединения ячеек, содержащихся в контекстном меню.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0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ОБЪЕДИНЕНИЕ ЯЧЕЕК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512723" y="1653368"/>
            <a:ext cx="112872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2. После того, как необходимые ячейки отмечены, нажимается клавиша мыши и выбирается возможность объединения всех ячеек, которые были выделены.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0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ОБЪЕДИНЕНИЕ ЯЧЕЕК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Видео 13-12-2020 114958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4" y="1367616"/>
            <a:ext cx="11287205" cy="528641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389202"/>
            <a:ext cx="112872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Упражнение 1. Запустите программу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Из ленты меню Вставка-Таблица - сформируйте таблицу с 4 столбцами и 5 строками. </a:t>
            </a:r>
          </a:p>
          <a:p>
            <a:pPr indent="8128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Объедините 3 ячейки в строке 1 и заполните таблицу следующими данными. Для раскрашивания столбцов и строк задаются необходимые ячейки (столбец или строки) и из активированной строки меню выбирается Заливка. Из полученной цветовой панели светлые цвета выбираются нажатием левой кнопки мыши.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653368"/>
            <a:ext cx="10001320" cy="6054603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en-US" sz="36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Проверка самостоятельной работы</a:t>
            </a:r>
          </a:p>
          <a:p>
            <a:pPr marL="27048" marR="254256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Вставка таблиц в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Word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 lvl="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Способы вставки таблиц</a:t>
            </a:r>
            <a:endParaRPr lang="ru-RU" sz="4000" spc="-11" dirty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Изменение ширины ячейки и столбца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 Заполнение таблицы данными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 Объединение ячеек</a:t>
            </a:r>
          </a:p>
          <a:p>
            <a:pPr marL="27048" marR="10819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10819">
              <a:lnSpc>
                <a:spcPts val="5000"/>
              </a:lnSpc>
              <a:spcBef>
                <a:spcPts val="600"/>
              </a:spcBef>
              <a:spcAft>
                <a:spcPts val="600"/>
              </a:spcAft>
            </a:pP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69913" y="1510492"/>
          <a:ext cx="10287072" cy="4714910"/>
        </p:xfrm>
        <a:graphic>
          <a:graphicData uri="http://schemas.openxmlformats.org/drawingml/2006/table">
            <a:tbl>
              <a:tblPr/>
              <a:tblGrid>
                <a:gridCol w="774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3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60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725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94298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Основные устройства компьютера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Tizimlar bloki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Системный блок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System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Monitor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Монитор, экран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latin typeface="Calibri"/>
                          <a:ea typeface="Calibri"/>
                          <a:cs typeface="Times New Roman"/>
                        </a:rPr>
                        <a:t>Display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Klaviatura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Клавиатура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Keybord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429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Sichqoncha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Calibri"/>
                          <a:ea typeface="Calibri"/>
                          <a:cs typeface="Times New Roman"/>
                        </a:rPr>
                        <a:t>Мышка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Calibri"/>
                          <a:ea typeface="Calibri"/>
                          <a:cs typeface="Times New Roman"/>
                        </a:rPr>
                        <a:t>Mause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12169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Видео 13-12-2020 12343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12723" y="1367615"/>
            <a:ext cx="11287203" cy="5423721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12723" y="1665930"/>
            <a:ext cx="11287204" cy="44165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С какой целью можно применять таблицы в документах?</a:t>
            </a:r>
          </a:p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Дайте определение понятию таблица.</a:t>
            </a:r>
          </a:p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формировать таблицы в программе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Ms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 выполняется добавление столбцов и строк в таблицы?</a:t>
            </a:r>
          </a:p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Можно ли объединить ячейки в таблице?</a:t>
            </a:r>
          </a:p>
          <a:p>
            <a:pPr indent="812800" algn="just">
              <a:spcAft>
                <a:spcPts val="600"/>
              </a:spcAft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типы данных можно поместить в таблицу?</a:t>
            </a:r>
          </a:p>
        </p:txBody>
      </p:sp>
      <p:pic>
        <p:nvPicPr>
          <p:cNvPr id="7" name="Видео 13-12-2020 124946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367616"/>
            <a:ext cx="11358642" cy="535785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cmd type="call" cmd="stop">
                                      <p:cBhvr>
                                        <p:cTn id="14" dur="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20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653368"/>
            <a:ext cx="10858576" cy="1107996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Создайте </a:t>
            </a:r>
            <a:r>
              <a:rPr lang="ru-RU" sz="3600" i="0" smtClean="0"/>
              <a:t>таблицу «Моя семья», </a:t>
            </a:r>
            <a:r>
              <a:rPr lang="ru-RU" sz="3600" i="0" dirty="0" smtClean="0"/>
              <a:t>где изложите информацию о членах вашей семьи.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369847" y="3225004"/>
          <a:ext cx="11501518" cy="289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43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7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982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42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186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Член семьи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Имя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Дата рождения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3200" dirty="0" smtClean="0">
                          <a:latin typeface="Arial" pitchFamily="34" charset="0"/>
                          <a:cs typeface="Arial" pitchFamily="34" charset="0"/>
                        </a:rPr>
                        <a:t>Место рождения</a:t>
                      </a:r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24740"/>
            <a:ext cx="10858576" cy="1661993"/>
          </a:xfrm>
        </p:spPr>
        <p:txBody>
          <a:bodyPr/>
          <a:lstStyle/>
          <a:p>
            <a:pPr indent="717550" algn="just"/>
            <a:r>
              <a:rPr lang="ru-RU" sz="3600" i="0" dirty="0" smtClean="0"/>
              <a:t>1. Какие способы загрузки изображений показаны? Напишите ответы, соответствующие числам.</a:t>
            </a:r>
          </a:p>
        </p:txBody>
      </p:sp>
      <p:grpSp>
        <p:nvGrpSpPr>
          <p:cNvPr id="13" name="Группа 12"/>
          <p:cNvGrpSpPr/>
          <p:nvPr/>
        </p:nvGrpSpPr>
        <p:grpSpPr>
          <a:xfrm>
            <a:off x="798475" y="3010690"/>
            <a:ext cx="10644262" cy="3714776"/>
            <a:chOff x="798475" y="3010690"/>
            <a:chExt cx="10644262" cy="3714776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>
              <a:lum bright="-10000" contrast="30000"/>
            </a:blip>
            <a:srcRect t="8997"/>
            <a:stretch>
              <a:fillRect/>
            </a:stretch>
          </p:blipFill>
          <p:spPr bwMode="auto">
            <a:xfrm>
              <a:off x="798475" y="3010690"/>
              <a:ext cx="10644262" cy="371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6" name="TextBox 5"/>
            <p:cNvSpPr txBox="1"/>
            <p:nvPr/>
          </p:nvSpPr>
          <p:spPr>
            <a:xfrm>
              <a:off x="2655863" y="336788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084755" y="336788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9" name="TextBox 8"/>
            <p:cNvSpPr txBox="1"/>
            <p:nvPr/>
          </p:nvSpPr>
          <p:spPr>
            <a:xfrm rot="10800000" flipH="1" flipV="1">
              <a:off x="7085019" y="3187732"/>
              <a:ext cx="50006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656919" y="3225004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4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656919" y="515383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5</a:t>
              </a:r>
              <a:endParaRPr lang="ru-RU" dirty="0"/>
            </a:p>
          </p:txBody>
        </p:sp>
      </p:grpSp>
      <p:sp>
        <p:nvSpPr>
          <p:cNvPr id="12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655599" y="1581930"/>
            <a:ext cx="4357718" cy="5232202"/>
          </a:xfrm>
        </p:spPr>
        <p:txBody>
          <a:bodyPr/>
          <a:lstStyle/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Из файла</a:t>
            </a:r>
          </a:p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Изображения из интернета</a:t>
            </a:r>
          </a:p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Нарисовать фигуру</a:t>
            </a:r>
          </a:p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Добавить графически объект </a:t>
            </a:r>
            <a:r>
              <a:rPr lang="en-US" sz="2800" i="0" dirty="0" err="1" smtClean="0"/>
              <a:t>SmartArt</a:t>
            </a:r>
            <a:endParaRPr lang="en-US" sz="2800" i="0" dirty="0" smtClean="0"/>
          </a:p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Вставить диаграмму</a:t>
            </a:r>
          </a:p>
          <a:p>
            <a:pPr marL="742950" indent="-742950" algn="l">
              <a:spcAft>
                <a:spcPts val="1200"/>
              </a:spcAft>
              <a:buAutoNum type="arabicPeriod"/>
            </a:pPr>
            <a:r>
              <a:rPr lang="ru-RU" sz="2800" i="0" dirty="0" smtClean="0"/>
              <a:t>Сделать снимок экрана</a:t>
            </a:r>
            <a:endParaRPr lang="en-US" sz="2800" i="0" dirty="0" smtClean="0"/>
          </a:p>
          <a:p>
            <a:pPr marL="742950" indent="-742950" algn="l">
              <a:spcAft>
                <a:spcPts val="1200"/>
              </a:spcAft>
              <a:buAutoNum type="arabicPeriod"/>
            </a:pPr>
            <a:endParaRPr lang="ru-RU" sz="2800" i="0" dirty="0" smtClean="0"/>
          </a:p>
        </p:txBody>
      </p:sp>
      <p:sp>
        <p:nvSpPr>
          <p:cNvPr id="12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pSp>
        <p:nvGrpSpPr>
          <p:cNvPr id="13" name="Группа 12"/>
          <p:cNvGrpSpPr/>
          <p:nvPr/>
        </p:nvGrpSpPr>
        <p:grpSpPr>
          <a:xfrm>
            <a:off x="5156193" y="2867814"/>
            <a:ext cx="6500858" cy="2643206"/>
            <a:chOff x="798475" y="3010690"/>
            <a:chExt cx="10644262" cy="3714776"/>
          </a:xfrm>
        </p:grpSpPr>
        <p:pic>
          <p:nvPicPr>
            <p:cNvPr id="14" name="Picture 2"/>
            <p:cNvPicPr>
              <a:picLocks noChangeAspect="1" noChangeArrowheads="1"/>
            </p:cNvPicPr>
            <p:nvPr/>
          </p:nvPicPr>
          <p:blipFill>
            <a:blip r:embed="rId2">
              <a:lum bright="-10000" contrast="30000"/>
            </a:blip>
            <a:srcRect t="8997"/>
            <a:stretch>
              <a:fillRect/>
            </a:stretch>
          </p:blipFill>
          <p:spPr bwMode="auto">
            <a:xfrm>
              <a:off x="798475" y="3010690"/>
              <a:ext cx="10644262" cy="371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5" name="TextBox 14"/>
            <p:cNvSpPr txBox="1"/>
            <p:nvPr/>
          </p:nvSpPr>
          <p:spPr>
            <a:xfrm>
              <a:off x="2655863" y="336788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1</a:t>
              </a: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084755" y="336788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2</a:t>
              </a: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 rot="10800000" flipH="1" flipV="1">
              <a:off x="7085019" y="3187732"/>
              <a:ext cx="500066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3</a:t>
              </a:r>
              <a:endParaRPr lang="ru-RU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0656919" y="3225004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4</a:t>
              </a:r>
              <a:endParaRPr lang="ru-RU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656919" y="5153830"/>
              <a:ext cx="571504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dirty="0" smtClean="0"/>
                <a:t>5</a:t>
              </a:r>
              <a:endParaRPr lang="ru-RU" dirty="0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ВСТАВКА ТАБЛИЦ В ДОКУМЕНТ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19" name="Текст 4"/>
          <p:cNvSpPr txBox="1">
            <a:spLocks/>
          </p:cNvSpPr>
          <p:nvPr/>
        </p:nvSpPr>
        <p:spPr>
          <a:xfrm>
            <a:off x="655599" y="1510492"/>
            <a:ext cx="10858576" cy="4143404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Иногда рекомендуется хранить данные в виде таблиц, чтобы они были упорядочены и понятны или отличались от других данных. Например: информация о студентах, журналы классов, расписание занятий, расписание футбольных соревнований и т.д. Прежде всего, ответим на вопрос, Что такое таблица сама по себе.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Текст 4"/>
          <p:cNvSpPr txBox="1">
            <a:spLocks/>
          </p:cNvSpPr>
          <p:nvPr/>
        </p:nvSpPr>
        <p:spPr>
          <a:xfrm>
            <a:off x="512723" y="4725202"/>
            <a:ext cx="10858576" cy="1714512"/>
          </a:xfrm>
          <a:prstGeom prst="rect">
            <a:avLst/>
          </a:prstGeom>
        </p:spPr>
        <p:txBody>
          <a:bodyPr/>
          <a:lstStyle/>
          <a:p>
            <a:pPr lvl="0" indent="717550" algn="just" defTabSz="914400">
              <a:defRPr/>
            </a:pPr>
            <a:r>
              <a:rPr lang="ru-RU" sz="3600" b="1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Таблица</a:t>
            </a:r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- это набор ячеек, состоящий из нескольких горизонтальных и вертикальных линий .</a:t>
            </a: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lvl="0" indent="717550" algn="ctr" defTabSz="914400">
              <a:defRPr/>
            </a:pPr>
            <a:r>
              <a:rPr lang="ru-RU" sz="4400" b="1" kern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ОСНОВНЫЕ ПОНЯТИЯ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12789" y="1367615"/>
            <a:ext cx="2928958" cy="3292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" name="Прямая со стрелкой 5"/>
          <p:cNvCxnSpPr/>
          <p:nvPr/>
        </p:nvCxnSpPr>
        <p:spPr>
          <a:xfrm rot="10800000">
            <a:off x="1369979" y="1724806"/>
            <a:ext cx="5572164" cy="857256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6942143" y="2224872"/>
            <a:ext cx="17315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kern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Ячейка</a:t>
            </a:r>
            <a:endParaRPr lang="ru-RU" sz="36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rot="10800000" flipV="1">
            <a:off x="3798871" y="2582062"/>
            <a:ext cx="3071834" cy="534090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7" idx="1"/>
          </p:cNvCxnSpPr>
          <p:nvPr/>
        </p:nvCxnSpPr>
        <p:spPr>
          <a:xfrm rot="10800000" flipV="1">
            <a:off x="2870177" y="2548038"/>
            <a:ext cx="4071966" cy="1462784"/>
          </a:xfrm>
          <a:prstGeom prst="straightConnector1">
            <a:avLst/>
          </a:prstGeom>
          <a:ln w="635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2643205"/>
            <a:ext cx="5857916" cy="4308872"/>
          </a:xfrm>
        </p:spPr>
        <p:txBody>
          <a:bodyPr/>
          <a:lstStyle/>
          <a:p>
            <a:pPr marL="742950" indent="-742950" algn="l">
              <a:buAutoNum type="arabicPeriod"/>
            </a:pPr>
            <a:r>
              <a:rPr lang="ru-RU" sz="2800" i="0" dirty="0" smtClean="0"/>
              <a:t>Вставка таблицы. </a:t>
            </a:r>
            <a:endParaRPr lang="ru-RU" sz="2800" i="0" dirty="0" smtClean="0"/>
          </a:p>
          <a:p>
            <a:pPr algn="l"/>
            <a:r>
              <a:rPr lang="ru-RU" sz="2800" i="0" dirty="0"/>
              <a:t> </a:t>
            </a:r>
            <a:r>
              <a:rPr lang="ru-RU" sz="2800" i="0" dirty="0" smtClean="0"/>
              <a:t>      </a:t>
            </a:r>
            <a:r>
              <a:rPr lang="ru-RU" sz="2800" i="0" dirty="0" smtClean="0"/>
              <a:t>Чтобы </a:t>
            </a:r>
            <a:r>
              <a:rPr lang="ru-RU" sz="2800" i="0" dirty="0" smtClean="0"/>
              <a:t>вставить базовую </a:t>
            </a:r>
            <a:r>
              <a:rPr lang="ru-RU" sz="2800" b="1" i="0" dirty="0" smtClean="0"/>
              <a:t>таблицу</a:t>
            </a:r>
            <a:r>
              <a:rPr lang="ru-RU" sz="2800" i="0" dirty="0" smtClean="0"/>
              <a:t>, на вкладке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нажмите кнопку </a:t>
            </a:r>
            <a:r>
              <a:rPr lang="ru-RU" sz="2800" b="1" i="0" dirty="0" smtClean="0"/>
              <a:t>Таблица</a:t>
            </a:r>
            <a:r>
              <a:rPr lang="ru-RU" sz="2800" i="0" dirty="0" smtClean="0"/>
              <a:t>, а затем выделите нужное количество столбцов и строк </a:t>
            </a:r>
            <a:r>
              <a:rPr lang="ru-RU" sz="2800" b="1" i="0" dirty="0" smtClean="0"/>
              <a:t>таблицы</a:t>
            </a:r>
            <a:r>
              <a:rPr lang="ru-RU" sz="2800" i="0" dirty="0" smtClean="0"/>
              <a:t>.. Чтобы вставить </a:t>
            </a:r>
            <a:r>
              <a:rPr lang="ru-RU" sz="2800" b="1" i="0" dirty="0" smtClean="0"/>
              <a:t>таблицу</a:t>
            </a:r>
            <a:r>
              <a:rPr lang="ru-RU" sz="2800" i="0" dirty="0" smtClean="0"/>
              <a:t> большего размера, на вкладке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нажмите кнопку …</a:t>
            </a:r>
            <a:br>
              <a:rPr lang="ru-RU" sz="2800" i="0" dirty="0" smtClean="0"/>
            </a:br>
            <a:r>
              <a:rPr lang="ru-RU" sz="2800" i="0" dirty="0" smtClean="0"/>
              <a:t>                    </a:t>
            </a:r>
            <a:endParaRPr lang="ru-RU" sz="28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84161" y="1296178"/>
            <a:ext cx="1114432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dirty="0" smtClean="0">
                <a:latin typeface="Arial" pitchFamily="34" charset="0"/>
                <a:cs typeface="Arial" pitchFamily="34" charset="0"/>
              </a:rPr>
              <a:t>Существует несколько способ вставки таблиц в документ </a:t>
            </a:r>
            <a:r>
              <a:rPr lang="en-US" sz="4000" dirty="0" smtClean="0">
                <a:latin typeface="Arial" pitchFamily="34" charset="0"/>
                <a:cs typeface="Arial" pitchFamily="34" charset="0"/>
              </a:rPr>
              <a:t> MS Word.</a:t>
            </a:r>
            <a:endParaRPr lang="ru-RU" sz="40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6584953" y="2582062"/>
            <a:ext cx="3500462" cy="4161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296178"/>
            <a:ext cx="5715040" cy="6463308"/>
          </a:xfrm>
        </p:spPr>
        <p:txBody>
          <a:bodyPr/>
          <a:lstStyle/>
          <a:p>
            <a:pPr indent="623888" algn="l"/>
            <a:r>
              <a:rPr lang="ru-RU" sz="2800" i="0" dirty="0" smtClean="0"/>
              <a:t>2</a:t>
            </a:r>
            <a:r>
              <a:rPr lang="ru-RU" sz="4000" i="0" dirty="0" smtClean="0"/>
              <a:t>. </a:t>
            </a:r>
            <a:r>
              <a:rPr lang="ru-RU" sz="2800" i="0" dirty="0" smtClean="0"/>
              <a:t>Существует быстрый способ создания таблиц в программе MS </a:t>
            </a:r>
            <a:r>
              <a:rPr lang="ru-RU" sz="2800" i="0" dirty="0" err="1" smtClean="0"/>
              <a:t>Word</a:t>
            </a:r>
            <a:r>
              <a:rPr lang="ru-RU" sz="2800" i="0" dirty="0" smtClean="0"/>
              <a:t>, заполнения ее различными данными.</a:t>
            </a:r>
          </a:p>
          <a:p>
            <a:pPr indent="623888" algn="l"/>
            <a:r>
              <a:rPr lang="ru-RU" sz="2800" i="0" dirty="0" smtClean="0"/>
              <a:t>Для этого в ленте меню выбирается пункт </a:t>
            </a:r>
            <a:r>
              <a:rPr lang="ru-RU" sz="2800" b="1" i="0" dirty="0" smtClean="0"/>
              <a:t>Вставка</a:t>
            </a:r>
            <a:r>
              <a:rPr lang="ru-RU" sz="2800" i="0" dirty="0" smtClean="0"/>
              <a:t> </a:t>
            </a:r>
            <a:r>
              <a:rPr lang="ru-RU" sz="2800" b="1" i="0" dirty="0" smtClean="0"/>
              <a:t>таблицы</a:t>
            </a:r>
            <a:r>
              <a:rPr lang="ru-RU" sz="2800" i="0" dirty="0" smtClean="0"/>
              <a:t>.</a:t>
            </a:r>
          </a:p>
          <a:p>
            <a:pPr indent="623888" algn="l"/>
            <a:r>
              <a:rPr lang="ru-RU" sz="2800" i="0" dirty="0" smtClean="0"/>
              <a:t> Белые ячейки, которые отображаются с помощью мыши, помечаются столбцом и строкой и извлекаются обратно с помощью кнопки мыши. </a:t>
            </a: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/>
            </a:r>
            <a:br>
              <a:rPr lang="ru-RU" sz="3600" i="0" dirty="0" smtClean="0"/>
            </a:br>
            <a:r>
              <a:rPr lang="ru-RU" sz="3600" i="0" dirty="0" smtClean="0"/>
              <a:t>                    </a:t>
            </a:r>
            <a:endParaRPr lang="ru-RU" sz="3600" i="0" dirty="0"/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СПОСОБЫ ВСТАВКИ ТАБЛИЦЫ</a:t>
            </a:r>
            <a:endParaRPr lang="ru-RU" sz="4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6513515" y="1439053"/>
            <a:ext cx="4357718" cy="5093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584161" y="367484"/>
            <a:ext cx="10900241" cy="615553"/>
          </a:xfrm>
        </p:spPr>
        <p:txBody>
          <a:bodyPr/>
          <a:lstStyle/>
          <a:p>
            <a:pPr algn="ctr"/>
            <a:r>
              <a:rPr lang="ru-RU" sz="4000" dirty="0" smtClean="0"/>
              <a:t>ВСТАВКИ ТАБЛИЦЫ</a:t>
            </a:r>
            <a:endParaRPr lang="ru-RU" sz="4000" dirty="0"/>
          </a:p>
        </p:txBody>
      </p:sp>
      <p:pic>
        <p:nvPicPr>
          <p:cNvPr id="7" name="Видео 08-12-2020 13173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41285" y="1296178"/>
            <a:ext cx="11215766" cy="5500725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3fc7d9581c85b0bbc0eeac79bc125029b826958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8177</TotalTime>
  <Words>666</Words>
  <Application>Microsoft Office PowerPoint</Application>
  <PresentationFormat>Произвольный</PresentationFormat>
  <Paragraphs>101</Paragraphs>
  <Slides>22</Slides>
  <Notes>0</Notes>
  <HiddenSlides>0</HiddenSlides>
  <MMClips>6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6" baseType="lpstr">
      <vt:lpstr>Arial</vt:lpstr>
      <vt:lpstr>Calibri</vt:lpstr>
      <vt:lpstr>Times New Roman</vt:lpstr>
      <vt:lpstr>Office Theme</vt:lpstr>
      <vt:lpstr>Информатика и ИТ</vt:lpstr>
      <vt:lpstr>ПЛАН УРОКА</vt:lpstr>
      <vt:lpstr>Презентация PowerPoint</vt:lpstr>
      <vt:lpstr>Презентация PowerPoint</vt:lpstr>
      <vt:lpstr>Презентация PowerPoint</vt:lpstr>
      <vt:lpstr>Презентация PowerPoint</vt:lpstr>
      <vt:lpstr>СПОСОБЫ ВСТАВКИ ТАБЛИЦЫ</vt:lpstr>
      <vt:lpstr>СПОСОБЫ ВСТАВКИ ТАБЛИЦЫ</vt:lpstr>
      <vt:lpstr>ВСТАВКИ ТАБЛИЦЫ</vt:lpstr>
      <vt:lpstr>СПОСОБЫ ВСТАВКИ ТАБЛИЦЫ</vt:lpstr>
      <vt:lpstr>СПОСОБЫ ВСТАВКИ ТАБЛИЦЫ</vt:lpstr>
      <vt:lpstr>СПОСОБЫ ВСТАВКИ ТАБЛИЦЫ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Lenova 330 pro A6</cp:lastModifiedBy>
  <cp:revision>779</cp:revision>
  <dcterms:created xsi:type="dcterms:W3CDTF">2020-04-13T08:05:16Z</dcterms:created>
  <dcterms:modified xsi:type="dcterms:W3CDTF">2020-12-14T04:31:29Z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