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70" r:id="rId3"/>
    <p:sldId id="560" r:id="rId4"/>
    <p:sldId id="559" r:id="rId5"/>
    <p:sldId id="561" r:id="rId6"/>
    <p:sldId id="535" r:id="rId7"/>
    <p:sldId id="562" r:id="rId8"/>
    <p:sldId id="563" r:id="rId9"/>
    <p:sldId id="564" r:id="rId10"/>
    <p:sldId id="565" r:id="rId11"/>
    <p:sldId id="566" r:id="rId12"/>
    <p:sldId id="567" r:id="rId13"/>
    <p:sldId id="568" r:id="rId14"/>
    <p:sldId id="555" r:id="rId15"/>
    <p:sldId id="551" r:id="rId16"/>
    <p:sldId id="569" r:id="rId17"/>
  </p:sldIdLst>
  <p:sldSz cx="12169775" cy="7021513"/>
  <p:notesSz cx="5765800" cy="3244850"/>
  <p:custDataLst>
    <p:tags r:id="rId1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7A37"/>
    <a:srgbClr val="004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4" autoAdjust="0"/>
    <p:restoredTop sz="93190" autoAdjust="0"/>
  </p:normalViewPr>
  <p:slideViewPr>
    <p:cSldViewPr>
      <p:cViewPr>
        <p:scale>
          <a:sx n="75" d="100"/>
          <a:sy n="75" d="100"/>
        </p:scale>
        <p:origin x="-408" y="44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0045" y="2867814"/>
            <a:ext cx="5429288" cy="317062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spc="-21" dirty="0" smtClean="0">
                <a:solidFill>
                  <a:srgbClr val="2365C7"/>
                </a:solidFill>
                <a:latin typeface="Arial"/>
                <a:cs typeface="Arial"/>
              </a:rPr>
              <a:t>СОЗДАНИЕ И РЕДАКТИРОВАНИЕ ДОКУМЕНТА В ТЕКСТОВОМ ПРОЦЕССОРЕ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1285" y="1653368"/>
          <a:ext cx="11501518" cy="5143536"/>
        </p:xfrm>
        <a:graphic>
          <a:graphicData uri="http://schemas.openxmlformats.org/drawingml/2006/table">
            <a:tbl>
              <a:tblPr/>
              <a:tblGrid>
                <a:gridCol w="2214578"/>
                <a:gridCol w="9286940"/>
              </a:tblGrid>
              <a:tr h="422285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Переходим к новому абзацу и подтверждаем команду.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285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Используется в сочетании с прописной буквой и другими клавишами.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285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Ctrl+A-определяет весь текст; Ctrl+X-заданное поле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285">
                <a:tc vMerge="1">
                  <a:txBody>
                    <a:bodyPr/>
                    <a:lstStyle/>
                    <a:p>
                      <a:pPr algn="l" fontAlgn="b"/>
                      <a:endParaRPr lang="ru-RU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CTRL+C-</a:t>
                      </a:r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копировать; </a:t>
                      </a:r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Ctrl+V - </a:t>
                      </a:r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копировать.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448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2600"/>
                        </a:lnSpc>
                      </a:pPr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 выполняет какое-то действие вместе с другими кнопками.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Написание текстов только заглавными буквами.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Удалить значок, стоящий справа от курсора.</a:t>
                      </a:r>
                    </a:p>
                  </a:txBody>
                  <a:tcPr marL="5062" marR="5062" marT="50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/>
          <a:srcRect l="22857" t="2305" r="25714" b="85020"/>
          <a:stretch>
            <a:fillRect/>
          </a:stretch>
        </p:blipFill>
        <p:spPr bwMode="auto">
          <a:xfrm>
            <a:off x="798475" y="1796244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/>
          <a:srcRect l="17143" t="18437" r="20000" b="68888"/>
          <a:stretch>
            <a:fillRect/>
          </a:stretch>
        </p:blipFill>
        <p:spPr bwMode="auto">
          <a:xfrm>
            <a:off x="727037" y="2653500"/>
            <a:ext cx="157163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/>
          <a:srcRect l="31428" t="85270" r="37143" b="3207"/>
          <a:stretch>
            <a:fillRect/>
          </a:stretch>
        </p:blipFill>
        <p:spPr bwMode="auto">
          <a:xfrm>
            <a:off x="1798607" y="6011086"/>
            <a:ext cx="78581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/>
          <a:srcRect l="22857" t="69138" r="28571" b="18187"/>
          <a:stretch>
            <a:fillRect/>
          </a:stretch>
        </p:blipFill>
        <p:spPr bwMode="auto">
          <a:xfrm>
            <a:off x="584161" y="5368144"/>
            <a:ext cx="121444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/>
          <a:srcRect l="31428" t="54157" r="37143" b="35472"/>
          <a:stretch>
            <a:fillRect/>
          </a:stretch>
        </p:blipFill>
        <p:spPr bwMode="auto">
          <a:xfrm>
            <a:off x="1727169" y="4725202"/>
            <a:ext cx="78581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2"/>
          <a:srcRect l="31428" t="36873" r="37143" b="51604"/>
          <a:stretch>
            <a:fillRect/>
          </a:stretch>
        </p:blipFill>
        <p:spPr bwMode="auto">
          <a:xfrm>
            <a:off x="1155665" y="3653632"/>
            <a:ext cx="78581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object 2"/>
          <p:cNvSpPr txBox="1">
            <a:spLocks noGrp="1"/>
          </p:cNvSpPr>
          <p:nvPr>
            <p:ph type="title"/>
          </p:nvPr>
        </p:nvSpPr>
        <p:spPr>
          <a:xfrm>
            <a:off x="155533" y="224608"/>
            <a:ext cx="11858708" cy="89728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2800" spc="53" dirty="0" smtClean="0"/>
              <a:t>ИСПОЛЬЗОВАНИЕ  КЛАВИАТУРЫ  ПРИ </a:t>
            </a:r>
            <a:br>
              <a:rPr lang="ru-RU" sz="2800" spc="53" dirty="0" smtClean="0"/>
            </a:br>
            <a:r>
              <a:rPr lang="ru-RU" sz="2800" spc="53" dirty="0" smtClean="0"/>
              <a:t>РЕДАКТИРОВАНИИ</a:t>
            </a:r>
            <a:endParaRPr lang="en-US" sz="28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439054"/>
            <a:ext cx="110728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Пробел-пространство (расстояние) между словами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Строгий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пробел-клавиши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Ctrl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Shift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пробел нажимаются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вместе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Тире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( - ) пишется раздельно с двух сторон пробелом, а клавиши «тире» из набора вспомогательных клавиш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Ctrl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"тире" нажимаются вместе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Длинное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тире - ( - ) разделяется пробелом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 обе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стороны. Чтобы написать его,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Ctrl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Alt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+ (-)клавиши нажимаются вместе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 algn="just"/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2800" spc="53" dirty="0" smtClean="0"/>
              <a:t>ИСПОЛЬЗОВАНИЕ  КЛАВИАТУРЫ  ПРИ </a:t>
            </a:r>
            <a:br>
              <a:rPr lang="ru-RU" sz="2800" spc="53" dirty="0" smtClean="0"/>
            </a:br>
            <a:r>
              <a:rPr lang="ru-RU" sz="2800" spc="53" dirty="0" smtClean="0"/>
              <a:t>РЕДАКТИРОВАНИИ</a:t>
            </a:r>
            <a:endParaRPr lang="en-US" sz="28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РЕДАКТИРОВАНИЕ В </a:t>
            </a:r>
            <a:r>
              <a:rPr lang="en-US" spc="53" dirty="0" smtClean="0"/>
              <a:t>WORD</a:t>
            </a:r>
            <a:endParaRPr lang="en-US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439054"/>
            <a:ext cx="110728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Знак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дефиса — (-) пишется без пробелов, например, один-два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 algn="just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Быстрые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способы разметки текста, абзацев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строк.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процессе работы с документами можно выполнять различные действия: форматирование, копирование, обрезание, определяя области. Существуют процессы разметки знака, разметки слова, разметки абзаца и разметки всего текста.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367484"/>
            <a:ext cx="11876088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600" spc="53" dirty="0" smtClean="0"/>
              <a:t>СПОСОБЫ ВЫДЕЛЕНИ ПРИ ПОМОЩИ МЫШИ</a:t>
            </a:r>
            <a:endParaRPr lang="en-US" sz="3600" spc="43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1285" y="1367618"/>
          <a:ext cx="11414176" cy="5185105"/>
        </p:xfrm>
        <a:graphic>
          <a:graphicData uri="http://schemas.openxmlformats.org/drawingml/2006/table">
            <a:tbl>
              <a:tblPr/>
              <a:tblGrid>
                <a:gridCol w="1785950"/>
                <a:gridCol w="4857784"/>
                <a:gridCol w="4770442"/>
              </a:tblGrid>
              <a:tr h="1037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Если левая кнопка мыши нажата 1 раз,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курсор появляется в указанном месте.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7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Если левая кнопка мыши нажата 2 раза,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Выделяется 1 слово.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7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При нажатии левой кнопки мыши 3 раза,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Выделяется абзац.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7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При нажатии правой кнопки мыши,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Появляются </a:t>
                      </a:r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команды контекстного меню.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7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 A или  Shift+левая кнопка нажата,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выделяется весь текст.</a:t>
                      </a:r>
                    </a:p>
                  </a:txBody>
                  <a:tcPr marL="4511" marR="4511" marT="4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869913" y="1510492"/>
            <a:ext cx="100459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869913" y="2439186"/>
            <a:ext cx="100459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941351" y="3510756"/>
            <a:ext cx="100459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941351" y="4582326"/>
            <a:ext cx="100459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869913" y="5653896"/>
            <a:ext cx="100459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581930"/>
            <a:ext cx="10644262" cy="4431983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3200" i="0" dirty="0" smtClean="0"/>
              <a:t>Объясните </a:t>
            </a:r>
            <a:r>
              <a:rPr lang="ru-RU" sz="3200" i="0" dirty="0" smtClean="0"/>
              <a:t>способы создания нового документа в программе MS </a:t>
            </a:r>
            <a:r>
              <a:rPr lang="ru-RU" sz="3200" i="0" dirty="0" err="1" smtClean="0"/>
              <a:t>Word</a:t>
            </a:r>
            <a:r>
              <a:rPr lang="ru-RU" sz="3200" i="0" dirty="0" smtClean="0"/>
              <a:t> или </a:t>
            </a:r>
            <a:r>
              <a:rPr lang="ru-RU" sz="3200" i="0" dirty="0" smtClean="0"/>
              <a:t>как открыть </a:t>
            </a:r>
            <a:r>
              <a:rPr lang="ru-RU" sz="3200" i="0" dirty="0" smtClean="0"/>
              <a:t>предыдущий документ</a:t>
            </a:r>
            <a:r>
              <a:rPr lang="ru-RU" sz="3200" i="0" dirty="0" smtClean="0"/>
              <a:t>.</a:t>
            </a:r>
          </a:p>
          <a:p>
            <a:pPr indent="717550" algn="just">
              <a:buAutoNum type="arabicPeriod"/>
            </a:pPr>
            <a:r>
              <a:rPr lang="ru-RU" sz="3200" i="0" dirty="0" smtClean="0"/>
              <a:t>Какие </a:t>
            </a:r>
            <a:r>
              <a:rPr lang="ru-RU" sz="3200" i="0" dirty="0" smtClean="0"/>
              <a:t>действия включает в себя редактирование документа</a:t>
            </a:r>
            <a:r>
              <a:rPr lang="ru-RU" sz="3200" i="0" dirty="0" smtClean="0"/>
              <a:t>?</a:t>
            </a:r>
          </a:p>
          <a:p>
            <a:pPr indent="717550" algn="just">
              <a:buAutoNum type="arabicPeriod"/>
            </a:pPr>
            <a:r>
              <a:rPr lang="ru-RU" sz="3200" i="0" dirty="0" smtClean="0"/>
              <a:t>Объясните </a:t>
            </a:r>
            <a:r>
              <a:rPr lang="ru-RU" sz="3200" i="0" dirty="0" smtClean="0"/>
              <a:t>функцию основных кнопок, используемых в процессе работы с документом</a:t>
            </a:r>
            <a:r>
              <a:rPr lang="ru-RU" sz="3200" i="0" dirty="0" smtClean="0"/>
              <a:t>.</a:t>
            </a:r>
          </a:p>
          <a:p>
            <a:pPr indent="717550" algn="just">
              <a:buAutoNum type="arabicPeriod"/>
            </a:pPr>
            <a:r>
              <a:rPr lang="ru-RU" sz="3200" i="0" dirty="0" smtClean="0"/>
              <a:t>Какие </a:t>
            </a:r>
            <a:r>
              <a:rPr lang="ru-RU" sz="3200" i="0" dirty="0" smtClean="0"/>
              <a:t>способы </a:t>
            </a:r>
            <a:r>
              <a:rPr lang="ru-RU" sz="3200" i="0" dirty="0" smtClean="0"/>
              <a:t>выделения </a:t>
            </a:r>
            <a:r>
              <a:rPr lang="ru-RU" sz="3200" i="0" dirty="0" smtClean="0"/>
              <a:t>с помощью </a:t>
            </a:r>
            <a:r>
              <a:rPr lang="ru-RU" sz="3200" i="0" dirty="0" smtClean="0"/>
              <a:t>мыши вы знаете?</a:t>
            </a:r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56029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7550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24740"/>
            <a:ext cx="10858576" cy="4985980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3600" i="0" dirty="0" smtClean="0"/>
              <a:t>Продолжите предложения:</a:t>
            </a:r>
          </a:p>
          <a:p>
            <a:pPr indent="717550" algn="just"/>
            <a:r>
              <a:rPr lang="ru-RU" sz="3600" i="0" dirty="0" smtClean="0"/>
              <a:t>а</a:t>
            </a:r>
            <a:r>
              <a:rPr lang="ru-RU" sz="3600" i="0" dirty="0" smtClean="0"/>
              <a:t>) кнопка переключения курсора на новый абзац это </a:t>
            </a:r>
            <a:r>
              <a:rPr lang="ru-RU" sz="3600" i="0" dirty="0" smtClean="0"/>
              <a:t>– …</a:t>
            </a:r>
          </a:p>
          <a:p>
            <a:pPr indent="717550" algn="just"/>
            <a:r>
              <a:rPr lang="ru-RU" sz="3600" i="0" dirty="0" smtClean="0"/>
              <a:t>б</a:t>
            </a:r>
            <a:r>
              <a:rPr lang="ru-RU" sz="3600" i="0" dirty="0" smtClean="0"/>
              <a:t>) кнопка отключения значка, которая находится слева от курсора - </a:t>
            </a:r>
            <a:r>
              <a:rPr lang="ru-RU" sz="3600" i="0" dirty="0" smtClean="0"/>
              <a:t>…</a:t>
            </a:r>
          </a:p>
          <a:p>
            <a:pPr indent="717550" algn="just"/>
            <a:r>
              <a:rPr lang="ru-RU" sz="3600" i="0" dirty="0" smtClean="0"/>
              <a:t>г</a:t>
            </a:r>
            <a:r>
              <a:rPr lang="ru-RU" sz="3600" i="0" dirty="0" smtClean="0"/>
              <a:t>) кнопка, которая служит для того, чтобы оставить пространство между словами </a:t>
            </a:r>
            <a:r>
              <a:rPr lang="ru-RU" sz="3600" i="0" dirty="0" smtClean="0"/>
              <a:t>– …</a:t>
            </a:r>
          </a:p>
          <a:p>
            <a:pPr indent="717550" algn="just"/>
            <a:r>
              <a:rPr lang="ru-RU" sz="3600" i="0" dirty="0" smtClean="0"/>
              <a:t>е</a:t>
            </a:r>
            <a:r>
              <a:rPr lang="ru-RU" sz="3600" i="0" dirty="0" smtClean="0"/>
              <a:t>) кнопка, которая применяется только для написания заглавных букв, это </a:t>
            </a:r>
            <a:r>
              <a:rPr lang="ru-RU" sz="3600" i="0" dirty="0" smtClean="0"/>
              <a:t>-. …</a:t>
            </a:r>
            <a:endParaRPr lang="ru-RU" sz="36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24740"/>
            <a:ext cx="10858576" cy="3877985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3600" i="0" dirty="0" smtClean="0"/>
              <a:t>Продолжите предложения:</a:t>
            </a:r>
          </a:p>
          <a:p>
            <a:pPr indent="717550" algn="just"/>
            <a:r>
              <a:rPr lang="ru-RU" sz="3600" i="0" dirty="0" err="1" smtClean="0"/>
              <a:t>f</a:t>
            </a:r>
            <a:r>
              <a:rPr lang="ru-RU" sz="3600" i="0" dirty="0" smtClean="0"/>
              <a:t>) кнопка, которая отменяет последнее действие, это - </a:t>
            </a:r>
            <a:r>
              <a:rPr lang="ru-RU" sz="3600" i="0" dirty="0" smtClean="0"/>
              <a:t>…;</a:t>
            </a:r>
          </a:p>
          <a:p>
            <a:pPr indent="717550" algn="just"/>
            <a:r>
              <a:rPr lang="ru-RU" sz="3600" i="0" dirty="0" err="1" smtClean="0"/>
              <a:t>g</a:t>
            </a:r>
            <a:r>
              <a:rPr lang="ru-RU" sz="3600" i="0" dirty="0" smtClean="0"/>
              <a:t>) кнопка, используемая для удаления значка, стоящего справа от курсора, это </a:t>
            </a:r>
            <a:r>
              <a:rPr lang="ru-RU" sz="3600" i="0" dirty="0" smtClean="0"/>
              <a:t>– …</a:t>
            </a:r>
          </a:p>
          <a:p>
            <a:pPr indent="717550" algn="just"/>
            <a:endParaRPr lang="ru-RU" sz="3600" i="0" dirty="0" smtClean="0"/>
          </a:p>
          <a:p>
            <a:pPr algn="just"/>
            <a:r>
              <a:rPr lang="ru-RU" sz="3600" i="0" dirty="0" smtClean="0"/>
              <a:t>2</a:t>
            </a:r>
            <a:r>
              <a:rPr lang="ru-RU" sz="3600" i="0" dirty="0" smtClean="0"/>
              <a:t>. Составьте текст о своей повестке дня.</a:t>
            </a:r>
            <a:endParaRPr lang="ru-RU" sz="36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653368"/>
            <a:ext cx="10001320" cy="4977385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Проверка самостоятельной работы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Редактирование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в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Word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 lvl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У</a:t>
            </a:r>
            <a:r>
              <a:rPr lang="ru-RU" sz="4000" kern="0" spc="-21" dirty="0" smtClean="0">
                <a:latin typeface="Arial"/>
                <a:cs typeface="Arial"/>
              </a:rPr>
              <a:t>правление курсором при помощи </a:t>
            </a:r>
            <a:r>
              <a:rPr lang="ru-RU" sz="4000" kern="0" spc="-21" dirty="0" smtClean="0">
                <a:latin typeface="Arial"/>
                <a:cs typeface="Arial"/>
              </a:rPr>
              <a:t>к</a:t>
            </a:r>
            <a:r>
              <a:rPr lang="ru-RU" sz="4000" kern="0" spc="-21" dirty="0" smtClean="0">
                <a:latin typeface="Arial"/>
                <a:cs typeface="Arial"/>
              </a:rPr>
              <a:t>лавиш</a:t>
            </a:r>
            <a:endParaRPr lang="ru-RU" sz="4000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Использование клавиатуры при форматировании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" name="Текст 4"/>
          <p:cNvSpPr txBox="1">
            <a:spLocks/>
          </p:cNvSpPr>
          <p:nvPr/>
        </p:nvSpPr>
        <p:spPr>
          <a:xfrm>
            <a:off x="285751" y="1081864"/>
            <a:ext cx="10858576" cy="1661993"/>
          </a:xfrm>
          <a:prstGeom prst="rect">
            <a:avLst/>
          </a:prstGeom>
        </p:spPr>
        <p:txBody>
          <a:bodyPr/>
          <a:lstStyle/>
          <a:p>
            <a:pPr marL="0" marR="0" lvl="0" indent="7175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Скопируйте неправильно распределенные понятия в столбце 2 в соответствии с типами форматирования в столбце 1.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584161" y="3082128"/>
          <a:ext cx="11001452" cy="2903119"/>
        </p:xfrm>
        <a:graphic>
          <a:graphicData uri="http://schemas.openxmlformats.org/drawingml/2006/table">
            <a:tbl>
              <a:tblPr/>
              <a:tblGrid>
                <a:gridCol w="5692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090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71504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Форматирование символов (шрифтов)</a:t>
                      </a:r>
                    </a:p>
                  </a:txBody>
                  <a:tcPr marL="9123" marR="9123" marT="9123" marB="0" anchor="b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Разметка знака линией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3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 шрифта (кегль)</a:t>
                      </a: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3156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Форматирование абзацев</a:t>
                      </a:r>
                    </a:p>
                  </a:txBody>
                  <a:tcPr marL="9123" marR="9123" marT="9123" marB="0" anchor="b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Расстояние между рядами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3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Отступление в строке 1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20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Форматирование документов</a:t>
                      </a:r>
                    </a:p>
                  </a:txBody>
                  <a:tcPr marL="9123" marR="9123" marT="9123" marB="0" anchor="b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Направление страницы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22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 страницы</a:t>
                      </a:r>
                    </a:p>
                  </a:txBody>
                  <a:tcPr marL="9123" marR="9123" marT="912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1661993"/>
          </a:xfrm>
          <a:prstGeom prst="rect">
            <a:avLst/>
          </a:prstGeom>
        </p:spPr>
        <p:txBody>
          <a:bodyPr/>
          <a:lstStyle/>
          <a:p>
            <a:pPr marL="0" marR="0" lvl="0" indent="7175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2. Прокомментируйте функцию значков, относящихся к следующим методам форматирования.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lum bright="-44000" contrast="100000"/>
          </a:blip>
          <a:srcRect/>
          <a:stretch>
            <a:fillRect/>
          </a:stretch>
        </p:blipFill>
        <p:spPr bwMode="auto">
          <a:xfrm>
            <a:off x="3298805" y="3296442"/>
            <a:ext cx="4113447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Текст 4"/>
          <p:cNvSpPr txBox="1">
            <a:spLocks/>
          </p:cNvSpPr>
          <p:nvPr/>
        </p:nvSpPr>
        <p:spPr>
          <a:xfrm>
            <a:off x="655599" y="4368012"/>
            <a:ext cx="10858576" cy="1661993"/>
          </a:xfrm>
          <a:prstGeom prst="rect">
            <a:avLst/>
          </a:prstGeom>
        </p:spPr>
        <p:txBody>
          <a:bodyPr/>
          <a:lstStyle/>
          <a:p>
            <a:pPr marL="0" marR="0" lvl="0" indent="7175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Выравнивание текста по левому краю, по центру, по правому краю, по ширине.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РЕДАКТИРОВАНИЕ В </a:t>
            </a:r>
            <a:r>
              <a:rPr lang="en-US" spc="53" dirty="0" smtClean="0"/>
              <a:t>WORD</a:t>
            </a:r>
            <a:endParaRPr lang="en-US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439054"/>
            <a:ext cx="110728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Создание нового документа требует от пользователя опыта и навыков. В частности, документы предприятия, договоры и т. д. составляются на основе определенных правил 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норм.Для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создания нового документа в программе MS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выбирается инструкция по копированию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раздела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файла. Для повторного открытия сохраненного документа выбирается инструкция по открытию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файла.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РЕДАКТИРОВАНИЕ В </a:t>
            </a:r>
            <a:r>
              <a:rPr lang="en-US" spc="53" dirty="0" smtClean="0"/>
              <a:t>WORD</a:t>
            </a:r>
            <a:endParaRPr lang="en-US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581930"/>
            <a:ext cx="1107289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процессе работы с вновь открывшимися или сохраненными документами вносятся изменения в текст. Такой процесс называется редактированием. Примером могут служить такие действия, как удаление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копирование. 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7037" y="4296574"/>
            <a:ext cx="1014419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Редактирование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документа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— процесс внесения в него изменений.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153" y="296046"/>
            <a:ext cx="11876088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600" spc="53" dirty="0" smtClean="0"/>
              <a:t>УПРАВЛЕНИЕ КУРСОРОМ ПРИ ПОМОЩИ КЛАВИШ</a:t>
            </a:r>
            <a:endParaRPr lang="en-US" sz="3600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581930"/>
            <a:ext cx="1107289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На рабочей странице самым важным значком является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курсор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 Это вертикальная линия, которая мигает в верхнем левом углу страницы и показывает, с чего нужно вводить текст. 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  <a:p>
            <a:pPr indent="711200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Существуют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специальные способы простого и быстрого управления курсором с помощью кнопок: 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69847" y="1296178"/>
          <a:ext cx="11430080" cy="5824228"/>
        </p:xfrm>
        <a:graphic>
          <a:graphicData uri="http://schemas.openxmlformats.org/drawingml/2006/table">
            <a:tbl>
              <a:tblPr/>
              <a:tblGrid>
                <a:gridCol w="1571636"/>
                <a:gridCol w="3143272"/>
                <a:gridCol w="2643206"/>
                <a:gridCol w="4071966"/>
              </a:tblGrid>
              <a:tr h="6885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Сочетания клавиш</a:t>
                      </a:r>
                    </a:p>
                  </a:txBody>
                  <a:tcPr marL="4971" marR="4971" marT="4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Функции</a:t>
                      </a:r>
                    </a:p>
                  </a:txBody>
                  <a:tcPr marL="4971" marR="4971" marT="4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Сочетания клавиш</a:t>
                      </a:r>
                    </a:p>
                  </a:txBody>
                  <a:tcPr marL="4971" marR="4971" marT="4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Функции</a:t>
                      </a:r>
                    </a:p>
                  </a:txBody>
                  <a:tcPr marL="4971" marR="4971" marT="4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17594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3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endParaRPr lang="ru-RU" sz="3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Одна строка вверх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←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Одно слово влево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589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Одна строка вниз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Одно слово вправо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←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символ влево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+Page Up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 странице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08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символ вправо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+Page Down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Конец страницы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577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Home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строке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Page Up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экран вверх (10-12 строк)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577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End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Конец строки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Page Down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экран вниз (10-12 строк)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577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Переход к началу предыдущего абзаца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+Home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начало документа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541"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4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endParaRPr lang="ru-RU" sz="24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Переход к началу следующего абзаца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Ctrl +End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конец документа</a:t>
                      </a:r>
                    </a:p>
                  </a:txBody>
                  <a:tcPr marL="4971" marR="4971" marT="4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138153" y="296046"/>
            <a:ext cx="11876088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600" spc="53" dirty="0" smtClean="0"/>
              <a:t>УПРАВЛЕНИЕ КУРСОРОМ ПРИ ПОМОЩИ КЛАВИШ</a:t>
            </a:r>
            <a:endParaRPr lang="en-US" sz="36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533" y="224608"/>
            <a:ext cx="11858708" cy="89728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2800" spc="53" dirty="0" smtClean="0"/>
              <a:t>ИСПОЛЬЗОВАНИЕ  КЛАВИАТУРЫ  ПРИ </a:t>
            </a:r>
            <a:br>
              <a:rPr lang="ru-RU" sz="2800" spc="53" dirty="0" smtClean="0"/>
            </a:br>
            <a:r>
              <a:rPr lang="ru-RU" sz="2800" spc="53" dirty="0" smtClean="0"/>
              <a:t>РЕДАКТИРОВАНИИ</a:t>
            </a:r>
            <a:endParaRPr lang="en-US" sz="2800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439054"/>
            <a:ext cx="1107289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В программе MS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действия, выполняемые с помощью клавиш клавиатуры, можно выполнять как с помощью значков на панели инструментов, так и с помощью мыши. Они являются основными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в практике редактирования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 На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теме, где мы изучали  клавиатуру,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мы с вами научились набирать русские и английские буквы и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способами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ним переходить.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Чаще всего в тексте используются римские цифры при обозначении года, даты, главы. В программе MS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помощь для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их написания.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приходят латинские буквы I, V, X, L, C, M на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клавиатуре.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b38578628e239b4c98448aa667220f39553ce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6835</TotalTime>
  <Words>838</Words>
  <Application>Microsoft Office PowerPoint</Application>
  <PresentationFormat>Произвольный</PresentationFormat>
  <Paragraphs>129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Информатика и ИТ</vt:lpstr>
      <vt:lpstr>ПЛАН УРОКА</vt:lpstr>
      <vt:lpstr>Слайд 3</vt:lpstr>
      <vt:lpstr>Слайд 4</vt:lpstr>
      <vt:lpstr>РЕДАКТИРОВАНИЕ В WORD</vt:lpstr>
      <vt:lpstr>РЕДАКТИРОВАНИЕ В WORD</vt:lpstr>
      <vt:lpstr>УПРАВЛЕНИЕ КУРСОРОМ ПРИ ПОМОЩИ КЛАВИШ</vt:lpstr>
      <vt:lpstr>УПРАВЛЕНИЕ КУРСОРОМ ПРИ ПОМОЩИ КЛАВИШ</vt:lpstr>
      <vt:lpstr>ИСПОЛЬЗОВАНИЕ  КЛАВИАТУРЫ  ПРИ  РЕДАКТИРОВАНИИ</vt:lpstr>
      <vt:lpstr>ИСПОЛЬЗОВАНИЕ  КЛАВИАТУРЫ  ПРИ  РЕДАКТИРОВАНИИ</vt:lpstr>
      <vt:lpstr>ИСПОЛЬЗОВАНИЕ  КЛАВИАТУРЫ  ПРИ  РЕДАКТИРОВАНИИ</vt:lpstr>
      <vt:lpstr>РЕДАКТИРОВАНИЕ В WORD</vt:lpstr>
      <vt:lpstr>СПОСОБЫ ВЫДЕЛЕНИ ПРИ ПОМОЩИ МЫШИ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695</cp:revision>
  <dcterms:created xsi:type="dcterms:W3CDTF">2020-04-13T08:05:16Z</dcterms:created>
  <dcterms:modified xsi:type="dcterms:W3CDTF">2020-11-02T19:17:06Z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