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70" r:id="rId3"/>
    <p:sldId id="571" r:id="rId4"/>
    <p:sldId id="572" r:id="rId5"/>
    <p:sldId id="559" r:id="rId6"/>
    <p:sldId id="570" r:id="rId7"/>
    <p:sldId id="573" r:id="rId8"/>
    <p:sldId id="574" r:id="rId9"/>
    <p:sldId id="576" r:id="rId10"/>
    <p:sldId id="577" r:id="rId11"/>
    <p:sldId id="578" r:id="rId12"/>
    <p:sldId id="575" r:id="rId13"/>
    <p:sldId id="579" r:id="rId14"/>
    <p:sldId id="580" r:id="rId15"/>
    <p:sldId id="581" r:id="rId16"/>
    <p:sldId id="582" r:id="rId17"/>
    <p:sldId id="583" r:id="rId18"/>
    <p:sldId id="584" r:id="rId19"/>
    <p:sldId id="551" r:id="rId20"/>
  </p:sldIdLst>
  <p:sldSz cx="12169775" cy="7021513"/>
  <p:notesSz cx="5765800" cy="3244850"/>
  <p:custDataLst>
    <p:tags r:id="rId2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7A37"/>
    <a:srgbClr val="004A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3190" autoAdjust="0"/>
  </p:normalViewPr>
  <p:slideViewPr>
    <p:cSldViewPr>
      <p:cViewPr>
        <p:scale>
          <a:sx n="66" d="100"/>
          <a:sy n="66" d="100"/>
        </p:scale>
        <p:origin x="-768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2_31_05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2_58_14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3_29_17.mp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3_30_17.mp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2_13_59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5\2%20&#1095;&#1077;&#1090;&#1074;&#1077;&#1088;&#1090;&#1100;\5-2-6\&#1042;&#1080;&#1076;&#1077;&#1086;%2005-11-2020%2022_22_12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045" y="3296442"/>
            <a:ext cx="5429288" cy="193952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spc="-21" dirty="0" smtClean="0">
                <a:solidFill>
                  <a:srgbClr val="2365C7"/>
                </a:solidFill>
                <a:latin typeface="Arial"/>
                <a:cs typeface="Arial"/>
              </a:rPr>
              <a:t>РАБОТА С </a:t>
            </a:r>
            <a:r>
              <a:rPr lang="ru-RU" sz="4000" b="1" spc="-21" dirty="0" smtClean="0">
                <a:solidFill>
                  <a:srgbClr val="2365C7"/>
                </a:solidFill>
                <a:latin typeface="Arial"/>
                <a:cs typeface="Arial"/>
              </a:rPr>
              <a:t>РИСУНКАМИ В </a:t>
            </a:r>
            <a:r>
              <a:rPr lang="ru-RU" sz="4000" b="1" spc="-21" dirty="0" smtClean="0">
                <a:solidFill>
                  <a:srgbClr val="2365C7"/>
                </a:solidFill>
                <a:latin typeface="Arial"/>
                <a:cs typeface="Arial"/>
              </a:rPr>
              <a:t>ДОКУМЕНТАХ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11287204" cy="1661993"/>
          </a:xfrm>
        </p:spPr>
        <p:txBody>
          <a:bodyPr/>
          <a:lstStyle/>
          <a:p>
            <a:pPr algn="l"/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ВСТАВКА ИЗОБРАЖЕНИЯ ИЗ ИНТЕРНЕТА</a:t>
            </a:r>
            <a:endParaRPr lang="ru-RU" sz="4000" dirty="0"/>
          </a:p>
        </p:txBody>
      </p:sp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47" y="1367616"/>
            <a:ext cx="11153902" cy="4643470"/>
          </a:xfrm>
          <a:prstGeom prst="rect">
            <a:avLst/>
          </a:prstGeom>
        </p:spPr>
      </p:pic>
      <p:pic>
        <p:nvPicPr>
          <p:cNvPr id="10" name="Рисунок 9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13" y="1510492"/>
            <a:ext cx="7858180" cy="5246525"/>
          </a:xfrm>
          <a:prstGeom prst="rect">
            <a:avLst/>
          </a:prstGeom>
        </p:spPr>
      </p:pic>
      <p:pic>
        <p:nvPicPr>
          <p:cNvPr id="11" name="Рисунок 10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47" y="1367616"/>
            <a:ext cx="8429684" cy="5384968"/>
          </a:xfrm>
          <a:prstGeom prst="rect">
            <a:avLst/>
          </a:prstGeom>
        </p:spPr>
      </p:pic>
      <p:pic>
        <p:nvPicPr>
          <p:cNvPr id="12" name="Рисунок 11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847" y="1296178"/>
            <a:ext cx="8429684" cy="5462338"/>
          </a:xfrm>
          <a:prstGeom prst="rect">
            <a:avLst/>
          </a:prstGeom>
        </p:spPr>
      </p:pic>
      <p:pic>
        <p:nvPicPr>
          <p:cNvPr id="13" name="Рисунок 12" descr="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47" y="1153301"/>
            <a:ext cx="8786874" cy="5652301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9979" y="1296178"/>
            <a:ext cx="11287204" cy="1661993"/>
          </a:xfrm>
        </p:spPr>
        <p:txBody>
          <a:bodyPr/>
          <a:lstStyle/>
          <a:p>
            <a:pPr algn="l"/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endParaRPr lang="ru-RU" sz="3600" i="0" dirty="0"/>
          </a:p>
        </p:txBody>
      </p:sp>
      <p:pic>
        <p:nvPicPr>
          <p:cNvPr id="19" name="Рисунок 18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549" y="1367616"/>
            <a:ext cx="7522681" cy="5139979"/>
          </a:xfrm>
          <a:prstGeom prst="rect">
            <a:avLst/>
          </a:prstGeom>
        </p:spPr>
      </p:pic>
      <p:pic>
        <p:nvPicPr>
          <p:cNvPr id="14" name="Рисунок 13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069" y="1724806"/>
            <a:ext cx="2727301" cy="4601161"/>
          </a:xfrm>
          <a:prstGeom prst="rect">
            <a:avLst/>
          </a:prstGeom>
        </p:spPr>
      </p:pic>
      <p:pic>
        <p:nvPicPr>
          <p:cNvPr id="15" name="Рисунок 14" descr="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0837" y="2153434"/>
            <a:ext cx="2277733" cy="3929090"/>
          </a:xfrm>
          <a:prstGeom prst="rect">
            <a:avLst/>
          </a:prstGeom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369847" y="296046"/>
            <a:ext cx="1150151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ВСТАВКА ИЗОБРАЖЕНИЯ ИЗ ИНТЕРНЕТА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7170" name="Picture 2" descr="D:\онлайн уроки\6\8 урок\+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2987" y="2081996"/>
            <a:ext cx="2826968" cy="3714776"/>
          </a:xfrm>
          <a:prstGeom prst="rect">
            <a:avLst/>
          </a:prstGeom>
          <a:noFill/>
        </p:spPr>
      </p:pic>
      <p:pic>
        <p:nvPicPr>
          <p:cNvPr id="16" name="Рисунок 15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2921" y="1367616"/>
            <a:ext cx="8715436" cy="5092971"/>
          </a:xfrm>
          <a:prstGeom prst="rect">
            <a:avLst/>
          </a:prstGeom>
        </p:spPr>
      </p:pic>
      <p:pic>
        <p:nvPicPr>
          <p:cNvPr id="17" name="Рисунок 16" descr="1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4293" y="1296178"/>
            <a:ext cx="9217533" cy="5357850"/>
          </a:xfrm>
          <a:prstGeom prst="rect">
            <a:avLst/>
          </a:prstGeom>
        </p:spPr>
      </p:pic>
      <p:pic>
        <p:nvPicPr>
          <p:cNvPr id="18" name="Рисунок 17" descr="1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4293" y="1367616"/>
            <a:ext cx="9072626" cy="5301238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ФИГУР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Видео 05-11-2020 22_31_0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1417" y="1296178"/>
            <a:ext cx="9644130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ЭЛЕМЕНТОВ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SMART 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05-11-2020 22_58_1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98475" y="1367616"/>
            <a:ext cx="10429948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ЭЛЕМЕНТОВ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SMART 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51049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размещения изображений на странице в основном используется команда "Вставить". Это означает, что фотографии, загруженные в программе MS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хранятся в разных форматах и могут отличаться друг от друга по качеству и размеру.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Размещённые изображения можно изменять при помощи  разделов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Дизайн, Формат и Конструктор.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ЭЛЕМЕНТОВ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SMART ART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51049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Можно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использовать методы декорирования, цветовые сочетания. Но для того, чтобы по-разному изобразить границы и оттенок картин, сначала загружаем его в документ. После того, как загруженное изображение будет помечено мышью, из панели меню активируется панель формата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Работа  с рисунками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из нее выбирается макет изображения в произвольном дизайне.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510492"/>
            <a:ext cx="112872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программу MS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Выберите на ленте Иллюстрации вкладки Вставка – Фигуры – Основные фигуры.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indent="812800" algn="just">
              <a:buAutoNum type="arabicPeriod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061" y="3367880"/>
            <a:ext cx="31718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05-11-2020 23_29_1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55731" y="1296178"/>
            <a:ext cx="9144064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Видео 05-11-2020 23_30_1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2855" y="1296178"/>
            <a:ext cx="9787006" cy="54611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24740"/>
            <a:ext cx="10858576" cy="1661993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1. Какие способы загрузки </a:t>
            </a:r>
            <a:r>
              <a:rPr lang="ru-RU" sz="3600" i="0" dirty="0" smtClean="0"/>
              <a:t>изображений </a:t>
            </a:r>
            <a:r>
              <a:rPr lang="ru-RU" sz="3600" i="0" dirty="0" smtClean="0"/>
              <a:t>показаны? Напишите ответы, соответствующие числам.</a:t>
            </a:r>
            <a:endParaRPr lang="ru-RU" sz="36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 t="8997"/>
          <a:stretch>
            <a:fillRect/>
          </a:stretch>
        </p:blipFill>
        <p:spPr bwMode="auto">
          <a:xfrm>
            <a:off x="798475" y="3010690"/>
            <a:ext cx="1064426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655863" y="3367880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84755" y="3367880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13515" y="2510624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656919" y="3225004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656919" y="5153830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653368"/>
            <a:ext cx="10001320" cy="4977385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Проверка самостоятельной работы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Редактирование в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 lvl="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lang="ru-RU" sz="4000" kern="0" spc="-21" dirty="0" smtClean="0">
                <a:latin typeface="Arial"/>
                <a:cs typeface="Arial"/>
              </a:rPr>
              <a:t>правление курсором при помощи клавиш</a:t>
            </a:r>
            <a:endParaRPr lang="ru-RU" sz="4000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Использование клавиатуры при форматировании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24740"/>
            <a:ext cx="10858576" cy="4985980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3600" i="0" dirty="0" smtClean="0"/>
              <a:t>Продолжите предложения:</a:t>
            </a:r>
          </a:p>
          <a:p>
            <a:pPr indent="717550" algn="just"/>
            <a:r>
              <a:rPr lang="ru-RU" sz="3600" i="0" dirty="0" smtClean="0"/>
              <a:t>а) кнопка переключения курсора на новый абзац это – </a:t>
            </a:r>
            <a:r>
              <a:rPr lang="en-US" sz="3600" b="1" i="0" dirty="0" smtClean="0"/>
              <a:t>Enter</a:t>
            </a:r>
            <a:r>
              <a:rPr lang="en-US" sz="3600" i="0" dirty="0" smtClean="0"/>
              <a:t>.</a:t>
            </a:r>
            <a:endParaRPr lang="ru-RU" sz="3600" i="0" dirty="0" smtClean="0"/>
          </a:p>
          <a:p>
            <a:pPr indent="717550" algn="just"/>
            <a:r>
              <a:rPr lang="ru-RU" sz="3600" i="0" dirty="0" smtClean="0"/>
              <a:t>б) кнопка отключения </a:t>
            </a:r>
            <a:r>
              <a:rPr lang="ru-RU" sz="3600" i="0" dirty="0" smtClean="0"/>
              <a:t>символа, </a:t>
            </a:r>
            <a:r>
              <a:rPr lang="ru-RU" sz="3600" i="0" dirty="0" smtClean="0"/>
              <a:t>которая находится слева от курсора </a:t>
            </a:r>
            <a:r>
              <a:rPr lang="ru-RU" sz="3600" i="0" dirty="0" smtClean="0"/>
              <a:t>– </a:t>
            </a:r>
            <a:r>
              <a:rPr lang="en-US" sz="3600" b="1" i="0" dirty="0" smtClean="0"/>
              <a:t>Delete</a:t>
            </a:r>
            <a:r>
              <a:rPr lang="en-US" sz="3600" i="0" dirty="0" smtClean="0"/>
              <a:t>.</a:t>
            </a:r>
            <a:endParaRPr lang="ru-RU" sz="3600" i="0" dirty="0" smtClean="0"/>
          </a:p>
          <a:p>
            <a:pPr indent="717550" algn="just"/>
            <a:r>
              <a:rPr lang="ru-RU" sz="3600" i="0" dirty="0" smtClean="0"/>
              <a:t>г) кнопка, которая служит для того, чтобы оставить пространство между словами – </a:t>
            </a:r>
            <a:r>
              <a:rPr lang="ru-RU" sz="3600" b="1" i="0" dirty="0" smtClean="0"/>
              <a:t>пробел</a:t>
            </a:r>
            <a:r>
              <a:rPr lang="ru-RU" sz="3600" i="0" dirty="0" smtClean="0"/>
              <a:t>.</a:t>
            </a:r>
            <a:endParaRPr lang="ru-RU" sz="3600" i="0" dirty="0" smtClean="0"/>
          </a:p>
          <a:p>
            <a:pPr indent="717550" algn="just"/>
            <a:r>
              <a:rPr lang="ru-RU" sz="3600" i="0" dirty="0" smtClean="0"/>
              <a:t>е) кнопка, которая применяется только для написания заглавных букв, это </a:t>
            </a:r>
            <a:r>
              <a:rPr lang="ru-RU" sz="3600" i="0" dirty="0" smtClean="0"/>
              <a:t>– </a:t>
            </a:r>
            <a:r>
              <a:rPr lang="en-US" sz="3600" b="1" i="0" dirty="0" smtClean="0"/>
              <a:t>Shift</a:t>
            </a:r>
            <a:r>
              <a:rPr lang="en-US" sz="3600" i="0" dirty="0" smtClean="0"/>
              <a:t>.</a:t>
            </a:r>
            <a:endParaRPr lang="ru-RU" sz="36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867682"/>
            <a:ext cx="10858576" cy="2215991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ж) </a:t>
            </a:r>
            <a:r>
              <a:rPr lang="ru-RU" sz="3600" i="0" dirty="0" smtClean="0"/>
              <a:t>кнопка, которая отменяет последнее действие, это </a:t>
            </a:r>
            <a:r>
              <a:rPr lang="ru-RU" sz="3600" i="0" dirty="0" smtClean="0"/>
              <a:t>– </a:t>
            </a:r>
            <a:r>
              <a:rPr lang="en-US" sz="3600" b="1" i="0" dirty="0" smtClean="0"/>
              <a:t>Esc</a:t>
            </a:r>
            <a:r>
              <a:rPr lang="en-US" sz="3600" i="0" dirty="0" smtClean="0"/>
              <a:t>.</a:t>
            </a:r>
            <a:endParaRPr lang="ru-RU" sz="3600" i="0" dirty="0" smtClean="0"/>
          </a:p>
          <a:p>
            <a:pPr indent="717550" algn="just"/>
            <a:r>
              <a:rPr lang="ru-RU" sz="3600" i="0" dirty="0" err="1" smtClean="0"/>
              <a:t>з</a:t>
            </a:r>
            <a:r>
              <a:rPr lang="ru-RU" sz="3600" i="0" dirty="0" smtClean="0"/>
              <a:t>) </a:t>
            </a:r>
            <a:r>
              <a:rPr lang="ru-RU" sz="3600" i="0" dirty="0" smtClean="0"/>
              <a:t>кнопка, используемая для удаления значка, стоящего справа от курсора, это – </a:t>
            </a:r>
            <a:r>
              <a:rPr lang="en-US" sz="3600" b="1" i="0" dirty="0" err="1" smtClean="0"/>
              <a:t>Backspase</a:t>
            </a:r>
            <a:r>
              <a:rPr lang="en-US" sz="3600" i="0" dirty="0" smtClean="0"/>
              <a:t>.</a:t>
            </a:r>
            <a:endParaRPr lang="ru-RU" sz="36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ИЗОБРАЖЕНИЙ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1661993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 помощью изображений, фотографий,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фигур,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рисунков люди могут передавать много информации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В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частности, при объяснении какого-то события или явления у каждого будет разное представление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А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картины не только гармонично вписываются в документацию, но и красиво и наглядно ее выражают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Компьютерные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программы имеют огромный потенциал в этом направлении. 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655599" y="1653368"/>
            <a:ext cx="10858576" cy="4071966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Среди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таких программ есть и программа MS </a:t>
            </a:r>
            <a:r>
              <a:rPr lang="ru-RU" sz="36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в которой есть несколько вариантов работы с картинками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В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программе MS </a:t>
            </a:r>
            <a:r>
              <a:rPr lang="ru-RU" sz="36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загружать изображения и графические изображения в документ можно несколькими способами: работа с картинками в формате 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.jpg, .</a:t>
            </a:r>
            <a:r>
              <a:rPr lang="en-US" sz="36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png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.gif, .tiff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.bmp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 других.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ИЗОБРАЖЕНИЙ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ИЗОБРАЖЕНИЙ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Видео 05-11-2020 22_13_5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7037" y="1367616"/>
            <a:ext cx="10787138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СНИМКА ЭКРАНА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05-11-2020 22_22_1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84227" y="1439054"/>
            <a:ext cx="10358510" cy="514353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11287204" cy="4185761"/>
          </a:xfrm>
        </p:spPr>
        <p:txBody>
          <a:bodyPr/>
          <a:lstStyle/>
          <a:p>
            <a:pPr algn="ctr"/>
            <a:r>
              <a:rPr lang="ru-RU" sz="4000" b="1" i="0" dirty="0" smtClean="0"/>
              <a:t>    Поиск и вставка изображений из различных источников в Интернете.</a:t>
            </a:r>
          </a:p>
          <a:p>
            <a:pPr algn="l"/>
            <a:r>
              <a:rPr lang="ru-RU" sz="4000" i="0" dirty="0" smtClean="0"/>
              <a:t>Чтобы разместить картинки из различных источников а Интернете, выбирается значок</a:t>
            </a:r>
          </a:p>
          <a:p>
            <a:pPr algn="l"/>
            <a:r>
              <a:rPr lang="ru-RU" sz="4000" i="0" dirty="0" smtClean="0"/>
              <a:t>               а разделе </a:t>
            </a:r>
            <a:r>
              <a:rPr lang="ru-RU" sz="4000" b="1" i="0" dirty="0" smtClean="0"/>
              <a:t>Иллюстрации: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ВОЗМОЖНОСТЬ ВСТАВКИ КАРТИНКИ</a:t>
            </a:r>
            <a:endParaRPr lang="ru-RU" sz="4000" dirty="0"/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2"/>
          <a:srcRect l="53125" t="19407" r="29687" b="37022"/>
          <a:stretch>
            <a:fillRect/>
          </a:stretch>
        </p:blipFill>
        <p:spPr>
          <a:xfrm>
            <a:off x="655599" y="3796508"/>
            <a:ext cx="1571636" cy="1357322"/>
          </a:xfrm>
          <a:prstGeom prst="rect">
            <a:avLst/>
          </a:prstGeom>
        </p:spPr>
      </p:pic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193" y="4439450"/>
            <a:ext cx="6000792" cy="204435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1868E-6 3.3356E-6 L -0.18206 -0.2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2ef5b4cc7921b917c29c06387b9d4f24049aca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</TotalTime>
  <Words>464</Words>
  <Application>Microsoft Office PowerPoint</Application>
  <PresentationFormat>Произвольный</PresentationFormat>
  <Paragraphs>50</Paragraphs>
  <Slides>19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ВОЗМОЖНОСТЬ ВСТАВКИ КАРТИНКИ</vt:lpstr>
      <vt:lpstr>ВСТАВКА ИЗОБРАЖЕНИЯ ИЗ ИНТЕРНЕТА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716</cp:revision>
  <dcterms:created xsi:type="dcterms:W3CDTF">2020-04-13T08:05:16Z</dcterms:created>
  <dcterms:modified xsi:type="dcterms:W3CDTF">2020-11-05T20:35:49Z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