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56" r:id="rId2"/>
    <p:sldId id="370" r:id="rId3"/>
    <p:sldId id="571" r:id="rId4"/>
    <p:sldId id="572" r:id="rId5"/>
    <p:sldId id="559" r:id="rId6"/>
    <p:sldId id="570" r:id="rId7"/>
    <p:sldId id="573" r:id="rId8"/>
    <p:sldId id="574" r:id="rId9"/>
    <p:sldId id="576" r:id="rId10"/>
    <p:sldId id="577" r:id="rId11"/>
    <p:sldId id="578" r:id="rId12"/>
    <p:sldId id="575" r:id="rId13"/>
    <p:sldId id="579" r:id="rId14"/>
    <p:sldId id="580" r:id="rId15"/>
    <p:sldId id="581" r:id="rId16"/>
    <p:sldId id="582" r:id="rId17"/>
    <p:sldId id="583" r:id="rId18"/>
    <p:sldId id="584" r:id="rId19"/>
    <p:sldId id="551" r:id="rId20"/>
  </p:sldIdLst>
  <p:sldSz cx="12169775" cy="7021513"/>
  <p:notesSz cx="5765800" cy="3244850"/>
  <p:custDataLst>
    <p:tags r:id="rId22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6232">
          <p15:clr>
            <a:srgbClr val="A4A3A4"/>
          </p15:clr>
        </p15:guide>
        <p15:guide id="2" pos="45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1022">
          <p15:clr>
            <a:srgbClr val="A4A3A4"/>
          </p15:clr>
        </p15:guide>
        <p15:guide id="2" pos="181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D023DD"/>
    <a:srgbClr val="007A37"/>
    <a:srgbClr val="004A8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324" autoAdjust="0"/>
    <p:restoredTop sz="93190" autoAdjust="0"/>
  </p:normalViewPr>
  <p:slideViewPr>
    <p:cSldViewPr>
      <p:cViewPr>
        <p:scale>
          <a:sx n="66" d="100"/>
          <a:sy n="66" d="100"/>
        </p:scale>
        <p:origin x="-768" y="-24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48" d="100"/>
          <a:sy n="148" d="100"/>
        </p:scale>
        <p:origin x="-1332" y="-96"/>
      </p:cViewPr>
      <p:guideLst>
        <p:guide orient="horz" pos="1022"/>
        <p:guide pos="181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C86543-421F-46F0-8DB9-08A2BA71687B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30EF6-6AD4-422F-AB26-32C1229698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60067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11/5/2020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11/5/2020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11/5/2020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D:\&#1086;&#1085;&#1083;&#1072;&#1081;&#1085;%20&#1091;&#1088;&#1086;&#1082;&#1080;\5\2%20&#1095;&#1077;&#1090;&#1074;&#1077;&#1088;&#1090;&#1100;\5-2-6\&#1042;&#1080;&#1076;&#1077;&#1086;%2005-11-2020%2022_31_05.mp4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D:\&#1086;&#1085;&#1083;&#1072;&#1081;&#1085;%20&#1091;&#1088;&#1086;&#1082;&#1080;\5\2%20&#1095;&#1077;&#1090;&#1074;&#1077;&#1088;&#1090;&#1100;\5-2-6\&#1042;&#1080;&#1076;&#1077;&#1086;%2005-11-2020%2022_58_14.mp4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D:\&#1086;&#1085;&#1083;&#1072;&#1081;&#1085;%20&#1091;&#1088;&#1086;&#1082;&#1080;\5\2%20&#1095;&#1077;&#1090;&#1074;&#1077;&#1088;&#1090;&#1100;\5-2-6\&#1042;&#1080;&#1076;&#1077;&#1086;%2005-11-2020%2023_29_17.mp4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D:\&#1086;&#1085;&#1083;&#1072;&#1081;&#1085;%20&#1091;&#1088;&#1086;&#1082;&#1080;\5\2%20&#1095;&#1077;&#1090;&#1074;&#1077;&#1088;&#1090;&#1100;\5-2-6\&#1042;&#1080;&#1076;&#1077;&#1086;%2005-11-2020%2023_30_17.mp4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D:\&#1086;&#1085;&#1083;&#1072;&#1081;&#1085;%20&#1091;&#1088;&#1086;&#1082;&#1080;\5\2%20&#1095;&#1077;&#1090;&#1074;&#1077;&#1088;&#1090;&#1100;\5-2-6\&#1042;&#1080;&#1076;&#1077;&#1086;%2005-11-2020%2022_13_59.mp4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D:\&#1086;&#1085;&#1083;&#1072;&#1081;&#1085;%20&#1091;&#1088;&#1086;&#1082;&#1080;\5\2%20&#1095;&#1077;&#1090;&#1074;&#1077;&#1088;&#1090;&#1100;\5-2-6\&#1042;&#1080;&#1076;&#1077;&#1086;%2005-11-2020%2022_22_12.mp4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12920" y="482398"/>
            <a:ext cx="7297569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>
              <a:spcBef>
                <a:spcPts val="243"/>
              </a:spcBef>
            </a:pPr>
            <a:r>
              <a:rPr sz="6000" spc="-11" dirty="0">
                <a:latin typeface="Arial" pitchFamily="34" charset="0"/>
                <a:cs typeface="Arial" pitchFamily="34" charset="0"/>
              </a:rPr>
              <a:t>Информатика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</a:t>
            </a:r>
            <a:r>
              <a:rPr sz="6000" spc="-85" dirty="0">
                <a:latin typeface="Arial" pitchFamily="34" charset="0"/>
                <a:cs typeface="Arial" pitchFamily="34" charset="0"/>
              </a:rPr>
              <a:t>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ИТ</a:t>
            </a:r>
            <a:endParaRPr sz="60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70045" y="3296442"/>
            <a:ext cx="5429288" cy="1939522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/>
            <a:r>
              <a:rPr lang="ru-RU" sz="4000" b="1" spc="-21" dirty="0" smtClean="0">
                <a:solidFill>
                  <a:srgbClr val="2365C7"/>
                </a:solidFill>
                <a:latin typeface="Arial"/>
                <a:cs typeface="Arial"/>
              </a:rPr>
              <a:t>РАБОТА С </a:t>
            </a:r>
            <a:r>
              <a:rPr lang="ru-RU" sz="4000" b="1" spc="-21" dirty="0" smtClean="0">
                <a:solidFill>
                  <a:srgbClr val="2365C7"/>
                </a:solidFill>
                <a:latin typeface="Arial"/>
                <a:cs typeface="Arial"/>
              </a:rPr>
              <a:t>РИСУНКАМИ В </a:t>
            </a:r>
            <a:r>
              <a:rPr lang="ru-RU" sz="4000" b="1" spc="-21" dirty="0" smtClean="0">
                <a:solidFill>
                  <a:srgbClr val="2365C7"/>
                </a:solidFill>
                <a:latin typeface="Arial"/>
                <a:cs typeface="Arial"/>
              </a:rPr>
              <a:t>ДОКУМЕНТАХ</a:t>
            </a:r>
            <a:endParaRPr lang="ru-RU" sz="4000" spc="-21" dirty="0" smtClean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98475" y="3296442"/>
            <a:ext cx="726434" cy="2357454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845537" y="2762260"/>
            <a:ext cx="3540447" cy="3350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892263" y="460623"/>
            <a:ext cx="1338943" cy="1372699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371167" y="510360"/>
            <a:ext cx="365897" cy="77280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>
              <a:spcBef>
                <a:spcPts val="266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4800" b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13977" y="1224740"/>
            <a:ext cx="1020384" cy="456834"/>
          </a:xfrm>
          <a:prstGeom prst="rect">
            <a:avLst/>
          </a:prstGeom>
        </p:spPr>
        <p:txBody>
          <a:bodyPr vert="horz" wrap="square" lIns="0" tIns="25696" rIns="0" bIns="0" rtlCol="0">
            <a:spAutoFit/>
          </a:bodyPr>
          <a:lstStyle/>
          <a:p>
            <a:pPr algn="ctr">
              <a:spcBef>
                <a:spcPts val="202"/>
              </a:spcBef>
            </a:pPr>
            <a:r>
              <a:rPr sz="2800" b="1" spc="11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800" b="1" spc="-11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2800" b="1">
              <a:latin typeface="Arial"/>
              <a:cs typeface="Arial"/>
            </a:endParaRPr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847" y="581798"/>
            <a:ext cx="1294543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41285" y="1296178"/>
            <a:ext cx="11287204" cy="1661993"/>
          </a:xfrm>
        </p:spPr>
        <p:txBody>
          <a:bodyPr/>
          <a:lstStyle/>
          <a:p>
            <a:pPr algn="l"/>
            <a:r>
              <a:rPr lang="ru-RU" sz="3600" i="0" dirty="0" smtClean="0"/>
              <a:t/>
            </a:r>
            <a:br>
              <a:rPr lang="ru-RU" sz="3600" i="0" dirty="0" smtClean="0"/>
            </a:br>
            <a:r>
              <a:rPr lang="ru-RU" sz="3600" i="0" dirty="0" smtClean="0"/>
              <a:t/>
            </a:r>
            <a:br>
              <a:rPr lang="ru-RU" sz="3600" i="0" dirty="0" smtClean="0"/>
            </a:br>
            <a:endParaRPr lang="ru-RU" sz="3600" i="0" dirty="0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584161" y="367484"/>
            <a:ext cx="10900241" cy="615553"/>
          </a:xfrm>
        </p:spPr>
        <p:txBody>
          <a:bodyPr/>
          <a:lstStyle/>
          <a:p>
            <a:pPr algn="ctr"/>
            <a:r>
              <a:rPr lang="ru-RU" sz="4000" dirty="0" smtClean="0"/>
              <a:t>ВСТАВКА ИЗОБРАЖЕНИЯ ИЗ ИНТЕРНЕТА</a:t>
            </a:r>
            <a:endParaRPr lang="ru-RU" sz="4000" dirty="0"/>
          </a:p>
        </p:txBody>
      </p:sp>
      <p:pic>
        <p:nvPicPr>
          <p:cNvPr id="9" name="Рисунок 8" descr="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847" y="1367616"/>
            <a:ext cx="11153902" cy="4643470"/>
          </a:xfrm>
          <a:prstGeom prst="rect">
            <a:avLst/>
          </a:prstGeom>
        </p:spPr>
      </p:pic>
      <p:pic>
        <p:nvPicPr>
          <p:cNvPr id="10" name="Рисунок 9" descr="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9913" y="1510492"/>
            <a:ext cx="7858180" cy="5246525"/>
          </a:xfrm>
          <a:prstGeom prst="rect">
            <a:avLst/>
          </a:prstGeom>
        </p:spPr>
      </p:pic>
      <p:pic>
        <p:nvPicPr>
          <p:cNvPr id="11" name="Рисунок 10" descr="4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9847" y="1367616"/>
            <a:ext cx="8429684" cy="5384968"/>
          </a:xfrm>
          <a:prstGeom prst="rect">
            <a:avLst/>
          </a:prstGeom>
        </p:spPr>
      </p:pic>
      <p:pic>
        <p:nvPicPr>
          <p:cNvPr id="12" name="Рисунок 11" descr="5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9847" y="1296178"/>
            <a:ext cx="8429684" cy="5462338"/>
          </a:xfrm>
          <a:prstGeom prst="rect">
            <a:avLst/>
          </a:prstGeom>
        </p:spPr>
      </p:pic>
      <p:pic>
        <p:nvPicPr>
          <p:cNvPr id="13" name="Рисунок 12" descr="6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9847" y="1153301"/>
            <a:ext cx="8786874" cy="5652301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369979" y="1296178"/>
            <a:ext cx="11287204" cy="1661993"/>
          </a:xfrm>
        </p:spPr>
        <p:txBody>
          <a:bodyPr/>
          <a:lstStyle/>
          <a:p>
            <a:pPr algn="l"/>
            <a:r>
              <a:rPr lang="ru-RU" sz="3600" i="0" dirty="0" smtClean="0"/>
              <a:t/>
            </a:r>
            <a:br>
              <a:rPr lang="ru-RU" sz="3600" i="0" dirty="0" smtClean="0"/>
            </a:br>
            <a:r>
              <a:rPr lang="ru-RU" sz="3600" i="0" dirty="0" smtClean="0"/>
              <a:t/>
            </a:r>
            <a:br>
              <a:rPr lang="ru-RU" sz="3600" i="0" dirty="0" smtClean="0"/>
            </a:br>
            <a:endParaRPr lang="ru-RU" sz="3600" i="0" dirty="0"/>
          </a:p>
        </p:txBody>
      </p:sp>
      <p:pic>
        <p:nvPicPr>
          <p:cNvPr id="19" name="Рисунок 18" descr="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1549" y="1367616"/>
            <a:ext cx="7522681" cy="5139979"/>
          </a:xfrm>
          <a:prstGeom prst="rect">
            <a:avLst/>
          </a:prstGeom>
        </p:spPr>
      </p:pic>
      <p:pic>
        <p:nvPicPr>
          <p:cNvPr id="14" name="Рисунок 13" descr="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9069" y="1724806"/>
            <a:ext cx="2727301" cy="4601161"/>
          </a:xfrm>
          <a:prstGeom prst="rect">
            <a:avLst/>
          </a:prstGeom>
        </p:spPr>
      </p:pic>
      <p:pic>
        <p:nvPicPr>
          <p:cNvPr id="15" name="Рисунок 14" descr="10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70837" y="2153434"/>
            <a:ext cx="2277733" cy="3929090"/>
          </a:xfrm>
          <a:prstGeom prst="rect">
            <a:avLst/>
          </a:prstGeom>
        </p:spPr>
      </p:pic>
      <p:sp>
        <p:nvSpPr>
          <p:cNvPr id="20" name="Заголовок 1"/>
          <p:cNvSpPr txBox="1">
            <a:spLocks/>
          </p:cNvSpPr>
          <p:nvPr/>
        </p:nvSpPr>
        <p:spPr>
          <a:xfrm>
            <a:off x="369847" y="296046"/>
            <a:ext cx="11501518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ВСТАВКА ИЗОБРАЖЕНИЯ ИЗ ИНТЕРНЕТА</a:t>
            </a:r>
            <a:endParaRPr kumimoji="0" lang="ru-RU" sz="40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pic>
        <p:nvPicPr>
          <p:cNvPr id="7170" name="Picture 2" descr="D:\онлайн уроки\6\8 урок\+9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12987" y="2081996"/>
            <a:ext cx="2826968" cy="3714776"/>
          </a:xfrm>
          <a:prstGeom prst="rect">
            <a:avLst/>
          </a:prstGeom>
          <a:noFill/>
        </p:spPr>
      </p:pic>
      <p:pic>
        <p:nvPicPr>
          <p:cNvPr id="16" name="Рисунок 15" descr="11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12921" y="1367616"/>
            <a:ext cx="8715436" cy="5092971"/>
          </a:xfrm>
          <a:prstGeom prst="rect">
            <a:avLst/>
          </a:prstGeom>
        </p:spPr>
      </p:pic>
      <p:pic>
        <p:nvPicPr>
          <p:cNvPr id="17" name="Рисунок 16" descr="12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84293" y="1296178"/>
            <a:ext cx="9217533" cy="5357850"/>
          </a:xfrm>
          <a:prstGeom prst="rect">
            <a:avLst/>
          </a:prstGeom>
        </p:spPr>
      </p:pic>
      <p:pic>
        <p:nvPicPr>
          <p:cNvPr id="18" name="Рисунок 17" descr="13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84293" y="1367616"/>
            <a:ext cx="9072626" cy="5301238"/>
          </a:xfrm>
          <a:prstGeom prst="rect">
            <a:avLst/>
          </a:prstGeom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ВСТАВКА ФИГУР В ДОКУМЕНТ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6" name="Видео 05-11-2020 22_31_05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441417" y="1296178"/>
            <a:ext cx="9644130" cy="5429288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ВСТАВКА ЭЛЕМЕНТОВ </a:t>
            </a:r>
            <a:r>
              <a:rPr lang="en-US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SMART ART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5" name="Видео 05-11-2020 22_58_14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798475" y="1367616"/>
            <a:ext cx="10429948" cy="5357850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ВСТАВКА ЭЛЕМЕНТОВ </a:t>
            </a:r>
            <a:r>
              <a:rPr lang="en-US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SMART ART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41285" y="1510492"/>
            <a:ext cx="112872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12800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Для размещения изображений на странице в основном используется команда "Вставить". Это означает, что фотографии, загруженные в программе MS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Word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, хранятся в разных форматах и могут отличаться друг от друга по качеству и размеру.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Размещённые изображения можно изменять при помощи  разделов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Дизайн, Формат и Конструктор.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ВСТАВКА ЭЛЕМЕНТОВ </a:t>
            </a:r>
            <a:r>
              <a:rPr lang="en-US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SMART ART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41285" y="1510492"/>
            <a:ext cx="112872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12800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Можно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использовать методы декорирования, цветовые сочетания. Но для того, чтобы по-разному изобразить границы и оттенок картин, сначала загружаем его в документ. После того, как загруженное изображение будет помечено мышью, из панели меню активируется панель формата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Работа  с рисунками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и из нее выбирается макет изображения в произвольном дизайне.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ЗАКРЕПЛЕНИЕ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41285" y="1510492"/>
            <a:ext cx="1128720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12800" algn="just"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Запустите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программу MS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Word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Выберите на ленте Иллюстрации вкладки Вставка – Фигуры – Основные фигуры.</a:t>
            </a:r>
            <a:endParaRPr lang="ru-RU" sz="3600" b="1" dirty="0" smtClean="0">
              <a:latin typeface="Arial" pitchFamily="34" charset="0"/>
              <a:cs typeface="Arial" pitchFamily="34" charset="0"/>
            </a:endParaRPr>
          </a:p>
          <a:p>
            <a:pPr indent="812800" algn="just">
              <a:buAutoNum type="arabicPeriod"/>
            </a:pPr>
            <a:endParaRPr lang="ru-RU" sz="36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56061" y="3367880"/>
            <a:ext cx="3171825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ЗАКРЕПЛЕНИЕ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5" name="Видео 05-11-2020 23_29_17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655731" y="1296178"/>
            <a:ext cx="9144064" cy="5429288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ЗАКРЕПЛЕНИЕ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6" name="Видео 05-11-2020 23_30_17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512855" y="1296178"/>
            <a:ext cx="9787006" cy="5461150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84161" y="1224740"/>
            <a:ext cx="10858576" cy="1661993"/>
          </a:xfrm>
        </p:spPr>
        <p:txBody>
          <a:bodyPr/>
          <a:lstStyle/>
          <a:p>
            <a:pPr indent="717550" algn="just"/>
            <a:r>
              <a:rPr lang="ru-RU" sz="3600" i="0" dirty="0" smtClean="0"/>
              <a:t>1. Какие способы загрузки </a:t>
            </a:r>
            <a:r>
              <a:rPr lang="ru-RU" sz="3600" i="0" dirty="0" smtClean="0"/>
              <a:t>изображений </a:t>
            </a:r>
            <a:r>
              <a:rPr lang="ru-RU" sz="3600" i="0" dirty="0" smtClean="0"/>
              <a:t>показаны? Напишите ответы, соответствующие числам.</a:t>
            </a:r>
            <a:endParaRPr lang="ru-RU" sz="36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ЗАДАНИЕ ДЛЯ САМОСТОЯТЕЛЬНОЙ РАБОТЫ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lum bright="-10000" contrast="30000"/>
          </a:blip>
          <a:srcRect t="8997"/>
          <a:stretch>
            <a:fillRect/>
          </a:stretch>
        </p:blipFill>
        <p:spPr bwMode="auto">
          <a:xfrm>
            <a:off x="798475" y="3010690"/>
            <a:ext cx="10644262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2655863" y="3367880"/>
            <a:ext cx="57150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084755" y="3367880"/>
            <a:ext cx="57150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6513515" y="2510624"/>
            <a:ext cx="57150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10656919" y="3225004"/>
            <a:ext cx="57150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0656919" y="5153830"/>
            <a:ext cx="57150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5</a:t>
            </a:r>
            <a:endParaRPr lang="ru-RU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240993" y="331006"/>
            <a:ext cx="273416" cy="51119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 marL="27048">
              <a:spcBef>
                <a:spcPts val="266"/>
              </a:spcBef>
            </a:pPr>
            <a:r>
              <a:rPr sz="3100" spc="21" dirty="0">
                <a:solidFill>
                  <a:srgbClr val="00A650"/>
                </a:solidFill>
                <a:latin typeface="Arial"/>
                <a:cs typeface="Arial"/>
              </a:rPr>
              <a:t>1</a:t>
            </a:r>
            <a:endParaRPr sz="31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69913" y="1653368"/>
            <a:ext cx="10001320" cy="4977385"/>
          </a:xfrm>
          <a:prstGeom prst="rect">
            <a:avLst/>
          </a:prstGeom>
        </p:spPr>
        <p:txBody>
          <a:bodyPr vert="horz" wrap="square" lIns="0" tIns="27048" rIns="0" bIns="0" rtlCol="0">
            <a:spAutoFit/>
          </a:bodyPr>
          <a:lstStyle/>
          <a:p>
            <a:pPr marL="27048" marR="254256"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ru-RU" sz="360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360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Проверка самостоятельной работы</a:t>
            </a:r>
          </a:p>
          <a:p>
            <a:pPr marL="27048" marR="254256"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  </a:t>
            </a:r>
            <a:r>
              <a:rPr lang="en-US" sz="400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Редактирование в </a:t>
            </a:r>
            <a:r>
              <a:rPr lang="en-US" sz="4000" dirty="0" smtClean="0">
                <a:solidFill>
                  <a:srgbClr val="231F20"/>
                </a:solidFill>
                <a:latin typeface="Arial"/>
                <a:cs typeface="Arial"/>
              </a:rPr>
              <a:t>Word</a:t>
            </a:r>
            <a:endParaRPr lang="ru-RU" sz="4000" dirty="0" smtClean="0">
              <a:solidFill>
                <a:srgbClr val="231F20"/>
              </a:solidFill>
              <a:latin typeface="Arial"/>
              <a:cs typeface="Arial"/>
            </a:endParaRPr>
          </a:p>
          <a:p>
            <a:pPr marL="27048" marR="254256" lvl="0"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  </a:t>
            </a:r>
            <a:r>
              <a:rPr lang="en-US" sz="400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ru-RU" sz="4000" kern="0" spc="-21" dirty="0" smtClean="0">
                <a:solidFill>
                  <a:srgbClr val="231F20"/>
                </a:solidFill>
                <a:latin typeface="Arial"/>
                <a:cs typeface="Arial"/>
              </a:rPr>
              <a:t>У</a:t>
            </a:r>
            <a:r>
              <a:rPr lang="ru-RU" sz="4000" kern="0" spc="-21" dirty="0" smtClean="0">
                <a:latin typeface="Arial"/>
                <a:cs typeface="Arial"/>
              </a:rPr>
              <a:t>правление курсором при помощи клавиш</a:t>
            </a:r>
            <a:endParaRPr lang="ru-RU" sz="4000" spc="-11" dirty="0">
              <a:solidFill>
                <a:srgbClr val="231F20"/>
              </a:solidFill>
              <a:latin typeface="Arial"/>
              <a:cs typeface="Arial"/>
            </a:endParaRPr>
          </a:p>
          <a:p>
            <a:pPr marL="27048" marR="10819"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4000" dirty="0" smtClean="0">
                <a:solidFill>
                  <a:srgbClr val="231F20"/>
                </a:solidFill>
                <a:latin typeface="Arial"/>
                <a:cs typeface="Arial"/>
              </a:rPr>
              <a:t>   </a:t>
            </a: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Использование клавиатуры при форматировании</a:t>
            </a: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</a:pPr>
            <a:endParaRPr lang="ru-RU" sz="4000" dirty="0" smtClean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69847" y="296046"/>
            <a:ext cx="11501518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53" dirty="0" smtClean="0">
                <a:latin typeface="Arial" pitchFamily="34" charset="0"/>
                <a:cs typeface="Arial" pitchFamily="34" charset="0"/>
              </a:rPr>
              <a:t>ПЛАН УРОКА</a:t>
            </a:r>
            <a:endParaRPr lang="ru-RU" spc="1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84161" y="1224740"/>
            <a:ext cx="10858576" cy="4985980"/>
          </a:xfrm>
        </p:spPr>
        <p:txBody>
          <a:bodyPr/>
          <a:lstStyle/>
          <a:p>
            <a:pPr indent="717550" algn="just">
              <a:buAutoNum type="arabicPeriod"/>
            </a:pPr>
            <a:r>
              <a:rPr lang="ru-RU" sz="3600" i="0" dirty="0" smtClean="0"/>
              <a:t>Продолжите предложения:</a:t>
            </a:r>
          </a:p>
          <a:p>
            <a:pPr indent="717550" algn="just"/>
            <a:r>
              <a:rPr lang="ru-RU" sz="3600" i="0" dirty="0" smtClean="0"/>
              <a:t>а) кнопка переключения курсора на новый абзац это – </a:t>
            </a:r>
            <a:r>
              <a:rPr lang="en-US" sz="3600" b="1" i="0" dirty="0" smtClean="0"/>
              <a:t>Enter</a:t>
            </a:r>
            <a:r>
              <a:rPr lang="en-US" sz="3600" i="0" dirty="0" smtClean="0"/>
              <a:t>.</a:t>
            </a:r>
            <a:endParaRPr lang="ru-RU" sz="3600" i="0" dirty="0" smtClean="0"/>
          </a:p>
          <a:p>
            <a:pPr indent="717550" algn="just"/>
            <a:r>
              <a:rPr lang="ru-RU" sz="3600" i="0" dirty="0" smtClean="0"/>
              <a:t>б) кнопка отключения </a:t>
            </a:r>
            <a:r>
              <a:rPr lang="ru-RU" sz="3600" i="0" dirty="0" smtClean="0"/>
              <a:t>символа, </a:t>
            </a:r>
            <a:r>
              <a:rPr lang="ru-RU" sz="3600" i="0" dirty="0" smtClean="0"/>
              <a:t>которая находится слева от курсора </a:t>
            </a:r>
            <a:r>
              <a:rPr lang="ru-RU" sz="3600" i="0" dirty="0" smtClean="0"/>
              <a:t>– </a:t>
            </a:r>
            <a:r>
              <a:rPr lang="en-US" sz="3600" b="1" i="0" dirty="0" smtClean="0"/>
              <a:t>Delete</a:t>
            </a:r>
            <a:r>
              <a:rPr lang="en-US" sz="3600" i="0" dirty="0" smtClean="0"/>
              <a:t>.</a:t>
            </a:r>
            <a:endParaRPr lang="ru-RU" sz="3600" i="0" dirty="0" smtClean="0"/>
          </a:p>
          <a:p>
            <a:pPr indent="717550" algn="just"/>
            <a:r>
              <a:rPr lang="ru-RU" sz="3600" i="0" dirty="0" smtClean="0"/>
              <a:t>г) кнопка, которая служит для того, чтобы оставить пространство между словами – </a:t>
            </a:r>
            <a:r>
              <a:rPr lang="ru-RU" sz="3600" b="1" i="0" dirty="0" smtClean="0"/>
              <a:t>пробел</a:t>
            </a:r>
            <a:r>
              <a:rPr lang="ru-RU" sz="3600" i="0" dirty="0" smtClean="0"/>
              <a:t>.</a:t>
            </a:r>
            <a:endParaRPr lang="ru-RU" sz="3600" i="0" dirty="0" smtClean="0"/>
          </a:p>
          <a:p>
            <a:pPr indent="717550" algn="just"/>
            <a:r>
              <a:rPr lang="ru-RU" sz="3600" i="0" dirty="0" smtClean="0"/>
              <a:t>е) кнопка, которая применяется только для написания заглавных букв, это </a:t>
            </a:r>
            <a:r>
              <a:rPr lang="ru-RU" sz="3600" i="0" dirty="0" smtClean="0"/>
              <a:t>– </a:t>
            </a:r>
            <a:r>
              <a:rPr lang="en-US" sz="3600" b="1" i="0" dirty="0" smtClean="0"/>
              <a:t>Shift</a:t>
            </a:r>
            <a:r>
              <a:rPr lang="en-US" sz="3600" i="0" dirty="0" smtClean="0"/>
              <a:t>.</a:t>
            </a:r>
            <a:endParaRPr lang="ru-RU" sz="36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cs typeface="Arial"/>
              </a:rPr>
              <a:t>ПРОВЕРКА </a:t>
            </a: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САМОСТОЯТЕЛЬНОЙ </a:t>
            </a: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РАБОТЫ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55599" y="1867682"/>
            <a:ext cx="10858576" cy="2215991"/>
          </a:xfrm>
        </p:spPr>
        <p:txBody>
          <a:bodyPr/>
          <a:lstStyle/>
          <a:p>
            <a:pPr indent="717550" algn="just"/>
            <a:r>
              <a:rPr lang="ru-RU" sz="3600" i="0" dirty="0" smtClean="0"/>
              <a:t>ж) </a:t>
            </a:r>
            <a:r>
              <a:rPr lang="ru-RU" sz="3600" i="0" dirty="0" smtClean="0"/>
              <a:t>кнопка, которая отменяет последнее действие, это </a:t>
            </a:r>
            <a:r>
              <a:rPr lang="ru-RU" sz="3600" i="0" dirty="0" smtClean="0"/>
              <a:t>– </a:t>
            </a:r>
            <a:r>
              <a:rPr lang="en-US" sz="3600" b="1" i="0" dirty="0" smtClean="0"/>
              <a:t>Esc</a:t>
            </a:r>
            <a:r>
              <a:rPr lang="en-US" sz="3600" i="0" dirty="0" smtClean="0"/>
              <a:t>.</a:t>
            </a:r>
            <a:endParaRPr lang="ru-RU" sz="3600" i="0" dirty="0" smtClean="0"/>
          </a:p>
          <a:p>
            <a:pPr indent="717550" algn="just"/>
            <a:r>
              <a:rPr lang="ru-RU" sz="3600" i="0" dirty="0" err="1" smtClean="0"/>
              <a:t>з</a:t>
            </a:r>
            <a:r>
              <a:rPr lang="ru-RU" sz="3600" i="0" dirty="0" smtClean="0"/>
              <a:t>) </a:t>
            </a:r>
            <a:r>
              <a:rPr lang="ru-RU" sz="3600" i="0" dirty="0" smtClean="0"/>
              <a:t>кнопка, используемая для удаления значка, стоящего справа от курсора, это – </a:t>
            </a:r>
            <a:r>
              <a:rPr lang="en-US" sz="3600" b="1" i="0" dirty="0" err="1" smtClean="0"/>
              <a:t>Backspase</a:t>
            </a:r>
            <a:r>
              <a:rPr lang="en-US" sz="3600" i="0" dirty="0" smtClean="0"/>
              <a:t>.</a:t>
            </a:r>
            <a:endParaRPr lang="ru-RU" sz="36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cs typeface="Arial"/>
              </a:rPr>
              <a:t>ПРОВЕРКА </a:t>
            </a: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САМОСТОЯТЕЛЬНОЙ </a:t>
            </a: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РАБОТЫ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2"/>
          <p:cNvSpPr txBox="1">
            <a:spLocks/>
          </p:cNvSpPr>
          <p:nvPr/>
        </p:nvSpPr>
        <p:spPr>
          <a:xfrm>
            <a:off x="226971" y="296046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ВСТАВКА ИЗОБРАЖЕНИЙ В ДОКУМЕНТ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9" name="Текст 4"/>
          <p:cNvSpPr txBox="1">
            <a:spLocks/>
          </p:cNvSpPr>
          <p:nvPr/>
        </p:nvSpPr>
        <p:spPr>
          <a:xfrm>
            <a:off x="655599" y="1510492"/>
            <a:ext cx="10858576" cy="1661993"/>
          </a:xfrm>
          <a:prstGeom prst="rect">
            <a:avLst/>
          </a:prstGeom>
        </p:spPr>
        <p:txBody>
          <a:bodyPr/>
          <a:lstStyle/>
          <a:p>
            <a:pPr lvl="0" indent="717550" algn="just" defTabSz="914400">
              <a:defRPr/>
            </a:pPr>
            <a:r>
              <a:rPr lang="ru-RU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С помощью изображений, фотографий, </a:t>
            </a:r>
            <a:r>
              <a:rPr lang="ru-RU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фигур, </a:t>
            </a:r>
            <a:r>
              <a:rPr lang="ru-RU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рисунков люди могут передавать много информации</a:t>
            </a:r>
            <a:r>
              <a:rPr lang="ru-RU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. В </a:t>
            </a:r>
            <a:r>
              <a:rPr lang="ru-RU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частности, при объяснении какого-то события или явления у каждого будет разное представление</a:t>
            </a:r>
            <a:r>
              <a:rPr lang="ru-RU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. А </a:t>
            </a:r>
            <a:r>
              <a:rPr lang="ru-RU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картины не только гармонично вписываются в документацию, но и красиво и наглядно ее выражают</a:t>
            </a:r>
            <a:r>
              <a:rPr lang="ru-RU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. Компьютерные </a:t>
            </a:r>
            <a:r>
              <a:rPr lang="ru-RU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программы имеют огромный потенциал в этом направлении. </a:t>
            </a:r>
            <a:endParaRPr kumimoji="0" lang="ru-RU" sz="3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Текст 4"/>
          <p:cNvSpPr txBox="1">
            <a:spLocks/>
          </p:cNvSpPr>
          <p:nvPr/>
        </p:nvSpPr>
        <p:spPr>
          <a:xfrm>
            <a:off x="655599" y="1653368"/>
            <a:ext cx="10858576" cy="4071966"/>
          </a:xfrm>
          <a:prstGeom prst="rect">
            <a:avLst/>
          </a:prstGeom>
        </p:spPr>
        <p:txBody>
          <a:bodyPr/>
          <a:lstStyle/>
          <a:p>
            <a:pPr lvl="0" indent="717550" algn="just" defTabSz="914400">
              <a:defRPr/>
            </a:pPr>
            <a:r>
              <a:rPr lang="ru-RU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Среди </a:t>
            </a:r>
            <a:r>
              <a:rPr lang="ru-RU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таких программ есть и программа MS </a:t>
            </a:r>
            <a:r>
              <a:rPr lang="ru-RU" sz="3600" kern="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Word</a:t>
            </a:r>
            <a:r>
              <a:rPr lang="ru-RU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, в которой есть несколько вариантов работы с картинками</a:t>
            </a:r>
            <a:r>
              <a:rPr lang="ru-RU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. В </a:t>
            </a:r>
            <a:r>
              <a:rPr lang="ru-RU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программе MS </a:t>
            </a:r>
            <a:r>
              <a:rPr lang="ru-RU" sz="3600" kern="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Word</a:t>
            </a:r>
            <a:r>
              <a:rPr lang="ru-RU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загружать изображения и графические изображения в документ можно несколькими способами: работа с картинками в формате </a:t>
            </a:r>
            <a:r>
              <a:rPr lang="en-US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.jpg, .</a:t>
            </a:r>
            <a:r>
              <a:rPr lang="en-US" sz="3600" kern="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png</a:t>
            </a:r>
            <a:r>
              <a:rPr lang="en-US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, .gif, .tiff</a:t>
            </a:r>
            <a:r>
              <a:rPr lang="ru-RU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.bmp </a:t>
            </a:r>
            <a:r>
              <a:rPr lang="ru-RU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и других.</a:t>
            </a:r>
            <a:endParaRPr kumimoji="0" lang="ru-RU" sz="3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ВСТАВКА ИЗОБРАЖЕНИЙ В ДОКУМЕНТ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2"/>
          <p:cNvSpPr txBox="1">
            <a:spLocks/>
          </p:cNvSpPr>
          <p:nvPr/>
        </p:nvSpPr>
        <p:spPr>
          <a:xfrm>
            <a:off x="226971" y="296046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ВСТАВКА ИЗОБРАЖЕНИЙ В ДОКУМЕНТ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4" name="Видео 05-11-2020 22_13_59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727037" y="1367616"/>
            <a:ext cx="10787138" cy="5357850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ВСТАВКА СНИМКА ЭКРАНА В ДОКУМЕНТ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5" name="Видео 05-11-2020 22_22_12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084227" y="1439054"/>
            <a:ext cx="10358510" cy="5143536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41285" y="1296178"/>
            <a:ext cx="11287204" cy="4185761"/>
          </a:xfrm>
        </p:spPr>
        <p:txBody>
          <a:bodyPr/>
          <a:lstStyle/>
          <a:p>
            <a:pPr algn="ctr"/>
            <a:r>
              <a:rPr lang="ru-RU" sz="4000" b="1" i="0" dirty="0" smtClean="0"/>
              <a:t>    Поиск и вставка изображений из различных источников в Интернете.</a:t>
            </a:r>
          </a:p>
          <a:p>
            <a:pPr algn="l"/>
            <a:r>
              <a:rPr lang="ru-RU" sz="4000" i="0" dirty="0" smtClean="0"/>
              <a:t>Чтобы разместить картинки из различных источников а Интернете, выбирается значок</a:t>
            </a:r>
          </a:p>
          <a:p>
            <a:pPr algn="l"/>
            <a:r>
              <a:rPr lang="ru-RU" sz="4000" i="0" dirty="0" smtClean="0"/>
              <a:t>               а разделе </a:t>
            </a:r>
            <a:r>
              <a:rPr lang="ru-RU" sz="4000" b="1" i="0" dirty="0" smtClean="0"/>
              <a:t>Иллюстрации:</a:t>
            </a:r>
            <a:r>
              <a:rPr lang="ru-RU" sz="3600" i="0" dirty="0" smtClean="0"/>
              <a:t/>
            </a:r>
            <a:br>
              <a:rPr lang="ru-RU" sz="3600" i="0" dirty="0" smtClean="0"/>
            </a:br>
            <a:r>
              <a:rPr lang="ru-RU" sz="3600" i="0" dirty="0" smtClean="0"/>
              <a:t/>
            </a:r>
            <a:br>
              <a:rPr lang="ru-RU" sz="3600" i="0" dirty="0" smtClean="0"/>
            </a:br>
            <a:r>
              <a:rPr lang="ru-RU" sz="3600" i="0" dirty="0" smtClean="0"/>
              <a:t>                    </a:t>
            </a:r>
            <a:endParaRPr lang="ru-RU" sz="3600" i="0" dirty="0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584161" y="367484"/>
            <a:ext cx="10900241" cy="615553"/>
          </a:xfrm>
        </p:spPr>
        <p:txBody>
          <a:bodyPr/>
          <a:lstStyle/>
          <a:p>
            <a:pPr algn="ctr"/>
            <a:r>
              <a:rPr lang="ru-RU" sz="4000" dirty="0" smtClean="0"/>
              <a:t>ВОЗМОЖНОСТЬ ВСТАВКИ КАРТИНКИ</a:t>
            </a:r>
            <a:endParaRPr lang="ru-RU" sz="4000" dirty="0"/>
          </a:p>
        </p:txBody>
      </p:sp>
      <p:pic>
        <p:nvPicPr>
          <p:cNvPr id="9" name="Рисунок 8" descr="1.JPG"/>
          <p:cNvPicPr>
            <a:picLocks noChangeAspect="1"/>
          </p:cNvPicPr>
          <p:nvPr/>
        </p:nvPicPr>
        <p:blipFill>
          <a:blip r:embed="rId2"/>
          <a:srcRect l="53125" t="19407" r="29687" b="37022"/>
          <a:stretch>
            <a:fillRect/>
          </a:stretch>
        </p:blipFill>
        <p:spPr>
          <a:xfrm>
            <a:off x="655599" y="3796508"/>
            <a:ext cx="1571636" cy="1357322"/>
          </a:xfrm>
          <a:prstGeom prst="rect">
            <a:avLst/>
          </a:prstGeom>
        </p:spPr>
      </p:pic>
      <p:pic>
        <p:nvPicPr>
          <p:cNvPr id="11" name="Рисунок 10" descr="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6193" y="4439450"/>
            <a:ext cx="6000792" cy="2044358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61868E-6 3.3356E-6 L -0.18206 -0.288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" y="-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2ef5b4cc7921b917c29c06387b9d4f24049acaf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6943</TotalTime>
  <Words>464</Words>
  <Application>Microsoft Office PowerPoint</Application>
  <PresentationFormat>Произвольный</PresentationFormat>
  <Paragraphs>50</Paragraphs>
  <Slides>19</Slides>
  <Notes>0</Notes>
  <HiddenSlides>0</HiddenSlides>
  <MMClips>6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Office Theme</vt:lpstr>
      <vt:lpstr>Информатика и ИТ</vt:lpstr>
      <vt:lpstr>ПЛАН УРОКА</vt:lpstr>
      <vt:lpstr>Слайд 3</vt:lpstr>
      <vt:lpstr>Слайд 4</vt:lpstr>
      <vt:lpstr>Слайд 5</vt:lpstr>
      <vt:lpstr>Слайд 6</vt:lpstr>
      <vt:lpstr>Слайд 7</vt:lpstr>
      <vt:lpstr>Слайд 8</vt:lpstr>
      <vt:lpstr>ВОЗМОЖНОСТЬ ВСТАВКИ КАРТИНКИ</vt:lpstr>
      <vt:lpstr>ВСТАВКА ИЗОБРАЖЕНИЯ ИЗ ИНТЕРНЕТА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716</cp:revision>
  <dcterms:created xsi:type="dcterms:W3CDTF">2020-04-13T08:05:16Z</dcterms:created>
  <dcterms:modified xsi:type="dcterms:W3CDTF">2020-11-05T20:35:49Z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