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63" r:id="rId3"/>
  </p:sldMasterIdLst>
  <p:sldIdLst>
    <p:sldId id="287" r:id="rId4"/>
    <p:sldId id="332" r:id="rId5"/>
    <p:sldId id="263" r:id="rId6"/>
    <p:sldId id="364" r:id="rId7"/>
    <p:sldId id="315" r:id="rId8"/>
    <p:sldId id="1415" r:id="rId9"/>
    <p:sldId id="337" r:id="rId10"/>
    <p:sldId id="316" r:id="rId11"/>
    <p:sldId id="338" r:id="rId12"/>
    <p:sldId id="365" r:id="rId13"/>
    <p:sldId id="1424" r:id="rId14"/>
    <p:sldId id="1416" r:id="rId15"/>
    <p:sldId id="366" r:id="rId16"/>
    <p:sldId id="1417" r:id="rId17"/>
    <p:sldId id="343" r:id="rId18"/>
    <p:sldId id="1418" r:id="rId19"/>
    <p:sldId id="1419" r:id="rId20"/>
    <p:sldId id="1420" r:id="rId21"/>
    <p:sldId id="1421" r:id="rId22"/>
    <p:sldId id="1422" r:id="rId23"/>
    <p:sldId id="1423" r:id="rId24"/>
    <p:sldId id="1425" r:id="rId2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5CBE99-9980-45FF-8A62-E0312C9D74DB}">
          <p14:sldIdLst>
            <p14:sldId id="287"/>
            <p14:sldId id="332"/>
            <p14:sldId id="263"/>
            <p14:sldId id="364"/>
            <p14:sldId id="315"/>
            <p14:sldId id="1415"/>
            <p14:sldId id="337"/>
            <p14:sldId id="316"/>
            <p14:sldId id="338"/>
            <p14:sldId id="365"/>
            <p14:sldId id="1424"/>
            <p14:sldId id="1416"/>
            <p14:sldId id="366"/>
            <p14:sldId id="1417"/>
            <p14:sldId id="343"/>
            <p14:sldId id="1418"/>
            <p14:sldId id="1419"/>
            <p14:sldId id="1420"/>
            <p14:sldId id="1421"/>
            <p14:sldId id="1422"/>
            <p14:sldId id="1423"/>
            <p14:sldId id="1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05"/>
    <a:srgbClr val="000000"/>
    <a:srgbClr val="1E0AB6"/>
    <a:srgbClr val="CC9900"/>
    <a:srgbClr val="CCCC00"/>
    <a:srgbClr val="00A249"/>
    <a:srgbClr val="AC75D5"/>
    <a:srgbClr val="15FF7F"/>
    <a:srgbClr val="FFFF66"/>
    <a:srgbClr val="C8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70" d="100"/>
          <a:sy n="70" d="100"/>
        </p:scale>
        <p:origin x="63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3552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928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9395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6794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7037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01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3506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63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1815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489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70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933" y="0"/>
            <a:ext cx="12175067" cy="174579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945139" y="1167967"/>
            <a:ext cx="10697469" cy="39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6000" b="1" dirty="0">
              <a:solidFill>
                <a:srgbClr val="1E0AB6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dirty="0">
                <a:solidFill>
                  <a:srgbClr val="1E0AB6"/>
                </a:solidFill>
              </a:rPr>
              <a:t>Джизакская область</a:t>
            </a:r>
            <a:r>
              <a:rPr lang="en-US" altLang="ru-RU" sz="5400" b="1" dirty="0">
                <a:solidFill>
                  <a:srgbClr val="1E0AB6"/>
                </a:solidFill>
              </a:rPr>
              <a:t>.       </a:t>
            </a:r>
            <a:r>
              <a:rPr lang="ru-RU" altLang="ru-RU" sz="5400" b="1" dirty="0">
                <a:solidFill>
                  <a:srgbClr val="1E0AB6"/>
                </a:solidFill>
              </a:rPr>
              <a:t>Ферганский экономический район.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81073" y="2287765"/>
            <a:ext cx="728133" cy="27880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331418" y="247649"/>
            <a:ext cx="1866669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24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331418" y="247648"/>
            <a:ext cx="1866670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92606" y="390912"/>
            <a:ext cx="795383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ru-RU" sz="54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94935" y="663169"/>
            <a:ext cx="983147" cy="395080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ru-RU" sz="24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ru-RU" altLang="ru-RU" sz="7200" b="1" dirty="0">
                <a:solidFill>
                  <a:srgbClr val="FFFFFF"/>
                </a:solidFill>
              </a:rPr>
              <a:t>ГЕОГРАФИЯ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pic>
        <p:nvPicPr>
          <p:cNvPr id="14" name="Picture 11" descr="https://pngicon.ru/file/uploads/iconka_globus.png">
            <a:extLst>
              <a:ext uri="{FF2B5EF4-FFF2-40B4-BE49-F238E27FC236}">
                <a16:creationId xmlns:a16="http://schemas.microsoft.com/office/drawing/2014/main" id="{25924ACD-7B1E-41FD-8D8C-119171EC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851" y="-36350"/>
            <a:ext cx="1745796" cy="174579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150" y="4572000"/>
            <a:ext cx="2637569" cy="20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DF73A4-8744-4E48-8D3F-3103DF9D329E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ДЖИЗАКСКАЯ ОБЛАСТЬ 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1E435C-0B55-437A-A448-1D58BD8A93F9}"/>
              </a:ext>
            </a:extLst>
          </p:cNvPr>
          <p:cNvSpPr/>
          <p:nvPr/>
        </p:nvSpPr>
        <p:spPr>
          <a:xfrm>
            <a:off x="182584" y="1219200"/>
            <a:ext cx="11780816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Джизак – административный центр области. Он расположен на высоте 450 м над уровнем моря, на берегу реки </a:t>
            </a:r>
            <a:r>
              <a:rPr lang="ru-RU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Санзар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Железнодорожный путь Ташкент – Самарканд и Большой Узбекский тракт проходят вблизи города.</a:t>
            </a:r>
          </a:p>
        </p:txBody>
      </p:sp>
      <p:pic>
        <p:nvPicPr>
          <p:cNvPr id="9218" name="Picture 2" descr="JIZZAX SHAHRI'' super chat — Jizzaxim shaxrim | OK.RU">
            <a:extLst>
              <a:ext uri="{FF2B5EF4-FFF2-40B4-BE49-F238E27FC236}">
                <a16:creationId xmlns:a16="http://schemas.microsoft.com/office/drawing/2014/main" id="{014139EB-AA79-4117-9364-4E1D0B618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4" y="3594885"/>
            <a:ext cx="3458044" cy="318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Xalqaro press-klub. Jizzax shahri, 2019 yil 26 sentyabr, Yoshlar  innovatsion markazi">
            <a:extLst>
              <a:ext uri="{FF2B5EF4-FFF2-40B4-BE49-F238E27FC236}">
                <a16:creationId xmlns:a16="http://schemas.microsoft.com/office/drawing/2014/main" id="{0D74FD2A-E5D5-4486-8F06-12E3CFDC7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94883"/>
            <a:ext cx="4191000" cy="318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Jizzax shaxri suratlari — Jizzax...... | OK.RU">
            <a:extLst>
              <a:ext uri="{FF2B5EF4-FFF2-40B4-BE49-F238E27FC236}">
                <a16:creationId xmlns:a16="http://schemas.microsoft.com/office/drawing/2014/main" id="{4C3400DC-864E-4449-A029-10E0EB64B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72" y="3594884"/>
            <a:ext cx="3942115" cy="318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8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87D81F5-030C-48AA-B035-54F0E7CD4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333500"/>
            <a:ext cx="5105399" cy="5039790"/>
          </a:xfrm>
        </p:spPr>
        <p:txBody>
          <a:bodyPr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десь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действуют предприятия пищевой, легкой, химической и машиностроительной промышленности. Джизак – благоустроенный зеленый город. Здесь функционируют Джизакский государственный педагогический институт, Джизакский политехнический институт, несколько академических лицеев, профессиональных колледжей   и множество школ.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3DF73A4-8744-4E48-8D3F-3103DF9D329E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ДЖИЗАК 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219200"/>
            <a:ext cx="3933825" cy="30808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48" y="3853395"/>
            <a:ext cx="4305300" cy="28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5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072FB6-0AFE-44D3-B00C-1F7EAA222028}"/>
              </a:ext>
            </a:extLst>
          </p:cNvPr>
          <p:cNvSpPr/>
          <p:nvPr/>
        </p:nvSpPr>
        <p:spPr>
          <a:xfrm>
            <a:off x="228600" y="967409"/>
            <a:ext cx="11734798" cy="1938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административном отношении Ферганский экономико-географический район состоит из Андижанской, Наманганской и Ферганской областей. Этот экономический район занимает чуть более 4 % территории республики, но в нем проживает 1/3 часть населения Узбекистана. Территорию района со всех сторон окружают горы.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04B375-5FAE-44BE-86BE-857AF23832B5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ФЕРГАНСКИЙ ЭКОНОМИЧЕСКИЙ РАЙОН</a:t>
            </a:r>
          </a:p>
        </p:txBody>
      </p:sp>
      <p:pic>
        <p:nvPicPr>
          <p:cNvPr id="1028" name="Picture 4" descr="Ан-140: курс на Самару? (стр. 304) | АвиаПорт.Конференция">
            <a:extLst>
              <a:ext uri="{FF2B5EF4-FFF2-40B4-BE49-F238E27FC236}">
                <a16:creationId xmlns:a16="http://schemas.microsoft.com/office/drawing/2014/main" id="{AC292FA8-E931-4857-84DB-D29072EE4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6422" r="5506" b="10477"/>
          <a:stretch/>
        </p:blipFill>
        <p:spPr bwMode="auto">
          <a:xfrm>
            <a:off x="5867400" y="3124200"/>
            <a:ext cx="5715000" cy="32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C29F9C-C134-460A-8CA6-60CEA40ECB4D}"/>
              </a:ext>
            </a:extLst>
          </p:cNvPr>
          <p:cNvSpPr/>
          <p:nvPr/>
        </p:nvSpPr>
        <p:spPr>
          <a:xfrm>
            <a:off x="9677400" y="3471559"/>
            <a:ext cx="1905000" cy="567041"/>
          </a:xfrm>
          <a:prstGeom prst="rect">
            <a:avLst/>
          </a:prstGeom>
          <a:solidFill>
            <a:srgbClr val="FFC305"/>
          </a:solidFill>
          <a:ln>
            <a:solidFill>
              <a:srgbClr val="FFC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352800"/>
            <a:ext cx="3468497" cy="26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29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F83E73-4FAE-4C81-85C1-3A86ABC604AA}"/>
              </a:ext>
            </a:extLst>
          </p:cNvPr>
          <p:cNvSpPr/>
          <p:nvPr/>
        </p:nvSpPr>
        <p:spPr>
          <a:xfrm>
            <a:off x="228599" y="1066800"/>
            <a:ext cx="11734800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горами расположены живописные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 оазисы – Шахимардан, Нанай,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Гавасай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Касансай, где построены дома отдыха, санатории и другие зоны отдыха. По самой низменной части экономического района протекает Сырдарья. Поскольку население тысячелетиями занималось орошаемым земледелием, здесь почва и растительный мир стали окультуренными.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5CB7F7-4BB6-41B0-86E0-119401BF4E3A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ФЕРГАНСКИЙ ЭКОНОМИЧЕСКИЙ РАЙОН</a:t>
            </a:r>
          </a:p>
        </p:txBody>
      </p:sp>
      <p:pic>
        <p:nvPicPr>
          <p:cNvPr id="2050" name="Picture 2" descr="Namangan..nanay 2013. г">
            <a:extLst>
              <a:ext uri="{FF2B5EF4-FFF2-40B4-BE49-F238E27FC236}">
                <a16:creationId xmlns:a16="http://schemas.microsoft.com/office/drawing/2014/main" id="{BDD8F85E-6F76-4A77-809E-E54AD06D1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881437"/>
            <a:ext cx="4191002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mangan viloyatidagi “Nanay” qishlogʻi ekoturizm markaziga aylantiriladi">
            <a:extLst>
              <a:ext uri="{FF2B5EF4-FFF2-40B4-BE49-F238E27FC236}">
                <a16:creationId xmlns:a16="http://schemas.microsoft.com/office/drawing/2014/main" id="{5B53A626-169E-44CD-B3F8-10CF849DF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51" y="3881437"/>
            <a:ext cx="3899449" cy="287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осонсой санаторияси&quot; Ролик">
            <a:extLst>
              <a:ext uri="{FF2B5EF4-FFF2-40B4-BE49-F238E27FC236}">
                <a16:creationId xmlns:a16="http://schemas.microsoft.com/office/drawing/2014/main" id="{0C5735D1-F33C-46C8-BDEB-704A86B2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263" y="3878124"/>
            <a:ext cx="3515136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27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00F31FCF-EC64-4B8F-BF58-BD8E81A874E1}"/>
              </a:ext>
            </a:extLst>
          </p:cNvPr>
          <p:cNvSpPr/>
          <p:nvPr/>
        </p:nvSpPr>
        <p:spPr>
          <a:xfrm>
            <a:off x="173930" y="1042611"/>
            <a:ext cx="11923644" cy="2565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района обнаружены нефть, газ, сера, олово, золото, жаропрочная глина, различные виды стройматериалов, целебные воды. Разработка залежей полезных ископаемых в регионе удобна для производства. В XIX веке была построена первая железная дорога. А в годы независимости была построена железная дорога «Ангрен-Пап», связавшая экономический район с другими регионами страны. И это все значительно улучшило экономико-географическое положение района.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96DA2C-38AC-48CF-9C93-AEB4B8190AAA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ФЕРГАНСКИЙ ЭКОНОМИЧЕСКИЙ РАЙОН</a:t>
            </a:r>
          </a:p>
        </p:txBody>
      </p:sp>
      <p:pic>
        <p:nvPicPr>
          <p:cNvPr id="3074" name="Picture 2" descr="Angren-Pop elektrlashtirilgan temir yo'li – strategik hamkorlikning yuksak  samarasi">
            <a:extLst>
              <a:ext uri="{FF2B5EF4-FFF2-40B4-BE49-F238E27FC236}">
                <a16:creationId xmlns:a16="http://schemas.microsoft.com/office/drawing/2014/main" id="{72354BD9-DE71-4832-B7D7-8D46589E6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8"/>
          <a:stretch/>
        </p:blipFill>
        <p:spPr bwMode="auto">
          <a:xfrm>
            <a:off x="569848" y="4190999"/>
            <a:ext cx="5297552" cy="25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збекистан потратит свыше $200 млн на покупку экологичных поездов">
            <a:extLst>
              <a:ext uri="{FF2B5EF4-FFF2-40B4-BE49-F238E27FC236}">
                <a16:creationId xmlns:a16="http://schemas.microsoft.com/office/drawing/2014/main" id="{CE1C81FD-E23E-4997-BBDD-EDCBA8F7D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52" y="4200939"/>
            <a:ext cx="5486400" cy="249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00F31FCF-EC64-4B8F-BF58-BD8E81A874E1}"/>
              </a:ext>
            </a:extLst>
          </p:cNvPr>
          <p:cNvSpPr/>
          <p:nvPr/>
        </p:nvSpPr>
        <p:spPr>
          <a:xfrm>
            <a:off x="211540" y="1031238"/>
            <a:ext cx="11814195" cy="20891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отрасли сельского хозяйства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хлопководство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зерноводство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мясо-молочное животноводство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 промышленности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электроэнергетика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легкая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пищевая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мукомольная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SIRDARYO MAGISTRAL ELEKTR TARMOQLARI» FILIALI: JORIY VA MAVSUMIY TA'MIR,  QO'SHMA KORXONA ZAVODI TA'MINOTI, ELEKTR QURILMALARINING MUSTAHKAM VA  ISHONCHLI ISHLASHI">
            <a:extLst>
              <a:ext uri="{FF2B5EF4-FFF2-40B4-BE49-F238E27FC236}">
                <a16:creationId xmlns:a16="http://schemas.microsoft.com/office/drawing/2014/main" id="{1DB9422A-0B56-4478-95AC-D76B6056B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05809"/>
            <a:ext cx="3886200" cy="314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ugun Sirdaryo va Namanganning ayrim hududlarida elektr energiyasida  uzilishlar bo'ladi">
            <a:extLst>
              <a:ext uri="{FF2B5EF4-FFF2-40B4-BE49-F238E27FC236}">
                <a16:creationId xmlns:a16="http://schemas.microsoft.com/office/drawing/2014/main" id="{A8890993-4C62-4391-AA52-FDB73381A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05809"/>
            <a:ext cx="3733800" cy="314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Модернизация Сырдарьинской ТЭС обойдется в $219 млн. Ее планируется окупить  за 17 лет – Spot">
            <a:extLst>
              <a:ext uri="{FF2B5EF4-FFF2-40B4-BE49-F238E27FC236}">
                <a16:creationId xmlns:a16="http://schemas.microsoft.com/office/drawing/2014/main" id="{D91E8E3E-8612-454D-8595-56F0523F9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29000"/>
            <a:ext cx="4041795" cy="312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96DA2C-38AC-48CF-9C93-AEB4B8190AAA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ФЕРГАНСКИЙ ЭКОНОМИЧЕСКИЙ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3700127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00F31FCF-EC64-4B8F-BF58-BD8E81A874E1}"/>
              </a:ext>
            </a:extLst>
          </p:cNvPr>
          <p:cNvSpPr/>
          <p:nvPr/>
        </p:nvSpPr>
        <p:spPr>
          <a:xfrm>
            <a:off x="210376" y="1008648"/>
            <a:ext cx="11771243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численности населения, плотности и удельному весу трудовых ресурсов экономический район занимает первое место в стране среди экономико-географических районов.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6C84DB-F829-471F-86FE-2C8D38D4E474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ФЕРГАНСКИЙ ЭКОНОМИЧЕСКИЙ РАЙОН</a:t>
            </a: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638A302C-F3BC-45AD-83E6-4377A3B233D8}"/>
              </a:ext>
            </a:extLst>
          </p:cNvPr>
          <p:cNvSpPr/>
          <p:nvPr/>
        </p:nvSpPr>
        <p:spPr>
          <a:xfrm>
            <a:off x="267270" y="4953000"/>
            <a:ext cx="11771243" cy="1422084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много крупных городов, поселков городского типа и кишлаков. В составе трудовых ресурсов достаточно много квалифицированных кадров, чем в других районах. В Центральной Фергане плотность населения тоже небольшая. Уровень урбанизации в районе высок – 58 % населения проживает в городах. </a:t>
            </a:r>
            <a:endParaRPr lang="ru-RU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Фарғона шаҳрига янги ҳоким тайинланди">
            <a:extLst>
              <a:ext uri="{FF2B5EF4-FFF2-40B4-BE49-F238E27FC236}">
                <a16:creationId xmlns:a16="http://schemas.microsoft.com/office/drawing/2014/main" id="{98E6ADC0-03E8-4D61-A9B6-1970E53C1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598210"/>
            <a:ext cx="3657599" cy="199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 LOVE ANDIJAN&quot; Andijon shahar 13 - maktab o'quvchilari - YouTube">
            <a:extLst>
              <a:ext uri="{FF2B5EF4-FFF2-40B4-BE49-F238E27FC236}">
                <a16:creationId xmlns:a16="http://schemas.microsoft.com/office/drawing/2014/main" id="{3C18BE73-20AB-41D4-93F6-E88A39F48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b="16667"/>
          <a:stretch/>
        </p:blipFill>
        <p:spPr bwMode="auto">
          <a:xfrm>
            <a:off x="4114800" y="2598210"/>
            <a:ext cx="3886200" cy="199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center of business and entertainment in Namangan – the complex of  Namangan Square">
            <a:extLst>
              <a:ext uri="{FF2B5EF4-FFF2-40B4-BE49-F238E27FC236}">
                <a16:creationId xmlns:a16="http://schemas.microsoft.com/office/drawing/2014/main" id="{95E1AD09-B934-4E31-8A90-F81B6DB4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598210"/>
            <a:ext cx="3733801" cy="199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61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00F31FCF-EC64-4B8F-BF58-BD8E81A874E1}"/>
              </a:ext>
            </a:extLst>
          </p:cNvPr>
          <p:cNvSpPr/>
          <p:nvPr/>
        </p:nvSpPr>
        <p:spPr>
          <a:xfrm>
            <a:off x="114299" y="1031238"/>
            <a:ext cx="11963399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 отличается от хозяйств других районов высокой 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интенсивностью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Район поставляет около 25% выращиваемого в стране хлопка. Горные ущелья и склоны не дают возможности широко пользоваться техникой. Поэтому на этих землях преобладает садоводство 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2B63B2-6CD3-47EF-95B8-4D007880AEAE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ФЕРГАНСКИЙ ЭКОНОМИЧЕСКИЙ РАЙОН</a:t>
            </a: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5872F3B7-498D-411F-94F3-F7BFD98E66E3}"/>
              </a:ext>
            </a:extLst>
          </p:cNvPr>
          <p:cNvSpPr/>
          <p:nvPr/>
        </p:nvSpPr>
        <p:spPr>
          <a:xfrm>
            <a:off x="114299" y="5181600"/>
            <a:ext cx="11963400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пригородах широко распространены сады и виноградники, выращивание овощей, картофеля и бахчевых. Ферганский экономический район – одна из баз шелководства страны. Около 45 % производимых в республике коконов поставляет этот район.</a:t>
            </a:r>
          </a:p>
        </p:txBody>
      </p:sp>
      <p:pic>
        <p:nvPicPr>
          <p:cNvPr id="5122" name="Picture 2" descr="Мевали кочатлар | AgroSale">
            <a:extLst>
              <a:ext uri="{FF2B5EF4-FFF2-40B4-BE49-F238E27FC236}">
                <a16:creationId xmlns:a16="http://schemas.microsoft.com/office/drawing/2014/main" id="{452BCBD6-89CB-4507-97A7-10741A48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8269"/>
            <a:ext cx="3810000" cy="23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n on Cherries to Top Your Sundae">
            <a:extLst>
              <a:ext uri="{FF2B5EF4-FFF2-40B4-BE49-F238E27FC236}">
                <a16:creationId xmlns:a16="http://schemas.microsoft.com/office/drawing/2014/main" id="{567918A5-2ADD-4710-AD74-469D6ACD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668269"/>
            <a:ext cx="3505200" cy="23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amanganning olmasi: Viloyatining agroturizm salohiyati rivojlantirilmoqda">
            <a:extLst>
              <a:ext uri="{FF2B5EF4-FFF2-40B4-BE49-F238E27FC236}">
                <a16:creationId xmlns:a16="http://schemas.microsoft.com/office/drawing/2014/main" id="{AE5A3151-8045-4CF1-95D8-258159D47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258" y="2668269"/>
            <a:ext cx="3819941" cy="23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07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00F31FCF-EC64-4B8F-BF58-BD8E81A874E1}"/>
              </a:ext>
            </a:extLst>
          </p:cNvPr>
          <p:cNvSpPr/>
          <p:nvPr/>
        </p:nvSpPr>
        <p:spPr>
          <a:xfrm>
            <a:off x="117405" y="922345"/>
            <a:ext cx="11957187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годы независимости, благодаря большому объему полезных ископаемых, на базе энергетики и сельскохозяйственного сырья возникли новые отрасли промышленности.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375FB5-074D-41FE-83C7-7BB8194BA6DD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ФЕРГАНСКИЙ ЭКОНОМИЧЕСКИЙ РАЙОН</a:t>
            </a: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EE18D5BE-C590-426F-9DDA-68EC966532CB}"/>
              </a:ext>
            </a:extLst>
          </p:cNvPr>
          <p:cNvSpPr/>
          <p:nvPr/>
        </p:nvSpPr>
        <p:spPr>
          <a:xfrm>
            <a:off x="58702" y="5032948"/>
            <a:ext cx="12074592" cy="17139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районе действуют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Кувасайская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Ферганская, Андижанская и Наманганская ТЭЦ,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Шахриханская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Наманганская гидроэлектростанции но, они не могут удовлетворить  потребности в электроэнергии. Для удовлетворения нужд планируется строительство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Туракурганской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ТЭС мощностью 900 мегавольт, которая сыграет огромную роль в перспективе развития Ферганского экономико-географического района. </a:t>
            </a:r>
          </a:p>
        </p:txBody>
      </p:sp>
      <p:pic>
        <p:nvPicPr>
          <p:cNvPr id="6150" name="Picture 6" descr="АО &quot;НЭС Узбекистана&quot; Ферганские МЭС - Posts | Facebook">
            <a:extLst>
              <a:ext uri="{FF2B5EF4-FFF2-40B4-BE49-F238E27FC236}">
                <a16:creationId xmlns:a16="http://schemas.microsoft.com/office/drawing/2014/main" id="{4CBCAF0C-D340-41BA-8281-E9D3DC1BB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5" y="1905000"/>
            <a:ext cx="3189673" cy="30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ARG'ONA VODIYSI ISTE'MOLCHILARINI ELEKTR ENERGIYASI BILAN TA'MINLASH  IMKONIYATI QO'SHIMCHA 250 MVA QUVVATGA OSHIRILDI">
            <a:extLst>
              <a:ext uri="{FF2B5EF4-FFF2-40B4-BE49-F238E27FC236}">
                <a16:creationId xmlns:a16="http://schemas.microsoft.com/office/drawing/2014/main" id="{B8281CE9-6FF6-4B24-826E-8A2D8E853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27" y="2276969"/>
            <a:ext cx="4038600" cy="26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O'zbekenergo&quot; vodiyni elektr energiyasi bilan ta'minlaydigan loyihani  yakunlash arafasida — Sof.uz">
            <a:extLst>
              <a:ext uri="{FF2B5EF4-FFF2-40B4-BE49-F238E27FC236}">
                <a16:creationId xmlns:a16="http://schemas.microsoft.com/office/drawing/2014/main" id="{9539B967-8EC1-4689-B833-C7439828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74" y="2296434"/>
            <a:ext cx="4717988" cy="259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13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00F31FCF-EC64-4B8F-BF58-BD8E81A874E1}"/>
              </a:ext>
            </a:extLst>
          </p:cNvPr>
          <p:cNvSpPr/>
          <p:nvPr/>
        </p:nvSpPr>
        <p:spPr>
          <a:xfrm>
            <a:off x="117405" y="914400"/>
            <a:ext cx="11957187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Асака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Коканд, Наманган и Фергана являются крупными центрами машиностроения</a:t>
            </a:r>
            <a:r>
              <a:rPr lang="ru-RU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Хорошо 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развита промышленность строительных материалов. Действуют </a:t>
            </a:r>
            <a:r>
              <a:rPr lang="ru-RU" sz="20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Кувасайский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цементный 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завод, домостроительные комбинаты, завод железобетонных конструкций в Андижане, Фергане, Коканде и Кувасае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375FB5-074D-41FE-83C7-7BB8194BA6DD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ФЕРГАНСКИЙ ЭКОНОМИЧЕСКИЙ РАЙОН</a:t>
            </a: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EE18D5BE-C590-426F-9DDA-68EC966532CB}"/>
              </a:ext>
            </a:extLst>
          </p:cNvPr>
          <p:cNvSpPr/>
          <p:nvPr/>
        </p:nvSpPr>
        <p:spPr>
          <a:xfrm>
            <a:off x="76200" y="5410200"/>
            <a:ext cx="12074592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Легкая и пищевая промышленности являются основными специализированными отраслями. Район опережает другие экономико-географические районы</a:t>
            </a:r>
          </a:p>
          <a:p>
            <a:pPr algn="ctr"/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страны по производству кожаной обуви и растительного масла.</a:t>
            </a:r>
          </a:p>
        </p:txBody>
      </p:sp>
      <p:pic>
        <p:nvPicPr>
          <p:cNvPr id="7170" name="Picture 2" descr="Bugun Farg'ona Vodiysidagi eng yirik va katta sanoat korxonasi ya'ni Farg' ona neftni qayta ishlash zavodi 61 yoshga to'ldi!">
            <a:extLst>
              <a:ext uri="{FF2B5EF4-FFF2-40B4-BE49-F238E27FC236}">
                <a16:creationId xmlns:a16="http://schemas.microsoft.com/office/drawing/2014/main" id="{CAA7A18F-798D-41EC-8389-4D8F921B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3" y="2514600"/>
            <a:ext cx="376402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amangan viloyatida sanoat ishlab chiqarish hajmi oshdi">
            <a:extLst>
              <a:ext uri="{FF2B5EF4-FFF2-40B4-BE49-F238E27FC236}">
                <a16:creationId xmlns:a16="http://schemas.microsoft.com/office/drawing/2014/main" id="{72543077-1ED0-4911-9925-BB9F6D6B4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03" y="2514600"/>
            <a:ext cx="3916427" cy="29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Автомобили Ravon хотят собирать в России">
            <a:extLst>
              <a:ext uri="{FF2B5EF4-FFF2-40B4-BE49-F238E27FC236}">
                <a16:creationId xmlns:a16="http://schemas.microsoft.com/office/drawing/2014/main" id="{C441CC26-04C4-47F0-A499-19FDDBF1C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433" y="2514600"/>
            <a:ext cx="380419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6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ДЖИЗАКСКАЯ ОБЛАСТЬ 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Общая информация / Узбекистан / Adeca Tours">
            <a:extLst>
              <a:ext uri="{FF2B5EF4-FFF2-40B4-BE49-F238E27FC236}">
                <a16:creationId xmlns:a16="http://schemas.microsoft.com/office/drawing/2014/main" id="{5CB16E3C-6BB8-4094-9B97-DC0D9D9DA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3778" b="11111"/>
          <a:stretch/>
        </p:blipFill>
        <p:spPr bwMode="auto">
          <a:xfrm>
            <a:off x="99392" y="2590800"/>
            <a:ext cx="6225208" cy="403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041092-5BB9-41EA-9090-17123FDA532E}"/>
              </a:ext>
            </a:extLst>
          </p:cNvPr>
          <p:cNvSpPr/>
          <p:nvPr/>
        </p:nvSpPr>
        <p:spPr>
          <a:xfrm>
            <a:off x="2362200" y="2514600"/>
            <a:ext cx="3962400" cy="525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6A31A2-8CFA-4A73-BD06-E03DAD695285}"/>
              </a:ext>
            </a:extLst>
          </p:cNvPr>
          <p:cNvSpPr/>
          <p:nvPr/>
        </p:nvSpPr>
        <p:spPr>
          <a:xfrm>
            <a:off x="7010400" y="3733800"/>
            <a:ext cx="4648200" cy="21336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21,2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- 1382,1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тыс.чел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(01.06.2020)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Районов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12 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1E071E-A552-4D57-82BA-3DB249252413}"/>
              </a:ext>
            </a:extLst>
          </p:cNvPr>
          <p:cNvSpPr/>
          <p:nvPr/>
        </p:nvSpPr>
        <p:spPr>
          <a:xfrm>
            <a:off x="152400" y="830060"/>
            <a:ext cx="11887200" cy="1760740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Джизакская область находится на юго-западе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Мирзачульского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экономико- географического района. Территория района орошается водами реки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Санзар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Южно-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Мирзачульского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канала. Наклон к северу создает здесь благоприятные условия для искусственного орошения </a:t>
            </a:r>
          </a:p>
        </p:txBody>
      </p:sp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00F31FCF-EC64-4B8F-BF58-BD8E81A874E1}"/>
              </a:ext>
            </a:extLst>
          </p:cNvPr>
          <p:cNvSpPr/>
          <p:nvPr/>
        </p:nvSpPr>
        <p:spPr>
          <a:xfrm>
            <a:off x="117405" y="914400"/>
            <a:ext cx="11957187" cy="1219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в достаточной степени обеспечен железнодорожным, автомобильным и воздушным транспортом. Железнодорожная магистраль кольцом огибает долину. Степень обеспеченности района железными дорогами в два раза выше средних показателей по стране.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375FB5-074D-41FE-83C7-7BB8194BA6DD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ФЕРГАНСКИЙ ЭКОНОМИЧЕСКИЙ РАЙОН</a:t>
            </a: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EE18D5BE-C590-426F-9DDA-68EC966532CB}"/>
              </a:ext>
            </a:extLst>
          </p:cNvPr>
          <p:cNvSpPr/>
          <p:nvPr/>
        </p:nvSpPr>
        <p:spPr>
          <a:xfrm>
            <a:off x="58704" y="5232558"/>
            <a:ext cx="12074592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другими экономико-географическими районами он связан через «Ворота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Ходжента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железной дорогой Ангрен-Пап через перевал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Камчик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автомобильной дорогой Ташкент-Ангрен-Коканд. В масштабах района особенно важную роль играет автомобильный транспорт.</a:t>
            </a:r>
          </a:p>
        </p:txBody>
      </p:sp>
      <p:pic>
        <p:nvPicPr>
          <p:cNvPr id="8194" name="Picture 2" descr="ФВВ «Қамчиқ» довонида ги йўл ҳаракати тирбандлиги сабабини маълум қилди">
            <a:extLst>
              <a:ext uri="{FF2B5EF4-FFF2-40B4-BE49-F238E27FC236}">
                <a16:creationId xmlns:a16="http://schemas.microsoft.com/office/drawing/2014/main" id="{BF1C0BE3-CE8C-4987-9307-133147F43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8"/>
          <a:stretch/>
        </p:blipFill>
        <p:spPr bwMode="auto">
          <a:xfrm>
            <a:off x="150748" y="2202386"/>
            <a:ext cx="4116452" cy="29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oshkent va Qo'qon yo'nalishdagi yana bitta qo'shimcha poyezd qatnovi  yo'lga qo'yildi">
            <a:extLst>
              <a:ext uri="{FF2B5EF4-FFF2-40B4-BE49-F238E27FC236}">
                <a16:creationId xmlns:a16="http://schemas.microsoft.com/office/drawing/2014/main" id="{3C95EB1B-8CBF-4ED6-A3CB-2276B131A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6913"/>
            <a:ext cx="3733800" cy="299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amangan xalqaro aeroportida Haj safaridan qaytgan urush faxriylari kutib  olindi">
            <a:extLst>
              <a:ext uri="{FF2B5EF4-FFF2-40B4-BE49-F238E27FC236}">
                <a16:creationId xmlns:a16="http://schemas.microsoft.com/office/drawing/2014/main" id="{68D31BA4-3712-4DD6-9432-DCB166648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5"/>
          <a:stretch/>
        </p:blipFill>
        <p:spPr bwMode="auto">
          <a:xfrm>
            <a:off x="8130209" y="2131074"/>
            <a:ext cx="3911043" cy="299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610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00F31FCF-EC64-4B8F-BF58-BD8E81A874E1}"/>
              </a:ext>
            </a:extLst>
          </p:cNvPr>
          <p:cNvSpPr/>
          <p:nvPr/>
        </p:nvSpPr>
        <p:spPr>
          <a:xfrm>
            <a:off x="117405" y="990600"/>
            <a:ext cx="11957187" cy="1219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экспортирует хлопковое волокно и хлопковое масло, сухофрукты, консервы, хлопчатобумажные ткани, машины, минеральные удобрения, цемент, шифер, фарфоровые    и керамические изделия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375FB5-074D-41FE-83C7-7BB8194BA6DD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ФЕРГАНСКИЙ ЭКОНОМИЧЕСКИЙ РАЙОН</a:t>
            </a: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EE18D5BE-C590-426F-9DDA-68EC966532CB}"/>
              </a:ext>
            </a:extLst>
          </p:cNvPr>
          <p:cNvSpPr/>
          <p:nvPr/>
        </p:nvSpPr>
        <p:spPr>
          <a:xfrm>
            <a:off x="58702" y="5419351"/>
            <a:ext cx="12074592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Завозятся уголь, зерно, лесоматериалы, минеральные удобрения, текстиль, машины, оборудование и культтовары.</a:t>
            </a:r>
          </a:p>
        </p:txBody>
      </p:sp>
      <p:pic>
        <p:nvPicPr>
          <p:cNvPr id="9218" name="Picture 2" descr="Купить авто в кредит - Автосалон Ravon Одесса">
            <a:extLst>
              <a:ext uri="{FF2B5EF4-FFF2-40B4-BE49-F238E27FC236}">
                <a16:creationId xmlns:a16="http://schemas.microsoft.com/office/drawing/2014/main" id="{55E5D774-383E-4E52-9BA1-2306AB51E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31539" r="7812" b="31538"/>
          <a:stretch/>
        </p:blipFill>
        <p:spPr bwMode="auto">
          <a:xfrm>
            <a:off x="117405" y="2602708"/>
            <a:ext cx="6664395" cy="268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Минеральные и Органические удобрения — Agro-Uzbekistan">
            <a:extLst>
              <a:ext uri="{FF2B5EF4-FFF2-40B4-BE49-F238E27FC236}">
                <a16:creationId xmlns:a16="http://schemas.microsoft.com/office/drawing/2014/main" id="{0E7CF81F-359A-4CA0-A395-E7E8A7713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b="23334"/>
          <a:stretch/>
        </p:blipFill>
        <p:spPr bwMode="auto">
          <a:xfrm>
            <a:off x="6781800" y="2336484"/>
            <a:ext cx="5116338" cy="308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92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102314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ЗАДАНИЯ ДЛЯ САМОСТОЯТЕЛЬНОЙ РАБОТЫ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669234" y="1190092"/>
            <a:ext cx="4680688" cy="6828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810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Прочитать § 44-45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458" name="Picture 2" descr="Премиум векторы | Расположение иконка узбекистана на карте мира, круглая  иконка узбекистана">
            <a:extLst>
              <a:ext uri="{FF2B5EF4-FFF2-40B4-BE49-F238E27FC236}">
                <a16:creationId xmlns:a16="http://schemas.microsoft.com/office/drawing/2014/main" id="{BCABBE66-076E-4D19-B2C7-E3874F9D9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63"/>
          <a:stretch/>
        </p:blipFill>
        <p:spPr bwMode="auto">
          <a:xfrm>
            <a:off x="2424752" y="3509954"/>
            <a:ext cx="6487235" cy="322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69234" y="2039856"/>
            <a:ext cx="10853531" cy="1136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Выполнить задания на стр. 130.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BA430DE-993A-4AB2-86DB-8EAE9153D234}"/>
              </a:ext>
            </a:extLst>
          </p:cNvPr>
          <p:cNvSpPr/>
          <p:nvPr/>
        </p:nvSpPr>
        <p:spPr>
          <a:xfrm>
            <a:off x="89452" y="609600"/>
            <a:ext cx="12013096" cy="2057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этой территории обнаружено много разнообразных природных ресурсов, которые могут послужить основой для развития многоотраслевого хозяйства. На северных склонах Туркестанского хребта создан </a:t>
            </a:r>
            <a:r>
              <a:rPr lang="ru-RU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Зааминский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горно-лесной заповедник.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E92177-ADF9-4912-9B99-F2DA6DC14505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ДЖИЗАКСКАЯ ОБЛАСТЬ 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54D29B-1D9F-4593-9FAD-92E2A9A0A262}"/>
              </a:ext>
            </a:extLst>
          </p:cNvPr>
          <p:cNvSpPr/>
          <p:nvPr/>
        </p:nvSpPr>
        <p:spPr>
          <a:xfrm>
            <a:off x="6262444" y="3242482"/>
            <a:ext cx="5715000" cy="25908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ведутся исследования по развитию растительного и животного мира. В этом живописном уголке находится зона отдыха – санаторий «Заамин» </a:t>
            </a:r>
          </a:p>
        </p:txBody>
      </p:sp>
      <p:pic>
        <p:nvPicPr>
          <p:cNvPr id="2050" name="Picture 2" descr="Отпуск, путевка, санаторий | NORMA.UZ">
            <a:extLst>
              <a:ext uri="{FF2B5EF4-FFF2-40B4-BE49-F238E27FC236}">
                <a16:creationId xmlns:a16="http://schemas.microsoft.com/office/drawing/2014/main" id="{6F09D76D-E26E-4936-8DC2-E8D8428E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5867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5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D1629A-8646-4706-A9BE-51B06122C213}"/>
              </a:ext>
            </a:extLst>
          </p:cNvPr>
          <p:cNvSpPr/>
          <p:nvPr/>
        </p:nvSpPr>
        <p:spPr>
          <a:xfrm>
            <a:off x="254284" y="1083495"/>
            <a:ext cx="11668401" cy="1815882"/>
          </a:xfrm>
          <a:prstGeom prst="rect">
            <a:avLst/>
          </a:prstGeom>
          <a:solidFill>
            <a:schemeClr val="bg1"/>
          </a:solidFill>
          <a:ln>
            <a:solidFill>
              <a:srgbClr val="1E0AB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Джизакской области создан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Зааминский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национальный природный парк Узбекистана. Он не только служит местом отдыха, а также на его базе исследуются вопросы влияния промышленности на естественную среду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F2123B-EEA9-4BB4-9366-559899460A2D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ДЖИЗАКСКАЯ ОБЛАСТЬ 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Zaamin National Park | Uzbekistan Travel">
            <a:extLst>
              <a:ext uri="{FF2B5EF4-FFF2-40B4-BE49-F238E27FC236}">
                <a16:creationId xmlns:a16="http://schemas.microsoft.com/office/drawing/2014/main" id="{3A29E021-1059-4F40-921D-EA9360CDE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66" y="3220872"/>
            <a:ext cx="5834200" cy="29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aamin sanatorium | Uzbekistan Travel">
            <a:extLst>
              <a:ext uri="{FF2B5EF4-FFF2-40B4-BE49-F238E27FC236}">
                <a16:creationId xmlns:a16="http://schemas.microsoft.com/office/drawing/2014/main" id="{945E6663-D508-4EE7-9824-5E6A79774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3" y="3200400"/>
            <a:ext cx="5605601" cy="29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4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EAB362A-05AE-4DB7-95D7-F8D56D209BF9}"/>
              </a:ext>
            </a:extLst>
          </p:cNvPr>
          <p:cNvSpPr/>
          <p:nvPr/>
        </p:nvSpPr>
        <p:spPr>
          <a:xfrm>
            <a:off x="112322" y="990600"/>
            <a:ext cx="11907078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Джизакской области сосредоточено 4 % от всего населения страны. Почти половина населения проживает в городах. Более 81 % населения составляют узбеки.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F29B30-2068-4602-8527-1D344474CE57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ДЖИЗАКСКАЯ ОБЛАСТЬ 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Жиззах вилояти ҳокими алмаштирилди - Zamin.uz">
            <a:extLst>
              <a:ext uri="{FF2B5EF4-FFF2-40B4-BE49-F238E27FC236}">
                <a16:creationId xmlns:a16="http://schemas.microsoft.com/office/drawing/2014/main" id="{85FA282D-7D3D-4D2B-85BD-4BCE8F613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1" y="2667000"/>
            <a:ext cx="576303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Жиззах қиёфаси ўзгаради. Шаҳарда 7 қаватли уйлар қурилади">
            <a:extLst>
              <a:ext uri="{FF2B5EF4-FFF2-40B4-BE49-F238E27FC236}">
                <a16:creationId xmlns:a16="http://schemas.microsoft.com/office/drawing/2014/main" id="{75C85781-ACBC-465A-AE15-68604A19B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0"/>
          <a:stretch/>
        </p:blipFill>
        <p:spPr bwMode="auto">
          <a:xfrm>
            <a:off x="6248400" y="2666999"/>
            <a:ext cx="576303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E8FF04-6F21-4690-A011-D4312A49F7C4}"/>
              </a:ext>
            </a:extLst>
          </p:cNvPr>
          <p:cNvSpPr/>
          <p:nvPr/>
        </p:nvSpPr>
        <p:spPr>
          <a:xfrm>
            <a:off x="76199" y="1082732"/>
            <a:ext cx="12039600" cy="20130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отрасли промышленности: цветная металлургия, машиностроение, химическая, стройматериалы, легкая, пищевая. Основные отрасли сельского хозяйства: хлопководство, </a:t>
            </a:r>
            <a:r>
              <a:rPr lang="ru-RU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зерноводство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овощеводство, садоводство, мясо-молочное животноводство.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95D986-7FA4-4D50-B689-FC234F5505AF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ДЖИЗАКСКАЯ ОБЛАСТЬ 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2019-yilda qancha maydonga paxta ekilishi ma'lum bo'ldi">
            <a:extLst>
              <a:ext uri="{FF2B5EF4-FFF2-40B4-BE49-F238E27FC236}">
                <a16:creationId xmlns:a16="http://schemas.microsoft.com/office/drawing/2014/main" id="{BBCADECC-0DF3-411F-9311-F3ACBA404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61" y="3416533"/>
            <a:ext cx="5562600" cy="321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armar tosh konlari (ma'dan) boshqarish va ishlab chiqarish - Resurslar -  Xiamen ForU Import &amp; Export Co., Ltd">
            <a:extLst>
              <a:ext uri="{FF2B5EF4-FFF2-40B4-BE49-F238E27FC236}">
                <a16:creationId xmlns:a16="http://schemas.microsoft.com/office/drawing/2014/main" id="{D0833E97-1ABA-4967-8997-122EFE19E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9" y="3416532"/>
            <a:ext cx="5247861" cy="32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8C481E5-C905-42EF-AFE9-B87D4AAEC6E4}"/>
              </a:ext>
            </a:extLst>
          </p:cNvPr>
          <p:cNvSpPr/>
          <p:nvPr/>
        </p:nvSpPr>
        <p:spPr>
          <a:xfrm>
            <a:off x="38100" y="907861"/>
            <a:ext cx="12115800" cy="14478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не имеет собственного топливно-энергетического комплекса. Природный газ доставляется из Бухарской области, электроэнергия – из Сырдарьинской.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0523A4-A94A-4D67-B86A-24C6870F87FE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ДЖИЗАКСКАЯ ОБЛАСТЬ 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2B25570-AC95-458E-B08F-7C6491CB6FA1}"/>
              </a:ext>
            </a:extLst>
          </p:cNvPr>
          <p:cNvSpPr/>
          <p:nvPr/>
        </p:nvSpPr>
        <p:spPr>
          <a:xfrm>
            <a:off x="76200" y="5486399"/>
            <a:ext cx="12077700" cy="914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горах Северной Нураты ведутся </a:t>
            </a:r>
            <a:r>
              <a:rPr lang="ru-RU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вольфрамо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-молибденовые разработки. Добываемая здесь руда служит основным сырьем для </a:t>
            </a:r>
            <a:r>
              <a:rPr lang="ru-RU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Чирчикского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комбината тугоплавких и жаропрочных сплавов. </a:t>
            </a:r>
          </a:p>
        </p:txBody>
      </p:sp>
      <p:pic>
        <p:nvPicPr>
          <p:cNvPr id="6146" name="Picture 2" descr="Asosiy">
            <a:extLst>
              <a:ext uri="{FF2B5EF4-FFF2-40B4-BE49-F238E27FC236}">
                <a16:creationId xmlns:a16="http://schemas.microsoft.com/office/drawing/2014/main" id="{959FB000-D37E-4E0B-8791-413918E50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6266"/>
            <a:ext cx="532447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izzax Polimer Plast, ООО на Allbiz - Джизак (Узбекистан) - Товары и услуги  компании Jizzax Polimer Plast, ООО">
            <a:extLst>
              <a:ext uri="{FF2B5EF4-FFF2-40B4-BE49-F238E27FC236}">
                <a16:creationId xmlns:a16="http://schemas.microsoft.com/office/drawing/2014/main" id="{143A41C5-D76E-4913-BBB7-ED0F99D6B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76502"/>
            <a:ext cx="585787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8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52503D-788D-4E2E-9B5F-CAA6201C5211}"/>
              </a:ext>
            </a:extLst>
          </p:cNvPr>
          <p:cNvSpPr/>
          <p:nvPr/>
        </p:nvSpPr>
        <p:spPr>
          <a:xfrm>
            <a:off x="228599" y="914400"/>
            <a:ext cx="1173480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области 1,2 млн. гектаров земель отведено под сельско- хозяйственные посевы. 1/3 этой площади используется для земледелия . В области наряду с производством хлопка выращиваются и зерновые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DC9EEF-A5CD-432F-971F-53F0FFC4608D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ДЖИЗАКСКАЯ ОБЛАСТЬ 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CEBA74-2925-45FF-B17E-EE0A18879357}"/>
              </a:ext>
            </a:extLst>
          </p:cNvPr>
          <p:cNvSpPr/>
          <p:nvPr/>
        </p:nvSpPr>
        <p:spPr>
          <a:xfrm>
            <a:off x="228599" y="5412938"/>
            <a:ext cx="1173480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площади, отведенной под зерновые, Джизакская область занимает первое место в стране. Если до независимости выращивали 210 тысяч тонн хлопка, 80 тысяч тонн зерна, то теперь эти показатели выросли в несколько раз.</a:t>
            </a:r>
          </a:p>
        </p:txBody>
      </p:sp>
      <p:pic>
        <p:nvPicPr>
          <p:cNvPr id="7170" name="Picture 2" descr="Hukumat qarori: G'alla to'liq o'rib olinmaguncha kombaynlarning fermer  dalasidan chiqib ketishiga yo'l">
            <a:extLst>
              <a:ext uri="{FF2B5EF4-FFF2-40B4-BE49-F238E27FC236}">
                <a16:creationId xmlns:a16="http://schemas.microsoft.com/office/drawing/2014/main" id="{894BC115-EF6B-4EE1-9F12-5BC474FA9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391675"/>
            <a:ext cx="3505203" cy="29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Ғалла - 2019 мавсуми яқин: Қашқадарёда неча гектар ер майдонда бошоқли дон  экинлари парваришланди? - Nnews.uz Tezkor va xolis xabarlar">
            <a:extLst>
              <a:ext uri="{FF2B5EF4-FFF2-40B4-BE49-F238E27FC236}">
                <a16:creationId xmlns:a16="http://schemas.microsoft.com/office/drawing/2014/main" id="{EB225EBE-EAC2-496C-B242-53006720B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91675"/>
            <a:ext cx="3505202" cy="29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axta terimida ishtirok etmoqchi boʻlgan fuqarolar www.terim.uz saytida  roʻyxatdan oʻtishlari mumkin">
            <a:extLst>
              <a:ext uri="{FF2B5EF4-FFF2-40B4-BE49-F238E27FC236}">
                <a16:creationId xmlns:a16="http://schemas.microsoft.com/office/drawing/2014/main" id="{292C34CD-28CD-4CB2-8F66-7A21B45DB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395672"/>
            <a:ext cx="4267199" cy="29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772BC8-2ADC-4715-A324-A9CC2AE0DB55}"/>
              </a:ext>
            </a:extLst>
          </p:cNvPr>
          <p:cNvSpPr/>
          <p:nvPr/>
        </p:nvSpPr>
        <p:spPr>
          <a:xfrm>
            <a:off x="152400" y="863916"/>
            <a:ext cx="1188720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широко развивается пастбищное животноводства, а в зерносеющих районах – птицеводство. В Джизаке есть специальный конезавод, на котором разводят лошадей </a:t>
            </a:r>
            <a:r>
              <a:rPr lang="ru-RU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карабаирской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породы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5382A9-CA04-41DA-A5A3-391C6A9438A9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ДЖИЗАКСКАЯ ОБЛАСТЬ 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D99BF0-8CF4-4E9B-B688-F1903401AAD1}"/>
              </a:ext>
            </a:extLst>
          </p:cNvPr>
          <p:cNvSpPr/>
          <p:nvPr/>
        </p:nvSpPr>
        <p:spPr>
          <a:xfrm>
            <a:off x="152400" y="5513696"/>
            <a:ext cx="1188720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Джизак хорошо оснащен железной  дорогой, автомагистралями.</a:t>
            </a:r>
          </a:p>
          <a:p>
            <a:pPr algn="ctr"/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Соответственно специфике производства области уделяется особое внимание строительству автомобильных дорог.</a:t>
            </a:r>
          </a:p>
        </p:txBody>
      </p:sp>
      <p:pic>
        <p:nvPicPr>
          <p:cNvPr id="8194" name="Picture 2" descr="Qorabayir zotli otlarning seleksiyasi bilan maхsus markaz shugʻullanadi |  NORMA.UZ">
            <a:extLst>
              <a:ext uri="{FF2B5EF4-FFF2-40B4-BE49-F238E27FC236}">
                <a16:creationId xmlns:a16="http://schemas.microsoft.com/office/drawing/2014/main" id="{893F9F33-2A6A-4D98-8787-F9A26CB4A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51985"/>
            <a:ext cx="5486400" cy="30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АБР одобрил заем на 170 млн долларов для улучшения локомотивного парка  Узбекистана">
            <a:extLst>
              <a:ext uri="{FF2B5EF4-FFF2-40B4-BE49-F238E27FC236}">
                <a16:creationId xmlns:a16="http://schemas.microsoft.com/office/drawing/2014/main" id="{B7B0A6F7-6982-433B-ACD0-B08E5156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28" y="2251985"/>
            <a:ext cx="6096000" cy="30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38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4872</TotalTime>
  <Words>1031</Words>
  <Application>Microsoft Office PowerPoint</Application>
  <PresentationFormat>Широкоэкранный</PresentationFormat>
  <Paragraphs>79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ПРВ</vt:lpstr>
      <vt:lpstr>Презентация PowerPoint</vt:lpstr>
      <vt:lpstr>ПРВ</vt:lpstr>
      <vt:lpstr>ПРВ</vt:lpstr>
      <vt:lpstr>ПРВ</vt:lpstr>
      <vt:lpstr>Презентация PowerPoint</vt:lpstr>
      <vt:lpstr>ПРВ</vt:lpstr>
      <vt:lpstr>ПРВ</vt:lpstr>
      <vt:lpstr>ПРВ</vt:lpstr>
      <vt:lpstr>ПРВ</vt:lpstr>
      <vt:lpstr>ПРВ</vt:lpstr>
      <vt:lpstr>ПРВ</vt:lpstr>
      <vt:lpstr>ПРВ</vt:lpstr>
      <vt:lpstr>ПРВ</vt:lpstr>
      <vt:lpstr>ПРВ</vt:lpstr>
      <vt:lpstr>ПРВ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Пользователь Windows</cp:lastModifiedBy>
  <cp:revision>418</cp:revision>
  <dcterms:created xsi:type="dcterms:W3CDTF">2020-06-30T15:34:35Z</dcterms:created>
  <dcterms:modified xsi:type="dcterms:W3CDTF">2020-12-18T15:26:03Z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