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63" r:id="rId3"/>
  </p:sldMasterIdLst>
  <p:sldIdLst>
    <p:sldId id="287" r:id="rId4"/>
    <p:sldId id="332" r:id="rId5"/>
    <p:sldId id="263" r:id="rId6"/>
    <p:sldId id="364" r:id="rId7"/>
    <p:sldId id="315" r:id="rId8"/>
    <p:sldId id="1415" r:id="rId9"/>
    <p:sldId id="316" r:id="rId10"/>
    <p:sldId id="338" r:id="rId11"/>
    <p:sldId id="365" r:id="rId12"/>
    <p:sldId id="366" r:id="rId13"/>
    <p:sldId id="1418" r:id="rId14"/>
    <p:sldId id="1419" r:id="rId15"/>
    <p:sldId id="1420" r:id="rId16"/>
    <p:sldId id="1421" r:id="rId17"/>
    <p:sldId id="1422" r:id="rId18"/>
    <p:sldId id="1423" r:id="rId19"/>
    <p:sldId id="1424" r:id="rId20"/>
    <p:sldId id="1425" r:id="rId21"/>
    <p:sldId id="1426" r:id="rId22"/>
    <p:sldId id="1427" r:id="rId23"/>
    <p:sldId id="1428" r:id="rId24"/>
    <p:sldId id="1429" r:id="rId25"/>
    <p:sldId id="1430" r:id="rId26"/>
    <p:sldId id="1431" r:id="rId27"/>
    <p:sldId id="1432" r:id="rId28"/>
    <p:sldId id="1433" r:id="rId29"/>
    <p:sldId id="1434" r:id="rId3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32"/>
            <p14:sldId id="263"/>
            <p14:sldId id="364"/>
            <p14:sldId id="315"/>
            <p14:sldId id="1415"/>
            <p14:sldId id="316"/>
            <p14:sldId id="338"/>
            <p14:sldId id="365"/>
            <p14:sldId id="366"/>
            <p14:sldId id="1418"/>
            <p14:sldId id="1419"/>
            <p14:sldId id="1420"/>
            <p14:sldId id="1421"/>
            <p14:sldId id="1422"/>
            <p14:sldId id="1423"/>
            <p14:sldId id="1424"/>
            <p14:sldId id="1425"/>
            <p14:sldId id="1426"/>
            <p14:sldId id="1427"/>
            <p14:sldId id="1428"/>
            <p14:sldId id="1429"/>
            <p14:sldId id="1430"/>
            <p14:sldId id="1431"/>
            <p14:sldId id="1432"/>
            <p14:sldId id="1433"/>
            <p14:sldId id="14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CC9900"/>
    <a:srgbClr val="CCCC00"/>
    <a:srgbClr val="00A249"/>
    <a:srgbClr val="AC75D5"/>
    <a:srgbClr val="15FF7F"/>
    <a:srgbClr val="FFFF66"/>
    <a:srgbClr val="C8A5E3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>
      <p:cViewPr varScale="1">
        <p:scale>
          <a:sx n="70" d="100"/>
          <a:sy n="70" d="100"/>
        </p:scale>
        <p:origin x="6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5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397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31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998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28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886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161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00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06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7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75AE-5617-4C2D-8ABD-AD664B6A9F0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9B009-0D59-4DBD-AE69-7A1F228383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8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071352" y="980238"/>
            <a:ext cx="7131051" cy="4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0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>
                <a:solidFill>
                  <a:srgbClr val="1E0AB6"/>
                </a:solidFill>
              </a:rPr>
              <a:t>Ташкентская область и город Ташкент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5" y="2156430"/>
            <a:ext cx="728133" cy="35768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18320" y="688283"/>
            <a:ext cx="983147" cy="395080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ru-RU" sz="24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ru-RU" altLang="ru-RU" sz="7200" b="1" dirty="0">
                <a:solidFill>
                  <a:srgbClr val="FFFFFF"/>
                </a:solidFill>
              </a:rPr>
              <a:t>ГЕОГРАФИЯ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1026" name="Picture 2" descr="Утверждены хокимы двух районов Ташобласти – Газета.uz">
            <a:extLst>
              <a:ext uri="{FF2B5EF4-FFF2-40B4-BE49-F238E27FC236}">
                <a16:creationId xmlns:a16="http://schemas.microsoft.com/office/drawing/2014/main" id="{F992D8E3-E156-4559-960D-48C6B25E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10000"/>
          <a:stretch/>
        </p:blipFill>
        <p:spPr bwMode="auto">
          <a:xfrm>
            <a:off x="8310420" y="2156430"/>
            <a:ext cx="3615800" cy="37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83E73-4FAE-4C81-85C1-3A86ABC604AA}"/>
              </a:ext>
            </a:extLst>
          </p:cNvPr>
          <p:cNvSpPr/>
          <p:nvPr/>
        </p:nvSpPr>
        <p:spPr>
          <a:xfrm>
            <a:off x="155714" y="863916"/>
            <a:ext cx="7845286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хорошо налажена и социальная сфера. Близ Ташкента расположены санатории</a:t>
            </a:r>
          </a:p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Кибрай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«Ташкентские минеральные воды». Широко развиты зоны отдыха в Чимгане и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Чарваке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Бостанлыкского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и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Кумушкане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Паркентского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C0DA1-C76D-411B-93C3-B078069CE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6249" t="15914" r="19376" b="15539"/>
          <a:stretch/>
        </p:blipFill>
        <p:spPr>
          <a:xfrm>
            <a:off x="8189843" y="733514"/>
            <a:ext cx="3697357" cy="524346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71502-992F-4F2E-9D9C-978070E48A2D}"/>
              </a:ext>
            </a:extLst>
          </p:cNvPr>
          <p:cNvSpPr/>
          <p:nvPr/>
        </p:nvSpPr>
        <p:spPr>
          <a:xfrm>
            <a:off x="8189843" y="5976974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viloyatining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2017-yil).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EBD748-7B8E-4D88-9F5A-B48A0DA4DE11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horvoq Oromgohi (Пирамиды) ‹ Туристические услуги, туры, авиабилеты, виза,  трансфер, страховка, бронирование, гостиницы, экскурсии, новости, Ташкент –  Sofia Travel">
            <a:extLst>
              <a:ext uri="{FF2B5EF4-FFF2-40B4-BE49-F238E27FC236}">
                <a16:creationId xmlns:a16="http://schemas.microsoft.com/office/drawing/2014/main" id="{B43CB7A1-ADF4-4662-857B-53B943DE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" y="3664997"/>
            <a:ext cx="3931401" cy="29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umushkon&quot;">
            <a:extLst>
              <a:ext uri="{FF2B5EF4-FFF2-40B4-BE49-F238E27FC236}">
                <a16:creationId xmlns:a16="http://schemas.microsoft.com/office/drawing/2014/main" id="{325482F7-E39B-4C9E-B806-BE6477BB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19" y="3668310"/>
            <a:ext cx="3744920" cy="29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7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10377" y="1031239"/>
            <a:ext cx="11771243" cy="18643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Северо-восточнее Ташкента в 30 км от него расположен город химиков и машиностроителей Чирчик. Завод жаропрочных и тугоплавких сплавов – важное предприятие металлургического комплекса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ЧИРЧИК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Фото chirchiq в городе Чирчик">
            <a:extLst>
              <a:ext uri="{FF2B5EF4-FFF2-40B4-BE49-F238E27FC236}">
                <a16:creationId xmlns:a16="http://schemas.microsoft.com/office/drawing/2014/main" id="{58F2964B-A7D8-4535-80CB-89C9F210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1" y="3429000"/>
            <a:ext cx="3633286" cy="27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hirchiq">
            <a:extLst>
              <a:ext uri="{FF2B5EF4-FFF2-40B4-BE49-F238E27FC236}">
                <a16:creationId xmlns:a16="http://schemas.microsoft.com/office/drawing/2014/main" id="{8EAD8899-7508-43A4-BCDE-9FB1C309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9001"/>
            <a:ext cx="3733800" cy="27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Позднее зажигание">
            <a:extLst>
              <a:ext uri="{FF2B5EF4-FFF2-40B4-BE49-F238E27FC236}">
                <a16:creationId xmlns:a16="http://schemas.microsoft.com/office/drawing/2014/main" id="{A08F745F-C5BD-43FC-A525-22B57AB9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62" y="3429000"/>
            <a:ext cx="4090758" cy="27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6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28600" y="863916"/>
            <a:ext cx="11524422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i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Чирчика находится молодой город Газалкент. Он превращается в курортный город. 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ГАЗАЛКЕНТ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G'azalkent, Toshkent viloyati Газалкент, Ташкентская область Gazalkent,  Tashkent region | Mapio.net">
            <a:extLst>
              <a:ext uri="{FF2B5EF4-FFF2-40B4-BE49-F238E27FC236}">
                <a16:creationId xmlns:a16="http://schemas.microsoft.com/office/drawing/2014/main" id="{0B885435-9C49-4E1A-A6C8-7AA93D08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5" y="2616516"/>
            <a:ext cx="550793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Газалкент – Сиджак – Жемчужина Тянь-Шаня">
            <a:extLst>
              <a:ext uri="{FF2B5EF4-FFF2-40B4-BE49-F238E27FC236}">
                <a16:creationId xmlns:a16="http://schemas.microsoft.com/office/drawing/2014/main" id="{2F6F3EA8-9694-450B-A648-DF9794FD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7" y="2616516"/>
            <a:ext cx="52880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20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7405" y="1524000"/>
            <a:ext cx="119571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Юго-западнее Ташкента на 30 км расположен промышленный узел Янгиюль.</a:t>
            </a:r>
          </a:p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сформировался на месте древнего кишлака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Ковунчи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специализируется на легкой и пищевой промышленности. Среди промышленных предприятий можно выделить хлопкоочистительный, масложировой, мыловаренный, молочный, винный и консервный заводы и мясокомбинат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ЯНГИЮЛЬ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Buy кубовый аппарат (апарат для перегонки), Янгиюль ег мой, Yangiyo'l,  Flagma.uz #1781078">
            <a:extLst>
              <a:ext uri="{FF2B5EF4-FFF2-40B4-BE49-F238E27FC236}">
                <a16:creationId xmlns:a16="http://schemas.microsoft.com/office/drawing/2014/main" id="{9CF6C655-0874-4579-BB2C-1408C51CF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 bwMode="auto">
          <a:xfrm>
            <a:off x="304801" y="3610479"/>
            <a:ext cx="3692313" cy="30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mall and medium enterprises">
            <a:extLst>
              <a:ext uri="{FF2B5EF4-FFF2-40B4-BE49-F238E27FC236}">
                <a16:creationId xmlns:a16="http://schemas.microsoft.com/office/drawing/2014/main" id="{F96601D4-E190-46CC-ACB2-4B2E4CBAB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8323"/>
            <a:ext cx="3692313" cy="30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Школьница найдена повешенной в Янгиюле – Газета.uz">
            <a:extLst>
              <a:ext uri="{FF2B5EF4-FFF2-40B4-BE49-F238E27FC236}">
                <a16:creationId xmlns:a16="http://schemas.microsoft.com/office/drawing/2014/main" id="{1723C5EC-31AE-442D-B279-527F6641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96" y="3606167"/>
            <a:ext cx="4183496" cy="302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1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5505" y="1647844"/>
            <a:ext cx="118809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Ангрен – важный промышленный узел области. Он связан с Ташкентом железной (114 км) и автомобильной дорогами. Город возник как промышленный пункт в 40-е годы прошлого века в связи с добычей угля, ныне – мощный промышленный узел, объединивший несколько предприятий горнодобывающей промышленности. В промышленности города особое место занимает ТЭС.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АНГРЕН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Ko`mir sanoati » GeoOlamga xush kelibsiz!">
            <a:extLst>
              <a:ext uri="{FF2B5EF4-FFF2-40B4-BE49-F238E27FC236}">
                <a16:creationId xmlns:a16="http://schemas.microsoft.com/office/drawing/2014/main" id="{7B7CEE7F-B4F1-4256-9278-94C8FC572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8" y="3983923"/>
            <a:ext cx="4043361" cy="2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ngren” MIZda yana 7ta ishlab chiqarish quvvati foydalanishga topshiriladi">
            <a:extLst>
              <a:ext uri="{FF2B5EF4-FFF2-40B4-BE49-F238E27FC236}">
                <a16:creationId xmlns:a16="http://schemas.microsoft.com/office/drawing/2014/main" id="{F871DD9D-4406-4140-8D2C-CBF3D9E1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49" y="3983923"/>
            <a:ext cx="3908152" cy="2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Yangi Angren” issiqlik elektr stansiyasidagi favqulodda holat boʻyicha  axborot berildi - Xalq so'zi">
            <a:extLst>
              <a:ext uri="{FF2B5EF4-FFF2-40B4-BE49-F238E27FC236}">
                <a16:creationId xmlns:a16="http://schemas.microsoft.com/office/drawing/2014/main" id="{851DAE95-EABD-4CD3-A80D-40667F02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19" y="3983923"/>
            <a:ext cx="3816833" cy="2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90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031239"/>
            <a:ext cx="11804787" cy="25501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Вторым промышленным узлом области является город Алмалык. Он возник в 1951 году как промышленный пункт на базе разработки месторождения руд цветных металлов. Большое значение в промышленности города имеет горно-металлургический комбинат с полным циклом. Из отходов производства комбината (серного газа) на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аммофосном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заводе вырабатывается сложное минеральное удобрение – аммофос.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АЛМАЛЫК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Как рождается медь: АГМК раскрыл секреты производства. Видеорепортаж,  Новости Узбекистана">
            <a:extLst>
              <a:ext uri="{FF2B5EF4-FFF2-40B4-BE49-F238E27FC236}">
                <a16:creationId xmlns:a16="http://schemas.microsoft.com/office/drawing/2014/main" id="{536EA69F-4BCF-4587-BBA1-6D4AECD3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3" y="3872160"/>
            <a:ext cx="3901317" cy="2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АГМК расширит производство цветных и драгметаллов | NORMA.UZ">
            <a:extLst>
              <a:ext uri="{FF2B5EF4-FFF2-40B4-BE49-F238E27FC236}">
                <a16:creationId xmlns:a16="http://schemas.microsoft.com/office/drawing/2014/main" id="{C75E13C5-19F5-4B8F-A610-2D00A40B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72160"/>
            <a:ext cx="3821804" cy="2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Бизнес и социальная политика: как АГМК добивается доходности и решает  проблемы населения, Новости Узбекистана">
            <a:extLst>
              <a:ext uri="{FF2B5EF4-FFF2-40B4-BE49-F238E27FC236}">
                <a16:creationId xmlns:a16="http://schemas.microsoft.com/office/drawing/2014/main" id="{F96318BE-D723-4E07-95AD-FD66BB71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43" y="3875580"/>
            <a:ext cx="3821804" cy="2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7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371600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Вблизи Алмалыка расположен промышленный центр Ахангаран, где действует крупный цементный завод. Когда стало известно, что Ахангаран, как и Ангрен, стоит на угольных пластах, на расстоянии 15 км от города – вдоль долины был построен город Большой Ахангаран.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АХАНГАРАН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АХАНГАРАН БУДЕТ ОБОГРЕВАТЬСЯ ЗА СЧЕТ &quot;ЗЕЛЕНЫХ&quot; ИСТОЧНИКОВ - Darakchi">
            <a:extLst>
              <a:ext uri="{FF2B5EF4-FFF2-40B4-BE49-F238E27FC236}">
                <a16:creationId xmlns:a16="http://schemas.microsoft.com/office/drawing/2014/main" id="{35DBB24A-F95D-4E6D-996A-09A113C6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4876800" cy="313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В Ахангаране построят новый цементный завод за $160 млн">
            <a:extLst>
              <a:ext uri="{FF2B5EF4-FFF2-40B4-BE49-F238E27FC236}">
                <a16:creationId xmlns:a16="http://schemas.microsoft.com/office/drawing/2014/main" id="{24EF2540-9AE5-40DA-9C4D-F87B1653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57" y="3581692"/>
            <a:ext cx="4876800" cy="313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82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031239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юге области находится город Бекабад. Он возник в процессе строительства металлургического завода  и 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Фархадской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ГЭС. Теперь в городе действуют цементный, хлопкоочистительный и кирпичный заводы, мясокомбинат, гравийные карьеры.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БЕКАБАД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FF5D882F-D4B7-4276-8C6C-FD58ACCB2021}"/>
              </a:ext>
            </a:extLst>
          </p:cNvPr>
          <p:cNvSpPr/>
          <p:nvPr/>
        </p:nvSpPr>
        <p:spPr>
          <a:xfrm>
            <a:off x="76200" y="5283516"/>
            <a:ext cx="1201164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расположен в зоне сильных беспрерывных ветров, и поэтому он обрамлен защитными лесонасаждениями, которые укрывают его от порывов ветра.</a:t>
            </a:r>
          </a:p>
        </p:txBody>
      </p:sp>
      <p:pic>
        <p:nvPicPr>
          <p:cNvPr id="19458" name="Picture 2" descr="Bekobod tumani - Vikipediya">
            <a:extLst>
              <a:ext uri="{FF2B5EF4-FFF2-40B4-BE49-F238E27FC236}">
                <a16:creationId xmlns:a16="http://schemas.microsoft.com/office/drawing/2014/main" id="{B79EDD0A-8A85-42E8-A7DF-962F842BC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1111" r="33679" b="7778"/>
          <a:stretch/>
        </p:blipFill>
        <p:spPr bwMode="auto">
          <a:xfrm>
            <a:off x="219005" y="2722562"/>
            <a:ext cx="292728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Мобильная версия BEKABAD-CEMENT.COM - Галерея">
            <a:extLst>
              <a:ext uri="{FF2B5EF4-FFF2-40B4-BE49-F238E27FC236}">
                <a16:creationId xmlns:a16="http://schemas.microsoft.com/office/drawing/2014/main" id="{5947696C-3803-4DBF-92D0-F5C5607B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58" y="2708129"/>
            <a:ext cx="421274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Галерея">
            <a:extLst>
              <a:ext uri="{FF2B5EF4-FFF2-40B4-BE49-F238E27FC236}">
                <a16:creationId xmlns:a16="http://schemas.microsoft.com/office/drawing/2014/main" id="{4717B54B-9F6B-4F3B-AD09-9985D026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341" y="2696845"/>
            <a:ext cx="421274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33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2400" y="12192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Нурафшон</a:t>
            </a:r>
            <a:r>
              <a:rPr lang="ru-RU" sz="2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(бывш. Тойтепа) – начиная с 2017 года является </a:t>
            </a:r>
            <a:r>
              <a:rPr lang="ru-RU" sz="20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</a:t>
            </a:r>
            <a:r>
              <a:rPr lang="ru-RU" sz="2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нистративным</a:t>
            </a:r>
            <a:r>
              <a:rPr lang="ru-RU" sz="2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центром Ташкентской области. До этого административным центром области считался город Ташкент. В будущем </a:t>
            </a:r>
            <a:r>
              <a:rPr lang="ru-RU" sz="20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Нурафшон</a:t>
            </a:r>
            <a:r>
              <a:rPr lang="ru-RU" sz="2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Узбекистане станет первым «умным городом». Здесь будут построены административные здания, современное и удобное жилье, бизнес-центры, гостиницы, спортивные комплексы, многопрофильная больница . Ташкент и </a:t>
            </a:r>
            <a:r>
              <a:rPr lang="ru-RU" sz="20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Нурафшон</a:t>
            </a:r>
            <a:r>
              <a:rPr lang="ru-RU" sz="2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будет связывать скоростная автомобильная дорога.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НУРАФШОН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Законодательство Республики Узбекистан (кодексы, законы, указы,  постановления, нормативные акты, книги). Правовой портал. НОРМА | NORMA.UZ">
            <a:extLst>
              <a:ext uri="{FF2B5EF4-FFF2-40B4-BE49-F238E27FC236}">
                <a16:creationId xmlns:a16="http://schemas.microsoft.com/office/drawing/2014/main" id="{22B1A715-7EB8-49B5-BEB1-DCE995EC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5715000" cy="35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В Ташкентской области совместно с сингапурской компанией будет построен « Нурафшон сити»">
            <a:extLst>
              <a:ext uri="{FF2B5EF4-FFF2-40B4-BE49-F238E27FC236}">
                <a16:creationId xmlns:a16="http://schemas.microsoft.com/office/drawing/2014/main" id="{A4195DD9-0C75-4FF0-B918-16A75B13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7999"/>
            <a:ext cx="5943600" cy="35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98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373" y="1046162"/>
            <a:ext cx="11963400" cy="19405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 – столица Республики Узбекистан, самый крупный в Центральной Азии политический, экономический и культурный центр, насчитывающий около 2,5 млн жителей.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В столице начинают открываться парки. Первым заработал парк Tashkent City -  Народное слово">
            <a:extLst>
              <a:ext uri="{FF2B5EF4-FFF2-40B4-BE49-F238E27FC236}">
                <a16:creationId xmlns:a16="http://schemas.microsoft.com/office/drawing/2014/main" id="{D84E184A-8C57-436A-955F-C5B1F901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1603"/>
            <a:ext cx="3760938" cy="32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oshkent City - Home | Facebook">
            <a:extLst>
              <a:ext uri="{FF2B5EF4-FFF2-40B4-BE49-F238E27FC236}">
                <a16:creationId xmlns:a16="http://schemas.microsoft.com/office/drawing/2014/main" id="{2151914C-4763-4D83-A003-BF9FA86F4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41603"/>
            <a:ext cx="3760938" cy="32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Toshkentda radiostansiyalar / Radio stations in Tashkent, Uzbekistan —  World Radio Map">
            <a:extLst>
              <a:ext uri="{FF2B5EF4-FFF2-40B4-BE49-F238E27FC236}">
                <a16:creationId xmlns:a16="http://schemas.microsoft.com/office/drawing/2014/main" id="{A414C6CE-37F6-4A40-8FAD-BE2CA08F2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41602"/>
            <a:ext cx="4081670" cy="32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3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636896" y="1371600"/>
            <a:ext cx="5459104" cy="36045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</a:t>
            </a:r>
            <a:r>
              <a:rPr lang="en-US" sz="2800" b="1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15,3 </a:t>
            </a:r>
            <a:r>
              <a:rPr lang="ru-RU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2941,9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(01.07.2020).</a:t>
            </a:r>
          </a:p>
          <a:p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15 .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ТАШКЕНТСКАЯ ОБЛАСТЬ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Ташкентская область карта с границами 2020">
            <a:extLst>
              <a:ext uri="{FF2B5EF4-FFF2-40B4-BE49-F238E27FC236}">
                <a16:creationId xmlns:a16="http://schemas.microsoft.com/office/drawing/2014/main" id="{A20CDDE3-55D2-482A-B7C2-240FA3360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7333" r="30625" b="6000"/>
          <a:stretch/>
        </p:blipFill>
        <p:spPr bwMode="auto">
          <a:xfrm>
            <a:off x="6324600" y="838200"/>
            <a:ext cx="560128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817866"/>
            <a:ext cx="11963400" cy="183213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Энергетика города опирается на систему гидроэлектростанций Чирчик-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Бозсу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Ташкентскую ТЭС. Они подключены к единой энергетической системе страны.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Чирчик-Бозсуйский каскад ГЭС — Википедия">
            <a:extLst>
              <a:ext uri="{FF2B5EF4-FFF2-40B4-BE49-F238E27FC236}">
                <a16:creationId xmlns:a16="http://schemas.microsoft.com/office/drawing/2014/main" id="{3714869F-E900-4E38-9743-A4C21E2D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9" y="2761455"/>
            <a:ext cx="3945252" cy="34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TIES – Toshkent issiqlik elektr stansiya">
            <a:extLst>
              <a:ext uri="{FF2B5EF4-FFF2-40B4-BE49-F238E27FC236}">
                <a16:creationId xmlns:a16="http://schemas.microsoft.com/office/drawing/2014/main" id="{9D6B635D-EAD9-497B-93D3-4754A757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1455"/>
            <a:ext cx="3790901" cy="34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Toshkent viloyatida quvvati 240 MVt bo'lgan IES quriladi">
            <a:extLst>
              <a:ext uri="{FF2B5EF4-FFF2-40B4-BE49-F238E27FC236}">
                <a16:creationId xmlns:a16="http://schemas.microsoft.com/office/drawing/2014/main" id="{E6D90F17-CC12-4645-9741-A6E42A2B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04" y="2761455"/>
            <a:ext cx="3790901" cy="34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4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8" y="956375"/>
            <a:ext cx="11963400" cy="251459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 – важный транспортный узел. Железнодорожные магистрали и автомобильные дороги, соединяющие государства Средней Азии с другими странами, проходят через Ташкент. Город связан с пригородными районами электричкой. Через воздушные пути столица связана со столицами более чем 40 зарубежных стран. В городе действуют 2 железнодорожных вокзала, 3 аэропорта и метрополитен 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0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В Узбекистане появится новая государственная авиакомпания">
            <a:extLst>
              <a:ext uri="{FF2B5EF4-FFF2-40B4-BE49-F238E27FC236}">
                <a16:creationId xmlns:a16="http://schemas.microsoft.com/office/drawing/2014/main" id="{DAA9A70C-7535-4C11-90CA-388957EC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616107"/>
            <a:ext cx="3810000" cy="296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Южный вокзал Ташкента возобновит работу 4 апреля – Газета.uz">
            <a:extLst>
              <a:ext uri="{FF2B5EF4-FFF2-40B4-BE49-F238E27FC236}">
                <a16:creationId xmlns:a16="http://schemas.microsoft.com/office/drawing/2014/main" id="{0989852E-8D68-4759-82FC-EB0AD14C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94" y="3616106"/>
            <a:ext cx="3962209" cy="29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Введен в строй первый этап надземного кольцевого метро Ташкента">
            <a:extLst>
              <a:ext uri="{FF2B5EF4-FFF2-40B4-BE49-F238E27FC236}">
                <a16:creationId xmlns:a16="http://schemas.microsoft.com/office/drawing/2014/main" id="{E1B0AE98-352B-4A23-AFC3-D0E8D867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6" y="3616106"/>
            <a:ext cx="3810003" cy="29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1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755374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Метрополитен общей протяженностью 36 км перевозит более 60 млн пассажиров в год.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ТАШКЕНТСКОЕ МЕТРО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АО «O'zbekiston temir yo'llari»— Об открытии участка новой линии надземного  метро &quot;Ду́стлик-2&quot; - &quot;Куйлюк&quot;">
            <a:extLst>
              <a:ext uri="{FF2B5EF4-FFF2-40B4-BE49-F238E27FC236}">
                <a16:creationId xmlns:a16="http://schemas.microsoft.com/office/drawing/2014/main" id="{347D310D-7604-436B-B75E-5869372F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87397"/>
            <a:ext cx="3768725" cy="25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Заработало наземное метро от станции «Дустлик-2» до станции «Куйлик» /  Новости, события, мнения | Узбекистан">
            <a:extLst>
              <a:ext uri="{FF2B5EF4-FFF2-40B4-BE49-F238E27FC236}">
                <a16:creationId xmlns:a16="http://schemas.microsoft.com/office/drawing/2014/main" id="{C2FC0306-0A60-41DB-A5EC-AB4E8AC38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19" y="2949398"/>
            <a:ext cx="3768725" cy="27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Осторожно, двери открываются!">
            <a:extLst>
              <a:ext uri="{FF2B5EF4-FFF2-40B4-BE49-F238E27FC236}">
                <a16:creationId xmlns:a16="http://schemas.microsoft.com/office/drawing/2014/main" id="{5F9593C0-58F5-43AE-9323-AFDEAAC4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38" y="4052143"/>
            <a:ext cx="3902762" cy="27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7620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влиянием города Ташкента в</a:t>
            </a:r>
          </a:p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примыкающих к городу сельских районах усиливается процесс урбанизации.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УРБАНИЗАЦИЯ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Toshkent | Sayyohlar, sayohatchilar uchun shahar qo'llanmasi | Toshkentdagi  qiziqarli, mashhur joylar va diqqatga sazovor joylar | Toshkent shahri  haqidagi fotosuratlar, videolar, xaritalar, sharhlar va sayyohlik  maslahatlarini ko'ring | Uzbekistan Travel">
            <a:extLst>
              <a:ext uri="{FF2B5EF4-FFF2-40B4-BE49-F238E27FC236}">
                <a16:creationId xmlns:a16="http://schemas.microsoft.com/office/drawing/2014/main" id="{F5D49E2D-96AA-40D2-908B-1CB22163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" y="2184081"/>
            <a:ext cx="5666962" cy="33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Работать круглосуточно: Мнение представителей заведений Узбекистана">
            <a:extLst>
              <a:ext uri="{FF2B5EF4-FFF2-40B4-BE49-F238E27FC236}">
                <a16:creationId xmlns:a16="http://schemas.microsoft.com/office/drawing/2014/main" id="{61CA55AC-8A44-483C-AFD3-A03D578E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84082"/>
            <a:ext cx="5486400" cy="33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4541FC-1FA9-4975-9027-50ED14799B6C}"/>
              </a:ext>
            </a:extLst>
          </p:cNvPr>
          <p:cNvSpPr txBox="1"/>
          <p:nvPr/>
        </p:nvSpPr>
        <p:spPr>
          <a:xfrm>
            <a:off x="914400" y="5610182"/>
            <a:ext cx="1097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Урбанизация – это рост городов и численности городского населения, усиление роли городов в жизни страны, а также процесс широкого распространения городского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1253877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14299" y="1021300"/>
            <a:ext cx="119634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	настоящее время Ташкент вышел за пределы кольцевой дороги протяженностью 64 км, и его площадь составила более 330 </a:t>
            </a:r>
            <a:r>
              <a:rPr lang="ru-RU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Для туристов в Узбекистане создадут «ночные развлечения» | Новости  Таджикистана на TajWeek.tj">
            <a:extLst>
              <a:ext uri="{FF2B5EF4-FFF2-40B4-BE49-F238E27FC236}">
                <a16:creationId xmlns:a16="http://schemas.microsoft.com/office/drawing/2014/main" id="{55C3BD4B-078F-40E7-B324-0B3FFF88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823942"/>
            <a:ext cx="5716707" cy="38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МОЙ ТАШКЕНТ - Kultura.uz">
            <a:extLst>
              <a:ext uri="{FF2B5EF4-FFF2-40B4-BE49-F238E27FC236}">
                <a16:creationId xmlns:a16="http://schemas.microsoft.com/office/drawing/2014/main" id="{C73240F0-7C5A-42B9-8F02-89FEA7E5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823942"/>
            <a:ext cx="5568575" cy="38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2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76200" y="1934172"/>
            <a:ext cx="5486401" cy="2710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экономическим и социальным влиянием столицы на территории     в радиусе 60–70 км  возникла  Ташкентская  агломерация,  состоящая  из 10 городов и десятка поселков городского типа.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ТАШКЕНТСКАЯ АГЛОМЕРАЦИЯ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3C8504-0BB4-43E2-977B-467632EC3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250" t="17762" r="53750" b="38883"/>
          <a:stretch/>
        </p:blipFill>
        <p:spPr>
          <a:xfrm>
            <a:off x="5457967" y="1239857"/>
            <a:ext cx="6499275" cy="4470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29BBD-736E-4161-88DC-630238E11B20}"/>
              </a:ext>
            </a:extLst>
          </p:cNvPr>
          <p:cNvSpPr txBox="1"/>
          <p:nvPr/>
        </p:nvSpPr>
        <p:spPr>
          <a:xfrm>
            <a:off x="428767" y="5942591"/>
            <a:ext cx="1152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Агломерация – скопление городов и поселков вокруг крупного города.</a:t>
            </a:r>
          </a:p>
        </p:txBody>
      </p:sp>
    </p:spTree>
    <p:extLst>
      <p:ext uri="{BB962C8B-B14F-4D97-AF65-F5344CB8AC3E}">
        <p14:creationId xmlns:p14="http://schemas.microsoft.com/office/powerpoint/2010/main" val="105187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36442" y="996654"/>
            <a:ext cx="1192695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в столице нашей страны идет строительство современного комплекса «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Tashkent-City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В процесс строительства привлечены местные и иностранные эксперты.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“Tashkent City”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Ташкент-Сити — Википедия">
            <a:extLst>
              <a:ext uri="{FF2B5EF4-FFF2-40B4-BE49-F238E27FC236}">
                <a16:creationId xmlns:a16="http://schemas.microsoft.com/office/drawing/2014/main" id="{33CF54D9-5077-40C5-9B5B-13EEACF0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643454"/>
            <a:ext cx="35814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Tashkent City Park — Википедия">
            <a:extLst>
              <a:ext uri="{FF2B5EF4-FFF2-40B4-BE49-F238E27FC236}">
                <a16:creationId xmlns:a16="http://schemas.microsoft.com/office/drawing/2014/main" id="{28CE3474-5A0F-41C5-9CEA-545D2E10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4" y="2643454"/>
            <a:ext cx="38100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Who Is “Tashkent City” For? Nation-Branding and Public Dialogue in  Uzbekistan - Voices On Cental Asia">
            <a:extLst>
              <a:ext uri="{FF2B5EF4-FFF2-40B4-BE49-F238E27FC236}">
                <a16:creationId xmlns:a16="http://schemas.microsoft.com/office/drawing/2014/main" id="{04BC7590-C137-46DE-A273-ED47F839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7" y="2630724"/>
            <a:ext cx="3810001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ilton Tashkent City приглашает на День открытых дверей - Город">
            <a:extLst>
              <a:ext uri="{FF2B5EF4-FFF2-40B4-BE49-F238E27FC236}">
                <a16:creationId xmlns:a16="http://schemas.microsoft.com/office/drawing/2014/main" id="{796B57BA-7745-4529-B36A-4F7668FC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793089"/>
            <a:ext cx="35814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Назначен новый директор «Tashkent City» - Народное слово">
            <a:extLst>
              <a:ext uri="{FF2B5EF4-FFF2-40B4-BE49-F238E27FC236}">
                <a16:creationId xmlns:a16="http://schemas.microsoft.com/office/drawing/2014/main" id="{B91A24D5-D068-4236-A59E-4A512E65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5" y="4793090"/>
            <a:ext cx="38100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Главная — Tashkent City — Международный деловой центр">
            <a:extLst>
              <a:ext uri="{FF2B5EF4-FFF2-40B4-BE49-F238E27FC236}">
                <a16:creationId xmlns:a16="http://schemas.microsoft.com/office/drawing/2014/main" id="{F730F820-49D2-43B4-A516-983795127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6" y="4793089"/>
            <a:ext cx="3809999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50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1023148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4" y="1190092"/>
            <a:ext cx="4680688" cy="68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§ 40-41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2424752" y="3509954"/>
            <a:ext cx="6487235" cy="32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2039856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на стр. 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121.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2400" y="2042491"/>
            <a:ext cx="5943600" cy="3505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отрасли промышленности – электроэнергетика, черная и цветная металлургия, машиностроение, химическая и нефтехимическая промышленность, строительные материалы, легкая (хлопкоочистительная), пищевая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B51720-D1F5-4EBC-8008-D43D814B128D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ТАШКЕНТСКАЯ ОБЛАСТЬ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KARTOGRAFIYA ILMIY-ISHLAB CHIQARISH DAVLAT KORHONASI">
            <a:extLst>
              <a:ext uri="{FF2B5EF4-FFF2-40B4-BE49-F238E27FC236}">
                <a16:creationId xmlns:a16="http://schemas.microsoft.com/office/drawing/2014/main" id="{194E385C-9618-45D3-AD47-9CDF22F32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7" t="8889" r="40827" b="5556"/>
          <a:stretch/>
        </p:blipFill>
        <p:spPr bwMode="auto">
          <a:xfrm>
            <a:off x="6248400" y="861391"/>
            <a:ext cx="563880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D1629A-8646-4706-A9BE-51B06122C213}"/>
              </a:ext>
            </a:extLst>
          </p:cNvPr>
          <p:cNvSpPr/>
          <p:nvPr/>
        </p:nvSpPr>
        <p:spPr>
          <a:xfrm>
            <a:off x="261799" y="990623"/>
            <a:ext cx="11668401" cy="2677656"/>
          </a:xfrm>
          <a:prstGeom prst="rect">
            <a:avLst/>
          </a:prstGeom>
          <a:solidFill>
            <a:schemeClr val="bg1"/>
          </a:solidFill>
          <a:ln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производственными связями и географическим положением возникли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Ташкентско-Чирчикский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Ташкентско-Янгиюльский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Ангрен-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Алмалыкский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промышленные районы. В Ангрен-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Алмалыкском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промышленном районе вырабатывается основная часть всей продукции цветной металлургии в стране. В составе медной руды встречаются также молибден, золото и серебро. Здесь действует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Алмалыкский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горно-металлургический комбинат.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555CFFE-A6FF-485D-BBAE-EE3CA366A9CC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МЕТАЛЛУРГИЧЕСКИЙ КОМПЛЕКС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Оао узбекский металлургический комбинат. Металлургия. Узметкомбинат  Бекабад: высококачественная продукция">
            <a:extLst>
              <a:ext uri="{FF2B5EF4-FFF2-40B4-BE49-F238E27FC236}">
                <a16:creationId xmlns:a16="http://schemas.microsoft.com/office/drawing/2014/main" id="{8349AE91-E269-4F20-9921-307E248F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" y="4229380"/>
            <a:ext cx="3472001" cy="24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зметкомбинат» в январе-сентябре увеличил производство на 1,5% – Газета.uz">
            <a:extLst>
              <a:ext uri="{FF2B5EF4-FFF2-40B4-BE49-F238E27FC236}">
                <a16:creationId xmlns:a16="http://schemas.microsoft.com/office/drawing/2014/main" id="{4479198E-E617-4CFF-8B75-A751387B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4229380"/>
            <a:ext cx="3642891" cy="24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Чистая прибыль АО «Узбекский металлургический комбинат» увеличилась в 6,5  раза | Dividends - агентство финансовых новостей">
            <a:extLst>
              <a:ext uri="{FF2B5EF4-FFF2-40B4-BE49-F238E27FC236}">
                <a16:creationId xmlns:a16="http://schemas.microsoft.com/office/drawing/2014/main" id="{CFF075B4-BA99-4469-843C-FA339326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489" y="4229380"/>
            <a:ext cx="4248711" cy="24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EAB362A-05AE-4DB7-95D7-F8D56D209BF9}"/>
              </a:ext>
            </a:extLst>
          </p:cNvPr>
          <p:cNvSpPr/>
          <p:nvPr/>
        </p:nvSpPr>
        <p:spPr>
          <a:xfrm>
            <a:off x="152400" y="990600"/>
            <a:ext cx="11887200" cy="14478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Чирчик является вторым центром цветной металлургии. В городе действует комбинат тугоплавких и жаропрочных сплавов. Производственные процессы комбината </a:t>
            </a:r>
            <a:r>
              <a:rPr lang="ru-RU" sz="2400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связаны</a:t>
            </a:r>
            <a:r>
              <a:rPr lang="en-US" sz="2400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рудными месторождениями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Ингичка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Койташ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Алмалык. Комбинат производит более 100 видов продукции.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D76F39-FD17-460E-B69A-630EF770006E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ukumat rangli va qora metallarga doir yangi qaror qabul qildi">
            <a:extLst>
              <a:ext uri="{FF2B5EF4-FFF2-40B4-BE49-F238E27FC236}">
                <a16:creationId xmlns:a16="http://schemas.microsoft.com/office/drawing/2014/main" id="{76DA878A-431C-4E66-B62F-82E80258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94384"/>
            <a:ext cx="5257800" cy="35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Қора металл парчалари билан ишлаш қоидаларини бузганлик учун жарима солинади">
            <a:extLst>
              <a:ext uri="{FF2B5EF4-FFF2-40B4-BE49-F238E27FC236}">
                <a16:creationId xmlns:a16="http://schemas.microsoft.com/office/drawing/2014/main" id="{B8D470D1-6F6F-4B7C-B8BA-73447A09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94384"/>
            <a:ext cx="5334000" cy="35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9E8FF04-6F21-4690-A011-D4312A49F7C4}"/>
              </a:ext>
            </a:extLst>
          </p:cNvPr>
          <p:cNvSpPr/>
          <p:nvPr/>
        </p:nvSpPr>
        <p:spPr>
          <a:xfrm>
            <a:off x="152399" y="12954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Узбекский металлургический завод в городе Бекабаде – крупное предприятие черной металлургии. Вместо сырья здесь используется металлолом.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AFA151-88DB-48CE-8E62-0D8D2FE6233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ЧЕРНАЯ МЕТАЛЛУРГИЯ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На прежнего главу крупнейшего металлургического завода Узбекистана завели  дело">
            <a:extLst>
              <a:ext uri="{FF2B5EF4-FFF2-40B4-BE49-F238E27FC236}">
                <a16:creationId xmlns:a16="http://schemas.microsoft.com/office/drawing/2014/main" id="{56CC602E-A5A7-4CD8-8131-50782ED24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/>
        </p:blipFill>
        <p:spPr bwMode="auto">
          <a:xfrm>
            <a:off x="152399" y="2641285"/>
            <a:ext cx="5791201" cy="39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Чистая прибыль АО «Узбекский металлургический комбинат» увеличилась в 6,5  раза | Dividends - агентство финансовых новостей">
            <a:extLst>
              <a:ext uri="{FF2B5EF4-FFF2-40B4-BE49-F238E27FC236}">
                <a16:creationId xmlns:a16="http://schemas.microsoft.com/office/drawing/2014/main" id="{9E4FFE0D-28FF-4CC2-AD94-FF67412C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37183"/>
            <a:ext cx="5924893" cy="398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52503D-788D-4E2E-9B5F-CAA6201C5211}"/>
              </a:ext>
            </a:extLst>
          </p:cNvPr>
          <p:cNvSpPr/>
          <p:nvPr/>
        </p:nvSpPr>
        <p:spPr>
          <a:xfrm>
            <a:off x="215347" y="978734"/>
            <a:ext cx="11734800" cy="236988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строительных материалов получила развитие в этой области в связи с расширением объемов строительства и на базе всевозможного сырья. В Бекабаде, Ангрене и Ахангаране производится цемент, в Газалкенте – стекло и мрамор, в Ахангаране – шифер. Однако интенсивное развитие промышленности, в свою очередь, становится причиной ухудшения экологии.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352E25-2206-4918-8BB2-D76A816DF80C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СТРОИТЕЛЬНЫХ МАТЕРИАЛОВ</a:t>
            </a:r>
          </a:p>
        </p:txBody>
      </p:sp>
      <p:pic>
        <p:nvPicPr>
          <p:cNvPr id="7170" name="Picture 2" descr="В Ахангаране построят новый цементный завод за $160 млн">
            <a:extLst>
              <a:ext uri="{FF2B5EF4-FFF2-40B4-BE49-F238E27FC236}">
                <a16:creationId xmlns:a16="http://schemas.microsoft.com/office/drawing/2014/main" id="{24BEE658-EDFC-4F4D-BC20-17A3C406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7" y="3489148"/>
            <a:ext cx="5721068" cy="32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stavka- Cement plant">
            <a:extLst>
              <a:ext uri="{FF2B5EF4-FFF2-40B4-BE49-F238E27FC236}">
                <a16:creationId xmlns:a16="http://schemas.microsoft.com/office/drawing/2014/main" id="{80D7D649-7458-4BD7-98E9-7C3F805D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31" y="3489148"/>
            <a:ext cx="5721068" cy="32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772BC8-2ADC-4715-A324-A9CC2AE0DB55}"/>
              </a:ext>
            </a:extLst>
          </p:cNvPr>
          <p:cNvSpPr/>
          <p:nvPr/>
        </p:nvSpPr>
        <p:spPr>
          <a:xfrm>
            <a:off x="152400" y="1601315"/>
            <a:ext cx="5681870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 многоотраслевое, по выращиванию овощей и фруктов</a:t>
            </a:r>
          </a:p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опережает другие экономические районы.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Янгиюльский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Кибрайский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Бостанлыкский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Паркентский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Ахангаранский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Ташкентский и </a:t>
            </a:r>
            <a:r>
              <a:rPr lang="ru-RU" sz="24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Зангиатинский</a:t>
            </a:r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районы  образуют  приграничный  к  столице  регион  и  специализируются в</a:t>
            </a:r>
          </a:p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основном, на выращивании овощей и фруктов.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B25016-2AEB-4437-8F15-A7C0C0986EC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07FB2-A18B-4651-BB66-74A1661E2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5000" t="12204" r="9375" b="22209"/>
          <a:stretch/>
        </p:blipFill>
        <p:spPr>
          <a:xfrm>
            <a:off x="6019800" y="945146"/>
            <a:ext cx="6062870" cy="58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DF73A4-8744-4E48-8D3F-3103DF9D329E}"/>
              </a:ext>
            </a:extLst>
          </p:cNvPr>
          <p:cNvSpPr/>
          <p:nvPr/>
        </p:nvSpPr>
        <p:spPr>
          <a:xfrm>
            <a:off x="0" y="0"/>
            <a:ext cx="12192000" cy="863916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1E435C-0B55-437A-A448-1D58BD8A93F9}"/>
              </a:ext>
            </a:extLst>
          </p:cNvPr>
          <p:cNvSpPr/>
          <p:nvPr/>
        </p:nvSpPr>
        <p:spPr>
          <a:xfrm>
            <a:off x="182584" y="1275249"/>
            <a:ext cx="5257799" cy="2246769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отрасли сельского хозяйства: хлопководство, </a:t>
            </a:r>
            <a:r>
              <a:rPr lang="ru-RU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зерноводство</a:t>
            </a:r>
            <a:r>
              <a:rPr lang="ru-RU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овощеводство, садоводство, мясо-молочное животноводство</a:t>
            </a:r>
          </a:p>
        </p:txBody>
      </p:sp>
      <p:pic>
        <p:nvPicPr>
          <p:cNvPr id="8194" name="Picture 2" descr="QISHLOQ XO'JALIGI — Teletype">
            <a:extLst>
              <a:ext uri="{FF2B5EF4-FFF2-40B4-BE49-F238E27FC236}">
                <a16:creationId xmlns:a16="http://schemas.microsoft.com/office/drawing/2014/main" id="{9FBC1969-BC21-4953-BE4E-4E7C1D50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49" y="1179442"/>
            <a:ext cx="6383867" cy="53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Инновацион технологиялар юқори ҳосилдорлик кафолати - Халқ сўзи">
            <a:extLst>
              <a:ext uri="{FF2B5EF4-FFF2-40B4-BE49-F238E27FC236}">
                <a16:creationId xmlns:a16="http://schemas.microsoft.com/office/drawing/2014/main" id="{7D6CAB02-A9F0-4E49-91A4-FEA7AA36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4" y="3752850"/>
            <a:ext cx="524201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88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4428</TotalTime>
  <Words>978</Words>
  <Application>Microsoft Office PowerPoint</Application>
  <PresentationFormat>Широкоэкранный</PresentationFormat>
  <Paragraphs>93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Пользователь Windows</cp:lastModifiedBy>
  <cp:revision>381</cp:revision>
  <dcterms:created xsi:type="dcterms:W3CDTF">2020-06-30T15:34:35Z</dcterms:created>
  <dcterms:modified xsi:type="dcterms:W3CDTF">2020-12-18T15:11:34Z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