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91" r:id="rId4"/>
    <p:sldId id="309" r:id="rId5"/>
    <p:sldId id="269" r:id="rId6"/>
    <p:sldId id="270" r:id="rId7"/>
    <p:sldId id="310" r:id="rId8"/>
    <p:sldId id="311" r:id="rId9"/>
    <p:sldId id="312" r:id="rId10"/>
    <p:sldId id="313" r:id="rId11"/>
    <p:sldId id="314" r:id="rId12"/>
    <p:sldId id="317" r:id="rId13"/>
    <p:sldId id="318" r:id="rId14"/>
    <p:sldId id="315" r:id="rId15"/>
    <p:sldId id="316" r:id="rId16"/>
    <p:sldId id="293" r:id="rId17"/>
    <p:sldId id="274" r:id="rId18"/>
    <p:sldId id="324" r:id="rId19"/>
    <p:sldId id="319" r:id="rId20"/>
    <p:sldId id="325" r:id="rId21"/>
    <p:sldId id="294" r:id="rId22"/>
    <p:sldId id="285" r:id="rId23"/>
    <p:sldId id="326" r:id="rId24"/>
    <p:sldId id="321" r:id="rId25"/>
    <p:sldId id="322" r:id="rId26"/>
    <p:sldId id="323" r:id="rId27"/>
    <p:sldId id="292" r:id="rId28"/>
    <p:sldId id="295" r:id="rId29"/>
    <p:sldId id="296" r:id="rId3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17" y="4234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66284" y="2288118"/>
            <a:ext cx="10251017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7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ЧЕРНАЯ И</a:t>
            </a:r>
            <a:r>
              <a:rPr kumimoji="0" lang="ru-RU" altLang="ru-RU" sz="6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ЦВЕТНАЯ МЕТАЛЛУРГИЯ.</a:t>
            </a:r>
            <a:endParaRPr kumimoji="0" lang="ru-RU" altLang="ru-RU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7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4"/>
            <a:ext cx="728133" cy="2260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09767" y="527051"/>
            <a:ext cx="366184" cy="765747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56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4756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8034" y="1229785"/>
            <a:ext cx="980017" cy="448492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47" b="0" i="0" u="none" strike="noStrike" kern="1200" cap="none" spc="-1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2747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marL="0" marR="0" lvl="0" indent="0" algn="l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marL="0" marR="0" lvl="0" indent="0" algn="l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990600" y="1371600"/>
            <a:ext cx="8229600" cy="22860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Комбинат – это предприятие, на котором кроме металлургического производства имеются производства других отраслей, связанных с основными технологически и экономически.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19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МЕТАЛЛУРГИЧЕСКИЕ КОМБИНАТЫ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ko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3276600"/>
            <a:ext cx="6934200" cy="3352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05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533400" y="1600200"/>
            <a:ext cx="8229600" cy="188235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цемента и стройматериалов, азотно-туковый комбинат</a:t>
            </a:r>
          </a:p>
          <a:p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4" name="Picture 3" descr="C:\Documents and Settings\User\Рабочий стол\21914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3048000"/>
            <a:ext cx="4500594" cy="3375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Documents and Settings\User\Рабочий стол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3124200"/>
            <a:ext cx="3581400" cy="3223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МЕТАЛЛУРГИЧЕСКИЕ КОМБИНАТЫ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1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676400"/>
            <a:ext cx="5105400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995" marR="3175" indent="215900" algn="ctr">
              <a:lnSpc>
                <a:spcPct val="95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</a:t>
            </a:r>
            <a:r>
              <a:rPr lang="ru-RU" sz="2400" spc="-9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науки</a:t>
            </a:r>
            <a:r>
              <a:rPr lang="ru-RU" sz="2400" spc="-9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400" spc="-9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техники</a:t>
            </a:r>
            <a:r>
              <a:rPr lang="ru-RU" sz="2400" spc="-9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ведет</a:t>
            </a:r>
            <a:r>
              <a:rPr lang="ru-RU" sz="2400" spc="-8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z="2400" spc="-9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безотходной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</a:t>
            </a:r>
            <a:r>
              <a:rPr lang="ru-RU" sz="2400" spc="-1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400" spc="-1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плавке</a:t>
            </a:r>
            <a:r>
              <a:rPr lang="ru-RU" sz="2400" spc="-1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металла,</a:t>
            </a:r>
            <a:r>
              <a:rPr lang="ru-RU" sz="2400" spc="-1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</a:t>
            </a:r>
            <a:r>
              <a:rPr lang="ru-RU" sz="2400" spc="-1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внедрению</a:t>
            </a:r>
            <a:r>
              <a:rPr lang="ru-RU" sz="2400" spc="-1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новых производительных способов получения</a:t>
            </a:r>
            <a:r>
              <a:rPr lang="ru-RU" sz="2400" spc="-15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металла, что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обеспечивает повышение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качества стали и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получение различных видов проката. Самый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новый способ получения </a:t>
            </a:r>
            <a:r>
              <a:rPr lang="ru-RU" sz="2400" spc="-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металла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получение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металла без домен, то есть извлечение металла без плавки руды.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ЧЕРНАЯ МЕТАЛЛУРГИЯ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Цветной металл и нержавеющая ста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006923"/>
            <a:ext cx="5486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4865" y="1501140"/>
            <a:ext cx="9230360" cy="1846659"/>
          </a:xfrm>
        </p:spPr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МЕТАЛЛУРГИЧЕСКИЕ КОМБИНАТЫ используют в огромных количествах сырье и топливо. По этой причине их строят вблизи источников сырья или топлива, а иногда между ними. Это самое важное условие в выборе места расположения для металлургического комбината.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kern="0" smtClean="0">
                <a:latin typeface="Arial" panose="020B0604020202020204" pitchFamily="34" charset="0"/>
                <a:cs typeface="Arial" panose="020B0604020202020204" pitchFamily="34" charset="0"/>
              </a:rPr>
              <a:t>ЧЕРНАЯ МЕТАЛЛУРГИЯ </a:t>
            </a:r>
            <a:endParaRPr lang="ru-RU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Portfolio Investments - Чтобы заработать, нужно правильно инвестир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6618"/>
            <a:ext cx="8534400" cy="32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2400" y="1219200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995" marR="309880" indent="215900">
              <a:lnSpc>
                <a:spcPct val="95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Первое металлургическое предприятие в Узбекистане –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Бекабадский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металлургический завод работает с 1946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года.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заводе растет производство стали и проката. Если в 1950 году было выплавлено 119 тысяч тонн стали и произведено 76 тысяч тонн готового проката, то сегодня этот показатель вырос в несколько раз. Однако продукция завода не может удовлетворить потребности страны в металле. В результате приходится завозить много металла из соседних государств.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МЕТАЛЛУРГИЧЕСКИЕ ПРЕДПРИЯТИЯ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752600"/>
            <a:ext cx="549533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85146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6800" y="1991535"/>
            <a:ext cx="70363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Включает в себя добычу и обогащение руд цветных металлов, выплавку чистых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металлов и сплавов, переработку вторичного сырья. В мире добываются и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выплавляются около 70 различных цветных металлов, но наиболее крупные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масштабы имеет производство алюминия, меди, свинца, цинка.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84" y="3911431"/>
            <a:ext cx="4114800" cy="2746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08" y="1064581"/>
            <a:ext cx="4054567" cy="2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94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ЦВЕТНЫЕ МЕТАЛЛЫ - ЭТО НАИБОЛЕЕ ДОРОГОЙ И ЦЕННЫЙ ТЕХНИЧЕСКИЙ МАТЕРИАЛ. К ЦВЕТНЫМ МЕТАЛЛАМ, НАИБОЛЕЕ ШИРОКО ПРИМЕНЯЕМЫМ В ТЕХНИКЕ, ОТНОСЯТСЯ:  МЕДЬ, АЛЮМИНИЙ, ОЛОВО, СВИНЕЦ, ЦИНК, МАГНИЙ,  ТИТАН И ИХ СПЛАВЫ.   В ЧИСТОМ ВИДЕ ЦВЕТНЫЕ МЕТАЛЛЫ ИСПОЛЬЗУЮТ РЕДКО, В ОСНОВНОМ ИХ ПРИМЕНЯЮТ В ВИДЕ СПЛАВОВ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9067800" cy="5369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25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026920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производит металлы, которые обладают определёнными свойствами.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Какими свойствами обладают </a:t>
            </a:r>
            <a:br>
              <a:rPr lang="ru-RU" sz="3200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цветные металлы?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Цветной и черный метал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026920"/>
            <a:ext cx="54864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646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ОЙСТВА ЦВЕТНЫХ МЕТАЛЛОВ:  ЖАРОПРОЧНОСТЬ  ТЕПЛОПРОВОДНОСТЬ  ЭЛЕКТРОПРОВОДНОСТЬ  КОРРОЗИЙНАЯ УСТОЙЧИВОСТЬ  ПЛАСТИЧНОСТЬ  НЕТОКСИЧНОСТЬ  МАЛАЯ ПЛОТНОСТЬ  ДОЛГОВЕЧНОСТЬ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4388"/>
            <a:ext cx="9601200" cy="52612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572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887850"/>
              </p:ext>
            </p:extLst>
          </p:nvPr>
        </p:nvGraphicFramePr>
        <p:xfrm>
          <a:off x="266700" y="1828800"/>
          <a:ext cx="11658600" cy="39624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70871">
                  <a:extLst>
                    <a:ext uri="{9D8B030D-6E8A-4147-A177-3AD203B41FA5}">
                      <a16:colId xmlns:a16="http://schemas.microsoft.com/office/drawing/2014/main" val="3800514541"/>
                    </a:ext>
                  </a:extLst>
                </a:gridCol>
                <a:gridCol w="2223775">
                  <a:extLst>
                    <a:ext uri="{9D8B030D-6E8A-4147-A177-3AD203B41FA5}">
                      <a16:colId xmlns:a16="http://schemas.microsoft.com/office/drawing/2014/main" val="802047991"/>
                    </a:ext>
                  </a:extLst>
                </a:gridCol>
                <a:gridCol w="2374190">
                  <a:extLst>
                    <a:ext uri="{9D8B030D-6E8A-4147-A177-3AD203B41FA5}">
                      <a16:colId xmlns:a16="http://schemas.microsoft.com/office/drawing/2014/main" val="366178312"/>
                    </a:ext>
                  </a:extLst>
                </a:gridCol>
                <a:gridCol w="2039444">
                  <a:extLst>
                    <a:ext uri="{9D8B030D-6E8A-4147-A177-3AD203B41FA5}">
                      <a16:colId xmlns:a16="http://schemas.microsoft.com/office/drawing/2014/main" val="355874134"/>
                    </a:ext>
                  </a:extLst>
                </a:gridCol>
                <a:gridCol w="2250320">
                  <a:extLst>
                    <a:ext uri="{9D8B030D-6E8A-4147-A177-3AD203B41FA5}">
                      <a16:colId xmlns:a16="http://schemas.microsoft.com/office/drawing/2014/main" val="1360515895"/>
                    </a:ext>
                  </a:extLst>
                </a:gridCol>
              </a:tblGrid>
              <a:tr h="1023402">
                <a:tc gridSpan="3">
                  <a:txBody>
                    <a:bodyPr/>
                    <a:lstStyle/>
                    <a:p>
                      <a:pPr marL="1096010" algn="ctr"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Основные группы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88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24840" algn="l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Другие группы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88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389826"/>
                  </a:ext>
                </a:extLst>
              </a:tr>
              <a:tr h="1436102">
                <a:tc>
                  <a:txBody>
                    <a:bodyPr/>
                    <a:lstStyle/>
                    <a:p>
                      <a:pPr marL="326390" indent="-5080" algn="ctr">
                        <a:lnSpc>
                          <a:spcPct val="103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Тяжелые металлы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966F"/>
                    </a:solidFill>
                  </a:tcPr>
                </a:tc>
                <a:tc>
                  <a:txBody>
                    <a:bodyPr/>
                    <a:lstStyle/>
                    <a:p>
                      <a:pPr marL="239395" marR="182245" indent="50800" algn="ctr">
                        <a:lnSpc>
                          <a:spcPct val="103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Легкие металлы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00"/>
                    </a:solidFill>
                  </a:tcPr>
                </a:tc>
                <a:tc>
                  <a:txBody>
                    <a:bodyPr/>
                    <a:lstStyle/>
                    <a:p>
                      <a:pPr marL="264795" indent="-128905" algn="ctr">
                        <a:lnSpc>
                          <a:spcPct val="103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Драгоценные металлы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EEF"/>
                    </a:solidFill>
                  </a:tcPr>
                </a:tc>
                <a:tc>
                  <a:txBody>
                    <a:bodyPr/>
                    <a:lstStyle/>
                    <a:p>
                      <a:pPr marL="192405" indent="-113030" algn="ctr">
                        <a:lnSpc>
                          <a:spcPct val="103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Тугоплавкие металлы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5593"/>
                    </a:solidFill>
                  </a:tcPr>
                </a:tc>
                <a:tc>
                  <a:txBody>
                    <a:bodyPr/>
                    <a:lstStyle/>
                    <a:p>
                      <a:pPr marL="242570" marR="190500" indent="41910" algn="ctr">
                        <a:lnSpc>
                          <a:spcPct val="103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Редкие металлы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BC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245039"/>
                  </a:ext>
                </a:extLst>
              </a:tr>
              <a:tr h="1502897">
                <a:tc>
                  <a:txBody>
                    <a:bodyPr/>
                    <a:lstStyle/>
                    <a:p>
                      <a:pPr marL="254635" indent="-212090" algn="ctr">
                        <a:lnSpc>
                          <a:spcPct val="103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2400" spc="-15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Медь, олово, </a:t>
                      </a:r>
                      <a:r>
                        <a:rPr lang="ru-RU" sz="2400" spc="-2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свинец, </a:t>
                      </a:r>
                      <a:r>
                        <a:rPr lang="ru-RU" sz="2400" spc="-15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никель, цинк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5CA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85090" indent="63500" algn="ctr">
                        <a:lnSpc>
                          <a:spcPct val="103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Алюминий, магний, титан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DD"/>
                    </a:solidFill>
                  </a:tcPr>
                </a:tc>
                <a:tc>
                  <a:txBody>
                    <a:bodyPr/>
                    <a:lstStyle/>
                    <a:p>
                      <a:pPr marL="297815" indent="-228600" algn="ctr">
                        <a:lnSpc>
                          <a:spcPct val="103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Золото,</a:t>
                      </a:r>
                      <a:r>
                        <a:rPr lang="ru-RU" sz="2400" baseline="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серебро,</a:t>
                      </a:r>
                    </a:p>
                    <a:p>
                      <a:pPr marL="297815" indent="-228600" algn="ctr">
                        <a:lnSpc>
                          <a:spcPct val="103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платина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9E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17475" indent="-29210" algn="ctr">
                        <a:lnSpc>
                          <a:spcPct val="1030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Вольфрам, </a:t>
                      </a:r>
                      <a:r>
                        <a:rPr lang="ru-RU" sz="240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молибден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BBD3"/>
                    </a:solidFill>
                  </a:tcPr>
                </a:tc>
                <a:tc>
                  <a:txBody>
                    <a:bodyPr/>
                    <a:lstStyle/>
                    <a:p>
                      <a:pPr marL="222250" marR="224155" indent="-635" algn="ctr">
                        <a:lnSpc>
                          <a:spcPct val="86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400" spc="-2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Уран, </a:t>
                      </a:r>
                      <a:r>
                        <a:rPr lang="ru-RU" sz="2400" spc="-5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германий </a:t>
                      </a:r>
                      <a:r>
                        <a:rPr lang="ru-RU" sz="240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2400" baseline="0" dirty="0" smtClean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Arial" panose="020B0604020202020204" pitchFamily="34" charset="0"/>
                        </a:rPr>
                        <a:t> др.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Garamond" panose="02020404030301010803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43164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ЦВЕТНЫХ МЕТАЛЛОВ 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662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9523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Металлургический комплекс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1262063"/>
            <a:ext cx="10363200" cy="819151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Металлургический комплекс – это совокупность отраслей производящих разнообразные металлы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218" name="Picture 2" descr="ЕДЕМ В АЛМАЛЫК НА АГМК | Экология: Фото, Туризм, Узбекиста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7233"/>
            <a:ext cx="5486400" cy="346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ЕТАЛЛУРГИЧЕСКИЕ ЗАВОДЫ - CEG - Elettronica Industrial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744523"/>
            <a:ext cx="5084763" cy="338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914400"/>
            <a:ext cx="11887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Области использования цветных металлов: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Медь-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машиностроение, электроэнергетика и других отраслях промышленности как в чистом виде, так и в сплавах с оловом (бронза), алюминием (дюралюминий), цинком (латунь), никелем (мельхиор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Свинец-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идет на производство аккумуляторов, кабеля, используется в атомной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промышленности.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-используется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изготовления белой жести,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подшипников.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икель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тугоплавкий металл, получают много сплавов никеля с другими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металлами.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Алюминий-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применяется в разных отраслях машиностроения: самолетостроение, электротехнике, строительстве, в производстве товаров народного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потребления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Магний-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применяется в радиотехнике, авиационной, химической, полиграфической и других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отраслях.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Титан-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применяется в судостроении, а также при изготовлении реактивных двигателей, ядерных реакторов.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039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ЕХНОЛОГИЧЕСКАЯ ЦЕПОЧКА ПРОИЗВОДСТВА ЦВЕТНЫХ МЕТАЛЛОВ  ДОБЫЧА РУДЫ ОБОГАЩЕНИЕ РУДЫ ПЛАВКА ЧЕРНОВОГО МЕТАЛЛА ПЛАВКА РАФИНИРОВАННОГО МЕТАЛЛА ПРОКАТ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10058400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75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1141" y="1505825"/>
            <a:ext cx="7711440" cy="3469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360" marR="304165" indent="215900" algn="just">
              <a:lnSpc>
                <a:spcPct val="95000"/>
              </a:lnSpc>
              <a:spcAft>
                <a:spcPts val="0"/>
              </a:spcAft>
            </a:pP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Особое место в цветной металлургии страны занимает Ангрен- </a:t>
            </a:r>
            <a:r>
              <a:rPr lang="ru-RU" sz="21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Алмалыкский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горнорудный район. Поскольку в составе медной руды встречаются молибден, золото и серебро, здесь работают медеплавильный завод и </a:t>
            </a:r>
            <a:r>
              <a:rPr lang="ru-RU" sz="21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Алмалыкский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горно-металлургический комбинат. Комбинат включает в себя рудники </a:t>
            </a:r>
            <a:r>
              <a:rPr lang="ru-RU" sz="21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Калмаккиркан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1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Кургашинкан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1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свинцово-цинковую обогатительную 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фабрику, электростанцию и несколько вспомогательных </a:t>
            </a:r>
            <a:r>
              <a:rPr lang="ru-RU" sz="21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предприятий. </a:t>
            </a:r>
            <a:r>
              <a:rPr lang="ru-RU" sz="21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Благоустроенный город горняков – Алмалык – был построен в ходе освоения месторождений.</a:t>
            </a:r>
            <a:endParaRPr lang="ru-RU" sz="2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4" descr="Картинки по запросу медь металл картинки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604566"/>
            <a:ext cx="3101279" cy="217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артинки по запросу медь металл картин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00" y="4038600"/>
            <a:ext cx="2448272" cy="209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440" y="1629544"/>
            <a:ext cx="4261832" cy="222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7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Картинки по запросу золото картинка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044427"/>
            <a:ext cx="5077617" cy="257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тинки по запросу золото картинк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3810000"/>
            <a:ext cx="4419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5705" y="1676400"/>
            <a:ext cx="59458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Золото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уникальный металл. Оно не теряет своих свойств ни под землей, ни в сырости. Но его поиски и выделение его из горных пород требует очень много труда и средств. Кроме известного вам ювелирного дела, золото применяется в электронике, при производстве компьютеров, на космических кораблях, строительстве атомных реакторов. Внутренняя стена одного атомного реактора покрывается 16 кг золота</a:t>
            </a: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1969 году был отлит первый золотой слиток. С этого времени стала развиваться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золотодо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бывающая промышленность.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42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371600"/>
            <a:ext cx="533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середине XX века </a:t>
            </a:r>
            <a:r>
              <a:rPr lang="ru-RU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благодаря </a:t>
            </a:r>
            <a:r>
              <a:rPr lang="ru-RU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поискам узбекских ученых обнаружены залежи золота </a:t>
            </a:r>
            <a:r>
              <a:rPr lang="ru-RU" sz="2800" b="1" i="1" spc="-15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Мурунтау</a:t>
            </a:r>
            <a:r>
              <a:rPr lang="ru-RU" sz="2800" b="1" i="1" spc="-1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800" b="1" i="1" spc="-15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Чодак</a:t>
            </a:r>
            <a:r>
              <a:rPr lang="ru-RU" sz="2800" b="1" i="1" spc="-1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800" b="1" i="1" spc="-20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Зармитан</a:t>
            </a:r>
            <a:r>
              <a:rPr lang="ru-RU" sz="2800" b="1" i="1" spc="-20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800" b="1" i="1" spc="-25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Кушбулак</a:t>
            </a:r>
            <a:r>
              <a:rPr lang="ru-RU" sz="2800" b="1" i="1" spc="-2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800" b="1" i="1" spc="-15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Кызылалма</a:t>
            </a:r>
            <a:r>
              <a:rPr lang="ru-RU" sz="2800" b="1" i="1" spc="-1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800" b="1" i="1" spc="-25" dirty="0" err="1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Марджанбулак</a:t>
            </a:r>
            <a:r>
              <a:rPr lang="ru-RU" sz="2800" b="1" i="1" spc="-2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b="1" i="1" spc="-25" dirty="0" smtClean="0">
              <a:solidFill>
                <a:srgbClr val="00AEE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b="1" i="1" spc="-25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добыче золота Узбекистан занимает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седьмое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место в мире, а среди государств СНГ он стоит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на втором месте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На месторождение «Джеруй» за 20 лет будет инвестировано $600 млн – премь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28800"/>
            <a:ext cx="5334000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65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1193074"/>
            <a:ext cx="6489518" cy="44169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" y="1219200"/>
            <a:ext cx="4471851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Мурунтау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один из самых больших золотых карьеров </a:t>
            </a:r>
            <a:r>
              <a:rPr lang="ru-RU" sz="22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только в Узбекистане, но и в Евразии.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золота ведется открытым способом.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Месторождение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было открыто в 1958 году. </a:t>
            </a:r>
            <a:endParaRPr lang="ru-RU" sz="2200" b="1" noProof="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Максимальная глубина-560 м.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Длина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— 3,5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км.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ирина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— 2,7 км. Планируемая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глубина - 1000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1000" y="5867400"/>
            <a:ext cx="115062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Сегодня здесь ежегодно добывается примерно 38,5 миллиона тонн руды. К 2026 году планируется увеличить добычу руды до 50 миллионов тонн.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Цветная металлургия </a:t>
            </a:r>
          </a:p>
        </p:txBody>
      </p:sp>
    </p:spTree>
    <p:extLst>
      <p:ext uri="{BB962C8B-B14F-4D97-AF65-F5344CB8AC3E}">
        <p14:creationId xmlns:p14="http://schemas.microsoft.com/office/powerpoint/2010/main" val="4082443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" y="1371600"/>
            <a:ext cx="6324599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15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Занимающий второе место после золота  драгоценный металл – это серебро. В горной гряде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Кураминского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хребта найдены крупные залежи серебра. В Ташкентской области в большом количестве добывается серебро. Осуществляются широкомасштабные мероприятия для увеличения добычи серебра в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Кызылкумах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На сегодня обнаружено более 30 месторождений руды, в составе которых имеется золото и серебро.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Цветная металлургия </a:t>
            </a:r>
          </a:p>
        </p:txBody>
      </p:sp>
      <p:pic>
        <p:nvPicPr>
          <p:cNvPr id="8" name="Рисунок 7" descr="silve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1676400"/>
            <a:ext cx="1714500" cy="1905000"/>
          </a:xfrm>
          <a:prstGeom prst="rect">
            <a:avLst/>
          </a:prstGeom>
        </p:spPr>
      </p:pic>
      <p:pic>
        <p:nvPicPr>
          <p:cNvPr id="9" name="Содержимое 4" descr="Картинки по запросу серебро металл картинки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2233" y="4648200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5" descr="Картинки по запросу серебро металл картинки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01" y="2286000"/>
            <a:ext cx="23762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2317883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4800" b="1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825501" y="1121834"/>
            <a:ext cx="9793817" cy="6731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Прочитайте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темы. 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814917" y="2180167"/>
            <a:ext cx="9793816" cy="865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Выполните задания на стр.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53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78" y="3535620"/>
            <a:ext cx="7401295" cy="272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Металлургический комплекс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1346" y="1067598"/>
            <a:ext cx="10713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Металлургия  </a:t>
            </a:r>
            <a:r>
              <a:rPr lang="ru-RU" sz="2000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 </a:t>
            </a:r>
            <a:r>
              <a:rPr lang="ru-RU" sz="2000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промышленности, включающая в себя добычу и </a:t>
            </a:r>
            <a:r>
              <a:rPr lang="ru-RU" sz="2000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обогащение рудных </a:t>
            </a:r>
            <a:r>
              <a:rPr lang="ru-RU" sz="2000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 и производство металла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33994" y="5849880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1066800" y="4341618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Скругленный прямоугольник 8"/>
          <p:cNvSpPr/>
          <p:nvPr/>
        </p:nvSpPr>
        <p:spPr>
          <a:xfrm>
            <a:off x="4361794" y="1985192"/>
            <a:ext cx="3218656" cy="57606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МЕТАЛЛУРГИЯ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4676" y="2675688"/>
            <a:ext cx="2448272" cy="57606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ЧЕРНАЯ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87866" y="3736966"/>
            <a:ext cx="3443503" cy="129614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  и обогащение железной руды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87866" y="5331011"/>
            <a:ext cx="3443504" cy="1037738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Чугун, сталь, прокат,  ферросплавы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033994" y="2879645"/>
            <a:ext cx="32806" cy="2970235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Прямая соединительная линия 13"/>
          <p:cNvCxnSpPr/>
          <p:nvPr/>
        </p:nvCxnSpPr>
        <p:spPr>
          <a:xfrm>
            <a:off x="1066800" y="2879645"/>
            <a:ext cx="937876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Прямая соединительная линия 14"/>
          <p:cNvCxnSpPr/>
          <p:nvPr/>
        </p:nvCxnSpPr>
        <p:spPr>
          <a:xfrm>
            <a:off x="7580450" y="2879645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Прямая соединительная линия 15"/>
          <p:cNvCxnSpPr/>
          <p:nvPr/>
        </p:nvCxnSpPr>
        <p:spPr>
          <a:xfrm>
            <a:off x="7580450" y="2879645"/>
            <a:ext cx="0" cy="3187257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7580450" y="3864041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единительная линия 17"/>
          <p:cNvCxnSpPr/>
          <p:nvPr/>
        </p:nvCxnSpPr>
        <p:spPr>
          <a:xfrm>
            <a:off x="7580450" y="5033110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9" name="Прямая соединительная линия 18"/>
          <p:cNvCxnSpPr/>
          <p:nvPr/>
        </p:nvCxnSpPr>
        <p:spPr>
          <a:xfrm>
            <a:off x="7580450" y="6066902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0" name="Скругленный прямоугольник 19"/>
          <p:cNvSpPr/>
          <p:nvPr/>
        </p:nvSpPr>
        <p:spPr>
          <a:xfrm>
            <a:off x="8902710" y="2675688"/>
            <a:ext cx="2448272" cy="57606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ЦВЕТНАЯ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53400" y="3405514"/>
            <a:ext cx="3608197" cy="93610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 сырья и его обогащение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153400" y="4565058"/>
            <a:ext cx="3608197" cy="936104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Получение металла, рафинирование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153400" y="5742866"/>
            <a:ext cx="3608197" cy="648072"/>
          </a:xfrm>
          <a:prstGeom prst="roundRect">
            <a:avLst/>
          </a:prstGeom>
          <a:solidFill>
            <a:srgbClr val="F79646">
              <a:lumMod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Получение сплавов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Железная руда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227" y="1337101"/>
            <a:ext cx="1196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Черная металлургия –это металлы основу которых составляет железо (чугун, сталь, ферросплавы). Железо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spc="-10" dirty="0">
                <a:latin typeface="Arial" panose="020B0604020202020204" pitchFamily="34" charset="0"/>
                <a:cs typeface="Arial" panose="020B0604020202020204" pitchFamily="34" charset="0"/>
              </a:rPr>
              <a:t>ценнейший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чёрный </a:t>
            </a:r>
            <a:r>
              <a:rPr lang="ru-RU" sz="2400" spc="-5" dirty="0">
                <a:latin typeface="Arial" panose="020B0604020202020204" pitchFamily="34" charset="0"/>
                <a:cs typeface="Arial" panose="020B0604020202020204" pitchFamily="34" charset="0"/>
              </a:rPr>
              <a:t>металл</a:t>
            </a:r>
            <a:r>
              <a:rPr lang="ru-RU" sz="2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490" y="2590799"/>
            <a:ext cx="6553200" cy="39696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64" y="2590800"/>
            <a:ext cx="5108864" cy="396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927" y="2743200"/>
            <a:ext cx="5639197" cy="37338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5400" y="1295400"/>
            <a:ext cx="9753600" cy="1119664"/>
          </a:xfrm>
        </p:spPr>
        <p:txBody>
          <a:bodyPr/>
          <a:lstStyle/>
          <a:p>
            <a:r>
              <a:rPr lang="ru-RU" sz="2400" dirty="0">
                <a:solidFill>
                  <a:schemeClr val="tx1">
                    <a:lumMod val="50000"/>
                  </a:schemeClr>
                </a:solidFill>
              </a:rPr>
              <a:t>Для современной металлургии характерно, прежде всего, </a:t>
            </a: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</a:t>
            </a:r>
            <a:r>
              <a:rPr lang="ru-RU" sz="2400" dirty="0">
                <a:solidFill>
                  <a:schemeClr val="tx1">
                    <a:lumMod val="50000"/>
                  </a:schemeClr>
                </a:solidFill>
              </a:rPr>
              <a:t> основной части металла на металлургических комбинатах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ЧЕРНАЯ МЕТАЛЛУРГИЯ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743200"/>
            <a:ext cx="5257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9400" y="1991752"/>
            <a:ext cx="6936304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</a:rPr>
              <a:t>Добыча железной руды</a:t>
            </a:r>
            <a:endParaRPr lang="ru-RU" sz="36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205855" cy="1447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ТЕХНОЛОГИЧЕСКАЯ ЦЕПОЧКА ПРОИЗВОДСТВА ЧЕРНОЙ МЕТАЛЛУРГИИ.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9400" y="2991829"/>
            <a:ext cx="6936304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/>
              <a:t>Обогащение руды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19400" y="3991906"/>
            <a:ext cx="6936304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Плавка чугуна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819400" y="5870138"/>
            <a:ext cx="6936305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Производство проката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19400" y="4931022"/>
            <a:ext cx="6936305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Плавка стали</a:t>
            </a:r>
          </a:p>
        </p:txBody>
      </p:sp>
    </p:spTree>
    <p:extLst>
      <p:ext uri="{BB962C8B-B14F-4D97-AF65-F5344CB8AC3E}">
        <p14:creationId xmlns:p14="http://schemas.microsoft.com/office/powerpoint/2010/main" val="4215148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5855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ОСНОВНОГО ПРОИЗВОДСТВЕННОГО ПРОЦЕССА В ЧЕРНОЙ МЕТАЛЛУРГИИ.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start"/>
          <p:cNvPicPr>
            <a:picLocks noChangeAspect="1" noChangeArrowheads="1"/>
          </p:cNvPicPr>
          <p:nvPr/>
        </p:nvPicPr>
        <p:blipFill rotWithShape="1">
          <a:blip r:embed="rId2"/>
          <a:srcRect t="7305"/>
          <a:stretch/>
        </p:blipFill>
        <p:spPr bwMode="auto">
          <a:xfrm>
            <a:off x="0" y="1447800"/>
            <a:ext cx="1219199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0236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5855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ОСНОВНОГО ПРОИЗВОДСТВЕННОГО ПРОЦЕССА В ЧЕРНОЙ МЕТАЛЛУРГИИ.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2"/>
          <p:cNvPicPr>
            <a:picLocks noChangeAspect="1" noChangeArrowheads="1"/>
          </p:cNvPicPr>
          <p:nvPr/>
        </p:nvPicPr>
        <p:blipFill rotWithShape="1">
          <a:blip r:embed="rId2"/>
          <a:srcRect t="8264"/>
          <a:stretch/>
        </p:blipFill>
        <p:spPr bwMode="auto">
          <a:xfrm>
            <a:off x="304800" y="1600200"/>
            <a:ext cx="1158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139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240" y="0"/>
            <a:ext cx="12205855" cy="108172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КОМБИНАТЫ С ПОЛНЫМ ЦИКЛОМ.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05400" y="2194726"/>
            <a:ext cx="5486400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Доменный цех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05400" y="3457603"/>
            <a:ext cx="5486400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Сталеплавильный цех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05400" y="4640057"/>
            <a:ext cx="5455920" cy="646331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Прокатный цех</a:t>
            </a:r>
          </a:p>
        </p:txBody>
      </p:sp>
      <p:pic>
        <p:nvPicPr>
          <p:cNvPr id="8" name="Picture 3" descr="C:\Documents and Settings\User\Рабочий стол\truby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75768"/>
            <a:ext cx="3810000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2796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820</Words>
  <Application>Microsoft Office PowerPoint</Application>
  <PresentationFormat>Широкоэкранный</PresentationFormat>
  <Paragraphs>110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Garamond</vt:lpstr>
      <vt:lpstr>Open Sans</vt:lpstr>
      <vt:lpstr>Open Sans Light</vt:lpstr>
      <vt:lpstr>Times New Roman</vt:lpstr>
      <vt:lpstr>Verdana</vt:lpstr>
      <vt:lpstr>Office Theme</vt:lpstr>
      <vt:lpstr>1_Office Theme</vt:lpstr>
      <vt:lpstr>Тема Office</vt:lpstr>
      <vt:lpstr>Презентация PowerPoint</vt:lpstr>
      <vt:lpstr>Металлургический комплекс – это совокупность отраслей производящих разнообразные металлы.</vt:lpstr>
      <vt:lpstr>Презентация PowerPoint</vt:lpstr>
      <vt:lpstr>Презентация PowerPoint</vt:lpstr>
      <vt:lpstr>Для современной металлургии характерно, прежде всего, производство основной части металла на металлургических комбинатах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МЕТАЛЛУРГИЧЕСКИЕ КОМБИНАТЫ</vt:lpstr>
      <vt:lpstr>МЕТАЛЛУРГИЧЕСКИЕ КОМБИНАТЫ</vt:lpstr>
      <vt:lpstr>ЧЕРНАЯ МЕТАЛЛУРГИЯ 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 Windows</cp:lastModifiedBy>
  <cp:revision>42</cp:revision>
  <dcterms:created xsi:type="dcterms:W3CDTF">2020-06-30T15:34:35Z</dcterms:created>
  <dcterms:modified xsi:type="dcterms:W3CDTF">2020-10-10T03:02:33Z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