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18" r:id="rId3"/>
  </p:sldMasterIdLst>
  <p:notesMasterIdLst>
    <p:notesMasterId r:id="rId33"/>
  </p:notesMasterIdLst>
  <p:sldIdLst>
    <p:sldId id="287" r:id="rId4"/>
    <p:sldId id="257" r:id="rId5"/>
    <p:sldId id="258" r:id="rId6"/>
    <p:sldId id="256" r:id="rId7"/>
    <p:sldId id="263" r:id="rId8"/>
    <p:sldId id="261" r:id="rId9"/>
    <p:sldId id="264" r:id="rId10"/>
    <p:sldId id="259" r:id="rId11"/>
    <p:sldId id="265" r:id="rId12"/>
    <p:sldId id="266" r:id="rId13"/>
    <p:sldId id="267" r:id="rId14"/>
    <p:sldId id="268" r:id="rId15"/>
    <p:sldId id="260" r:id="rId16"/>
    <p:sldId id="269" r:id="rId17"/>
    <p:sldId id="289" r:id="rId18"/>
    <p:sldId id="279" r:id="rId19"/>
    <p:sldId id="270" r:id="rId20"/>
    <p:sldId id="280" r:id="rId21"/>
    <p:sldId id="271" r:id="rId22"/>
    <p:sldId id="272" r:id="rId23"/>
    <p:sldId id="277" r:id="rId24"/>
    <p:sldId id="273" r:id="rId25"/>
    <p:sldId id="274" r:id="rId26"/>
    <p:sldId id="275" r:id="rId27"/>
    <p:sldId id="276" r:id="rId28"/>
    <p:sldId id="278" r:id="rId29"/>
    <p:sldId id="262" r:id="rId30"/>
    <p:sldId id="281" r:id="rId31"/>
    <p:sldId id="288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  <a:srgbClr val="FFCC00"/>
    <a:srgbClr val="FF66FF"/>
    <a:srgbClr val="33CC33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55B561-B42C-4EA0-8464-0D5D4B337D0A}" type="doc">
      <dgm:prSet loTypeId="urn:microsoft.com/office/officeart/2005/8/layout/hList7" loCatId="relationship" qsTypeId="urn:microsoft.com/office/officeart/2005/8/quickstyle/simple1" qsCatId="simple" csTypeId="urn:microsoft.com/office/officeart/2005/8/colors/colorful1#1" csCatId="colorful" phldr="1"/>
      <dgm:spPr/>
    </dgm:pt>
    <dgm:pt modelId="{B6CCA655-018C-492A-A994-A6F052A94956}">
      <dgm:prSet phldrT="[Текст]" custT="1"/>
      <dgm:spPr/>
      <dgm:t>
        <a:bodyPr/>
        <a:lstStyle/>
        <a:p>
          <a:r>
            <a:rPr lang="ru-RU" sz="6000" dirty="0" smtClean="0">
              <a:latin typeface="Arial" panose="020B0604020202020204" pitchFamily="34" charset="0"/>
              <a:cs typeface="Arial" panose="020B0604020202020204" pitchFamily="34" charset="0"/>
            </a:rPr>
            <a:t>ТЭС</a:t>
          </a:r>
          <a:endParaRPr lang="ru-RU" sz="6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C1B082-6405-4E81-9640-5E2F2DFA6FFE}" type="parTrans" cxnId="{719DA3CB-029E-459E-8FCA-8FB0E7B14268}">
      <dgm:prSet/>
      <dgm:spPr/>
      <dgm:t>
        <a:bodyPr/>
        <a:lstStyle/>
        <a:p>
          <a:endParaRPr lang="ru-RU" sz="6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3C03EC-A850-4966-AE87-0A82081801C6}" type="sibTrans" cxnId="{719DA3CB-029E-459E-8FCA-8FB0E7B14268}">
      <dgm:prSet/>
      <dgm:spPr/>
      <dgm:t>
        <a:bodyPr/>
        <a:lstStyle/>
        <a:p>
          <a:endParaRPr lang="ru-RU" sz="6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280E4E-5206-43DD-867B-8E14ED2E564D}">
      <dgm:prSet phldrT="[Текст]" custT="1"/>
      <dgm:spPr/>
      <dgm:t>
        <a:bodyPr/>
        <a:lstStyle/>
        <a:p>
          <a:r>
            <a:rPr lang="ru-RU" sz="6000" dirty="0" smtClean="0">
              <a:latin typeface="Arial" panose="020B0604020202020204" pitchFamily="34" charset="0"/>
              <a:cs typeface="Arial" panose="020B0604020202020204" pitchFamily="34" charset="0"/>
            </a:rPr>
            <a:t>ГЭС</a:t>
          </a:r>
          <a:endParaRPr lang="ru-RU" sz="6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466C4C-3069-4CE9-950A-4D09ED07B7FE}" type="parTrans" cxnId="{AE0CFD48-1C3E-4BF3-81B8-CB06AEDF307B}">
      <dgm:prSet/>
      <dgm:spPr/>
      <dgm:t>
        <a:bodyPr/>
        <a:lstStyle/>
        <a:p>
          <a:endParaRPr lang="ru-RU" sz="6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6B3DDA-EF07-427C-81A7-30086524428A}" type="sibTrans" cxnId="{AE0CFD48-1C3E-4BF3-81B8-CB06AEDF307B}">
      <dgm:prSet/>
      <dgm:spPr/>
      <dgm:t>
        <a:bodyPr/>
        <a:lstStyle/>
        <a:p>
          <a:endParaRPr lang="ru-RU" sz="6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4E703C-8AB2-477D-BAEF-4B48E99E47F0}">
      <dgm:prSet phldrT="[Текст]" custT="1"/>
      <dgm:spPr/>
      <dgm:t>
        <a:bodyPr/>
        <a:lstStyle/>
        <a:p>
          <a:r>
            <a:rPr lang="ru-RU" sz="6000" dirty="0" smtClean="0">
              <a:latin typeface="Arial" panose="020B0604020202020204" pitchFamily="34" charset="0"/>
              <a:cs typeface="Arial" panose="020B0604020202020204" pitchFamily="34" charset="0"/>
            </a:rPr>
            <a:t>АЭС</a:t>
          </a:r>
          <a:endParaRPr lang="ru-RU" sz="6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DEBF46-4C51-4866-99F6-93B696950607}" type="parTrans" cxnId="{1E00F37B-A0A7-4339-980C-E24740E15FDE}">
      <dgm:prSet/>
      <dgm:spPr/>
      <dgm:t>
        <a:bodyPr/>
        <a:lstStyle/>
        <a:p>
          <a:endParaRPr lang="ru-RU" sz="6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98C8A1-293B-44AC-BAEA-CE8CFBCD311E}" type="sibTrans" cxnId="{1E00F37B-A0A7-4339-980C-E24740E15FDE}">
      <dgm:prSet/>
      <dgm:spPr/>
      <dgm:t>
        <a:bodyPr/>
        <a:lstStyle/>
        <a:p>
          <a:endParaRPr lang="ru-RU" sz="6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F99FC6-3A2C-44F2-9ED5-6600481E67D8}" type="pres">
      <dgm:prSet presAssocID="{8F55B561-B42C-4EA0-8464-0D5D4B337D0A}" presName="Name0" presStyleCnt="0">
        <dgm:presLayoutVars>
          <dgm:dir/>
          <dgm:resizeHandles val="exact"/>
        </dgm:presLayoutVars>
      </dgm:prSet>
      <dgm:spPr/>
    </dgm:pt>
    <dgm:pt modelId="{767D3A96-AE7D-44DC-B741-E34155F823D9}" type="pres">
      <dgm:prSet presAssocID="{8F55B561-B42C-4EA0-8464-0D5D4B337D0A}" presName="fgShape" presStyleLbl="fgShp" presStyleIdx="0" presStyleCnt="1" custFlipHor="1" custScaleX="6093" custLinFactY="142" custLinFactNeighborX="60455" custLinFactNeighborY="100000"/>
      <dgm:spPr>
        <a:solidFill>
          <a:srgbClr val="FFC000"/>
        </a:solidFill>
        <a:ln>
          <a:solidFill>
            <a:srgbClr val="FFC000"/>
          </a:solidFill>
        </a:ln>
      </dgm:spPr>
    </dgm:pt>
    <dgm:pt modelId="{75BB2482-369E-4F05-8057-F24DCAC1B923}" type="pres">
      <dgm:prSet presAssocID="{8F55B561-B42C-4EA0-8464-0D5D4B337D0A}" presName="linComp" presStyleCnt="0"/>
      <dgm:spPr/>
    </dgm:pt>
    <dgm:pt modelId="{90F8E538-840C-40F4-A7CF-96E2903CE58B}" type="pres">
      <dgm:prSet presAssocID="{B6CCA655-018C-492A-A994-A6F052A94956}" presName="compNode" presStyleCnt="0"/>
      <dgm:spPr/>
    </dgm:pt>
    <dgm:pt modelId="{8EE1E29E-D6DB-4B4B-AE09-8E317E704B05}" type="pres">
      <dgm:prSet presAssocID="{B6CCA655-018C-492A-A994-A6F052A94956}" presName="bkgdShape" presStyleLbl="node1" presStyleIdx="0" presStyleCnt="3"/>
      <dgm:spPr/>
      <dgm:t>
        <a:bodyPr/>
        <a:lstStyle/>
        <a:p>
          <a:endParaRPr lang="ru-RU"/>
        </a:p>
      </dgm:t>
    </dgm:pt>
    <dgm:pt modelId="{AA63F311-5229-4B90-B649-95DC21488CDC}" type="pres">
      <dgm:prSet presAssocID="{B6CCA655-018C-492A-A994-A6F052A94956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08993D-BCD9-4F84-B976-845271243E5E}" type="pres">
      <dgm:prSet presAssocID="{B6CCA655-018C-492A-A994-A6F052A94956}" presName="invisiNode" presStyleLbl="node1" presStyleIdx="0" presStyleCnt="3"/>
      <dgm:spPr/>
    </dgm:pt>
    <dgm:pt modelId="{AFB14B2D-7CAB-4B96-BC6A-297272957AAE}" type="pres">
      <dgm:prSet presAssocID="{B6CCA655-018C-492A-A994-A6F052A94956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E62D1DB-118A-4698-AD26-F3AFA1833FA8}" type="pres">
      <dgm:prSet presAssocID="{0C3C03EC-A850-4966-AE87-0A82081801C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2EAE9B0-2935-4880-8BEC-409823347E25}" type="pres">
      <dgm:prSet presAssocID="{1C280E4E-5206-43DD-867B-8E14ED2E564D}" presName="compNode" presStyleCnt="0"/>
      <dgm:spPr/>
    </dgm:pt>
    <dgm:pt modelId="{235B91BD-ABD4-4783-B515-8ABA48B32CC1}" type="pres">
      <dgm:prSet presAssocID="{1C280E4E-5206-43DD-867B-8E14ED2E564D}" presName="bkgdShape" presStyleLbl="node1" presStyleIdx="1" presStyleCnt="3" custLinFactNeighborX="1458"/>
      <dgm:spPr/>
      <dgm:t>
        <a:bodyPr/>
        <a:lstStyle/>
        <a:p>
          <a:endParaRPr lang="ru-RU"/>
        </a:p>
      </dgm:t>
    </dgm:pt>
    <dgm:pt modelId="{652593F2-1308-45C5-A18E-048844EEF153}" type="pres">
      <dgm:prSet presAssocID="{1C280E4E-5206-43DD-867B-8E14ED2E564D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5FD96F-B0E1-41C5-A94F-A74134E6E92F}" type="pres">
      <dgm:prSet presAssocID="{1C280E4E-5206-43DD-867B-8E14ED2E564D}" presName="invisiNode" presStyleLbl="node1" presStyleIdx="1" presStyleCnt="3"/>
      <dgm:spPr/>
    </dgm:pt>
    <dgm:pt modelId="{FC892749-1270-4F07-B84E-0B55F7A73A4F}" type="pres">
      <dgm:prSet presAssocID="{1C280E4E-5206-43DD-867B-8E14ED2E564D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5D58BBA-AB05-47C4-A76D-D34501341A80}" type="pres">
      <dgm:prSet presAssocID="{1B6B3DDA-EF07-427C-81A7-30086524428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A5FDCDA-0CD4-48D9-A201-07E600DCEFB8}" type="pres">
      <dgm:prSet presAssocID="{584E703C-8AB2-477D-BAEF-4B48E99E47F0}" presName="compNode" presStyleCnt="0"/>
      <dgm:spPr/>
    </dgm:pt>
    <dgm:pt modelId="{942881C4-F473-4DCC-8503-2A76197D1FC5}" type="pres">
      <dgm:prSet presAssocID="{584E703C-8AB2-477D-BAEF-4B48E99E47F0}" presName="bkgdShape" presStyleLbl="node1" presStyleIdx="2" presStyleCnt="3"/>
      <dgm:spPr/>
      <dgm:t>
        <a:bodyPr/>
        <a:lstStyle/>
        <a:p>
          <a:endParaRPr lang="ru-RU"/>
        </a:p>
      </dgm:t>
    </dgm:pt>
    <dgm:pt modelId="{E66B52ED-0DCA-481F-8BCB-855F94A32D6D}" type="pres">
      <dgm:prSet presAssocID="{584E703C-8AB2-477D-BAEF-4B48E99E47F0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C22241-4C36-41DE-867F-D2EB09DDED04}" type="pres">
      <dgm:prSet presAssocID="{584E703C-8AB2-477D-BAEF-4B48E99E47F0}" presName="invisiNode" presStyleLbl="node1" presStyleIdx="2" presStyleCnt="3"/>
      <dgm:spPr/>
    </dgm:pt>
    <dgm:pt modelId="{2896C09A-84B6-45D6-A610-38654C314983}" type="pres">
      <dgm:prSet presAssocID="{584E703C-8AB2-477D-BAEF-4B48E99E47F0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85B6B0DF-2DAA-40EB-8EBC-904A644241E0}" type="presOf" srcId="{0C3C03EC-A850-4966-AE87-0A82081801C6}" destId="{9E62D1DB-118A-4698-AD26-F3AFA1833FA8}" srcOrd="0" destOrd="0" presId="urn:microsoft.com/office/officeart/2005/8/layout/hList7"/>
    <dgm:cxn modelId="{65F02266-AF6C-490E-93C8-CB4FDC3D4044}" type="presOf" srcId="{1C280E4E-5206-43DD-867B-8E14ED2E564D}" destId="{235B91BD-ABD4-4783-B515-8ABA48B32CC1}" srcOrd="0" destOrd="0" presId="urn:microsoft.com/office/officeart/2005/8/layout/hList7"/>
    <dgm:cxn modelId="{FEB51575-F97C-460D-B004-A45BE1077E31}" type="presOf" srcId="{584E703C-8AB2-477D-BAEF-4B48E99E47F0}" destId="{942881C4-F473-4DCC-8503-2A76197D1FC5}" srcOrd="0" destOrd="0" presId="urn:microsoft.com/office/officeart/2005/8/layout/hList7"/>
    <dgm:cxn modelId="{41E2D999-7C5C-4383-8555-346E7194DFCC}" type="presOf" srcId="{1C280E4E-5206-43DD-867B-8E14ED2E564D}" destId="{652593F2-1308-45C5-A18E-048844EEF153}" srcOrd="1" destOrd="0" presId="urn:microsoft.com/office/officeart/2005/8/layout/hList7"/>
    <dgm:cxn modelId="{37CAB913-898C-4D3F-B0AC-6343A0A82A9F}" type="presOf" srcId="{8F55B561-B42C-4EA0-8464-0D5D4B337D0A}" destId="{F2F99FC6-3A2C-44F2-9ED5-6600481E67D8}" srcOrd="0" destOrd="0" presId="urn:microsoft.com/office/officeart/2005/8/layout/hList7"/>
    <dgm:cxn modelId="{AE0CFD48-1C3E-4BF3-81B8-CB06AEDF307B}" srcId="{8F55B561-B42C-4EA0-8464-0D5D4B337D0A}" destId="{1C280E4E-5206-43DD-867B-8E14ED2E564D}" srcOrd="1" destOrd="0" parTransId="{EA466C4C-3069-4CE9-950A-4D09ED07B7FE}" sibTransId="{1B6B3DDA-EF07-427C-81A7-30086524428A}"/>
    <dgm:cxn modelId="{ECBC53D4-B3B1-40CF-80B0-351CFEBAA408}" type="presOf" srcId="{1B6B3DDA-EF07-427C-81A7-30086524428A}" destId="{55D58BBA-AB05-47C4-A76D-D34501341A80}" srcOrd="0" destOrd="0" presId="urn:microsoft.com/office/officeart/2005/8/layout/hList7"/>
    <dgm:cxn modelId="{2A05E8FA-6B30-4694-BE58-2830EF15DAC6}" type="presOf" srcId="{B6CCA655-018C-492A-A994-A6F052A94956}" destId="{8EE1E29E-D6DB-4B4B-AE09-8E317E704B05}" srcOrd="0" destOrd="0" presId="urn:microsoft.com/office/officeart/2005/8/layout/hList7"/>
    <dgm:cxn modelId="{719DA3CB-029E-459E-8FCA-8FB0E7B14268}" srcId="{8F55B561-B42C-4EA0-8464-0D5D4B337D0A}" destId="{B6CCA655-018C-492A-A994-A6F052A94956}" srcOrd="0" destOrd="0" parTransId="{16C1B082-6405-4E81-9640-5E2F2DFA6FFE}" sibTransId="{0C3C03EC-A850-4966-AE87-0A82081801C6}"/>
    <dgm:cxn modelId="{2CEC8A3E-EF8C-4B53-8CCD-971F8782E69E}" type="presOf" srcId="{584E703C-8AB2-477D-BAEF-4B48E99E47F0}" destId="{E66B52ED-0DCA-481F-8BCB-855F94A32D6D}" srcOrd="1" destOrd="0" presId="urn:microsoft.com/office/officeart/2005/8/layout/hList7"/>
    <dgm:cxn modelId="{23D1A470-F710-42DB-AB48-6C64ED772962}" type="presOf" srcId="{B6CCA655-018C-492A-A994-A6F052A94956}" destId="{AA63F311-5229-4B90-B649-95DC21488CDC}" srcOrd="1" destOrd="0" presId="urn:microsoft.com/office/officeart/2005/8/layout/hList7"/>
    <dgm:cxn modelId="{1E00F37B-A0A7-4339-980C-E24740E15FDE}" srcId="{8F55B561-B42C-4EA0-8464-0D5D4B337D0A}" destId="{584E703C-8AB2-477D-BAEF-4B48E99E47F0}" srcOrd="2" destOrd="0" parTransId="{9CDEBF46-4C51-4866-99F6-93B696950607}" sibTransId="{0998C8A1-293B-44AC-BAEA-CE8CFBCD311E}"/>
    <dgm:cxn modelId="{1581D25A-3FF6-4614-8C09-F09AF87BFA9B}" type="presParOf" srcId="{F2F99FC6-3A2C-44F2-9ED5-6600481E67D8}" destId="{767D3A96-AE7D-44DC-B741-E34155F823D9}" srcOrd="0" destOrd="0" presId="urn:microsoft.com/office/officeart/2005/8/layout/hList7"/>
    <dgm:cxn modelId="{C67E74CD-EC99-4918-AD0F-76B69141F83A}" type="presParOf" srcId="{F2F99FC6-3A2C-44F2-9ED5-6600481E67D8}" destId="{75BB2482-369E-4F05-8057-F24DCAC1B923}" srcOrd="1" destOrd="0" presId="urn:microsoft.com/office/officeart/2005/8/layout/hList7"/>
    <dgm:cxn modelId="{4E217FF3-8BE2-4A56-BE53-E78A236DF6AB}" type="presParOf" srcId="{75BB2482-369E-4F05-8057-F24DCAC1B923}" destId="{90F8E538-840C-40F4-A7CF-96E2903CE58B}" srcOrd="0" destOrd="0" presId="urn:microsoft.com/office/officeart/2005/8/layout/hList7"/>
    <dgm:cxn modelId="{A7D9A888-7E65-488C-8A1D-8926891D8057}" type="presParOf" srcId="{90F8E538-840C-40F4-A7CF-96E2903CE58B}" destId="{8EE1E29E-D6DB-4B4B-AE09-8E317E704B05}" srcOrd="0" destOrd="0" presId="urn:microsoft.com/office/officeart/2005/8/layout/hList7"/>
    <dgm:cxn modelId="{CED5EC60-911D-43D6-99D8-1025B948FAD3}" type="presParOf" srcId="{90F8E538-840C-40F4-A7CF-96E2903CE58B}" destId="{AA63F311-5229-4B90-B649-95DC21488CDC}" srcOrd="1" destOrd="0" presId="urn:microsoft.com/office/officeart/2005/8/layout/hList7"/>
    <dgm:cxn modelId="{09D64F09-A927-4203-AB96-032A4944AADD}" type="presParOf" srcId="{90F8E538-840C-40F4-A7CF-96E2903CE58B}" destId="{0008993D-BCD9-4F84-B976-845271243E5E}" srcOrd="2" destOrd="0" presId="urn:microsoft.com/office/officeart/2005/8/layout/hList7"/>
    <dgm:cxn modelId="{AB9BC365-8D1A-4F2E-ACEC-4B9947FB7C01}" type="presParOf" srcId="{90F8E538-840C-40F4-A7CF-96E2903CE58B}" destId="{AFB14B2D-7CAB-4B96-BC6A-297272957AAE}" srcOrd="3" destOrd="0" presId="urn:microsoft.com/office/officeart/2005/8/layout/hList7"/>
    <dgm:cxn modelId="{D53B5968-BA3A-49F3-B47C-9A4EE3AC07DF}" type="presParOf" srcId="{75BB2482-369E-4F05-8057-F24DCAC1B923}" destId="{9E62D1DB-118A-4698-AD26-F3AFA1833FA8}" srcOrd="1" destOrd="0" presId="urn:microsoft.com/office/officeart/2005/8/layout/hList7"/>
    <dgm:cxn modelId="{20ED3752-9050-4334-A3D5-30F067D3B2ED}" type="presParOf" srcId="{75BB2482-369E-4F05-8057-F24DCAC1B923}" destId="{D2EAE9B0-2935-4880-8BEC-409823347E25}" srcOrd="2" destOrd="0" presId="urn:microsoft.com/office/officeart/2005/8/layout/hList7"/>
    <dgm:cxn modelId="{069AC25A-5337-40A2-A8C3-6F07E5C49FC5}" type="presParOf" srcId="{D2EAE9B0-2935-4880-8BEC-409823347E25}" destId="{235B91BD-ABD4-4783-B515-8ABA48B32CC1}" srcOrd="0" destOrd="0" presId="urn:microsoft.com/office/officeart/2005/8/layout/hList7"/>
    <dgm:cxn modelId="{02AAAE3E-BE12-4E7B-8258-3A16594CB91B}" type="presParOf" srcId="{D2EAE9B0-2935-4880-8BEC-409823347E25}" destId="{652593F2-1308-45C5-A18E-048844EEF153}" srcOrd="1" destOrd="0" presId="urn:microsoft.com/office/officeart/2005/8/layout/hList7"/>
    <dgm:cxn modelId="{023C3367-AC60-4114-B2AB-E582DF322842}" type="presParOf" srcId="{D2EAE9B0-2935-4880-8BEC-409823347E25}" destId="{985FD96F-B0E1-41C5-A94F-A74134E6E92F}" srcOrd="2" destOrd="0" presId="urn:microsoft.com/office/officeart/2005/8/layout/hList7"/>
    <dgm:cxn modelId="{71CC2C12-53AF-4F03-83E8-0C47ECAB9F17}" type="presParOf" srcId="{D2EAE9B0-2935-4880-8BEC-409823347E25}" destId="{FC892749-1270-4F07-B84E-0B55F7A73A4F}" srcOrd="3" destOrd="0" presId="urn:microsoft.com/office/officeart/2005/8/layout/hList7"/>
    <dgm:cxn modelId="{83F370C7-A080-495C-B92C-316540659922}" type="presParOf" srcId="{75BB2482-369E-4F05-8057-F24DCAC1B923}" destId="{55D58BBA-AB05-47C4-A76D-D34501341A80}" srcOrd="3" destOrd="0" presId="urn:microsoft.com/office/officeart/2005/8/layout/hList7"/>
    <dgm:cxn modelId="{A003B5C6-CB34-451E-8078-3966D95B7A77}" type="presParOf" srcId="{75BB2482-369E-4F05-8057-F24DCAC1B923}" destId="{FA5FDCDA-0CD4-48D9-A201-07E600DCEFB8}" srcOrd="4" destOrd="0" presId="urn:microsoft.com/office/officeart/2005/8/layout/hList7"/>
    <dgm:cxn modelId="{5AC309AF-35EE-48F2-9473-46BF0A9DF0E5}" type="presParOf" srcId="{FA5FDCDA-0CD4-48D9-A201-07E600DCEFB8}" destId="{942881C4-F473-4DCC-8503-2A76197D1FC5}" srcOrd="0" destOrd="0" presId="urn:microsoft.com/office/officeart/2005/8/layout/hList7"/>
    <dgm:cxn modelId="{0E29E53F-9D34-41B3-A921-DC1E0EED8B98}" type="presParOf" srcId="{FA5FDCDA-0CD4-48D9-A201-07E600DCEFB8}" destId="{E66B52ED-0DCA-481F-8BCB-855F94A32D6D}" srcOrd="1" destOrd="0" presId="urn:microsoft.com/office/officeart/2005/8/layout/hList7"/>
    <dgm:cxn modelId="{8DCDC03F-7F45-4FDA-BD6F-F4DCF84B7EAE}" type="presParOf" srcId="{FA5FDCDA-0CD4-48D9-A201-07E600DCEFB8}" destId="{B2C22241-4C36-41DE-867F-D2EB09DDED04}" srcOrd="2" destOrd="0" presId="urn:microsoft.com/office/officeart/2005/8/layout/hList7"/>
    <dgm:cxn modelId="{B789DB4A-B302-4AD5-A4CA-7B20FB55ACE5}" type="presParOf" srcId="{FA5FDCDA-0CD4-48D9-A201-07E600DCEFB8}" destId="{2896C09A-84B6-45D6-A610-38654C314983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E1E29E-D6DB-4B4B-AE09-8E317E704B05}">
      <dsp:nvSpPr>
        <dsp:cNvPr id="0" name=""/>
        <dsp:cNvSpPr/>
      </dsp:nvSpPr>
      <dsp:spPr>
        <a:xfrm>
          <a:off x="1823" y="0"/>
          <a:ext cx="2837631" cy="45259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0" tIns="426720" rIns="426720" bIns="4267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kern="1200" dirty="0" smtClean="0">
              <a:latin typeface="Arial" panose="020B0604020202020204" pitchFamily="34" charset="0"/>
              <a:cs typeface="Arial" panose="020B0604020202020204" pitchFamily="34" charset="0"/>
            </a:rPr>
            <a:t>ТЭС</a:t>
          </a:r>
          <a:endParaRPr lang="ru-RU" sz="6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23" y="1810384"/>
        <a:ext cx="2837631" cy="1810384"/>
      </dsp:txXfrm>
    </dsp:sp>
    <dsp:sp modelId="{AFB14B2D-7CAB-4B96-BC6A-297272957AAE}">
      <dsp:nvSpPr>
        <dsp:cNvPr id="0" name=""/>
        <dsp:cNvSpPr/>
      </dsp:nvSpPr>
      <dsp:spPr>
        <a:xfrm>
          <a:off x="667066" y="271557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5B91BD-ABD4-4783-B515-8ABA48B32CC1}">
      <dsp:nvSpPr>
        <dsp:cNvPr id="0" name=""/>
        <dsp:cNvSpPr/>
      </dsp:nvSpPr>
      <dsp:spPr>
        <a:xfrm>
          <a:off x="2965956" y="0"/>
          <a:ext cx="2837631" cy="45259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0" tIns="426720" rIns="426720" bIns="4267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kern="1200" dirty="0" smtClean="0">
              <a:latin typeface="Arial" panose="020B0604020202020204" pitchFamily="34" charset="0"/>
              <a:cs typeface="Arial" panose="020B0604020202020204" pitchFamily="34" charset="0"/>
            </a:rPr>
            <a:t>ГЭС</a:t>
          </a:r>
          <a:endParaRPr lang="ru-RU" sz="6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65956" y="1810384"/>
        <a:ext cx="2837631" cy="1810384"/>
      </dsp:txXfrm>
    </dsp:sp>
    <dsp:sp modelId="{FC892749-1270-4F07-B84E-0B55F7A73A4F}">
      <dsp:nvSpPr>
        <dsp:cNvPr id="0" name=""/>
        <dsp:cNvSpPr/>
      </dsp:nvSpPr>
      <dsp:spPr>
        <a:xfrm>
          <a:off x="3589827" y="271557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2881C4-F473-4DCC-8503-2A76197D1FC5}">
      <dsp:nvSpPr>
        <dsp:cNvPr id="0" name=""/>
        <dsp:cNvSpPr/>
      </dsp:nvSpPr>
      <dsp:spPr>
        <a:xfrm>
          <a:off x="5847344" y="0"/>
          <a:ext cx="2837631" cy="452596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0" tIns="426720" rIns="426720" bIns="4267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kern="1200" dirty="0" smtClean="0">
              <a:latin typeface="Arial" panose="020B0604020202020204" pitchFamily="34" charset="0"/>
              <a:cs typeface="Arial" panose="020B0604020202020204" pitchFamily="34" charset="0"/>
            </a:rPr>
            <a:t>АЭС</a:t>
          </a:r>
          <a:endParaRPr lang="ru-RU" sz="6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47344" y="1810384"/>
        <a:ext cx="2837631" cy="1810384"/>
      </dsp:txXfrm>
    </dsp:sp>
    <dsp:sp modelId="{2896C09A-84B6-45D6-A610-38654C314983}">
      <dsp:nvSpPr>
        <dsp:cNvPr id="0" name=""/>
        <dsp:cNvSpPr/>
      </dsp:nvSpPr>
      <dsp:spPr>
        <a:xfrm>
          <a:off x="6512587" y="271557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7D3A96-AE7D-44DC-B741-E34155F823D9}">
      <dsp:nvSpPr>
        <dsp:cNvPr id="0" name=""/>
        <dsp:cNvSpPr/>
      </dsp:nvSpPr>
      <dsp:spPr>
        <a:xfrm flipH="1">
          <a:off x="8199856" y="3847067"/>
          <a:ext cx="486943" cy="678894"/>
        </a:xfrm>
        <a:prstGeom prst="leftRightArrow">
          <a:avLst/>
        </a:prstGeom>
        <a:solidFill>
          <a:srgbClr val="FFC000"/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5A330-5B68-4E63-A8E7-7D1040BBBD7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FA8690-BE8B-4324-8C50-48AF866C4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06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Нажмите на вид ЭС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A36C5D-1761-4BBD-99B2-7A486B5BB82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198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Нажмите на </a:t>
            </a:r>
            <a:r>
              <a:rPr lang="ru-RU" smtClean="0"/>
              <a:t>вид энергии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A36C5D-1761-4BBD-99B2-7A486B5BB82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9327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 нажатии на определение единой энергосистемы появляется её </a:t>
            </a:r>
            <a:r>
              <a:rPr lang="ru-RU" smtClean="0"/>
              <a:t>территориальная</a:t>
            </a:r>
            <a:r>
              <a:rPr lang="ru-RU" baseline="0" smtClean="0"/>
              <a:t> привязанность</a:t>
            </a:r>
            <a:r>
              <a:rPr lang="ru-RU" baseline="0" dirty="0" smtClean="0"/>
              <a:t>. При нажатии на стрелку – район не входящий в неё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A36C5D-1761-4BBD-99B2-7A486B5BB82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489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60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025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323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60367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1817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0778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6668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837973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87807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33821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0589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8306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0812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3065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99690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54524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757124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543840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071296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99901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132723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3375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3074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90280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12228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74600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4210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127118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46851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16880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64871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85428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06159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3408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603026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898934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663943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293968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09860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243925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682442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87799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151886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1507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7478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410650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77312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632463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37644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02165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54618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85453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52465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114115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7074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8256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5209599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5919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530493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86781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495308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40421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067321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2549488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409895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4DBF61AE-ED1C-4C0D-A066-0EAA4CF131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0C35A6CB-F00E-4E56-ABA1-A62122DA9F8F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87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90876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D5E81682-F8B0-47FF-B708-7358AB9210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3CA06E25-8321-4ADC-9A4F-3B0E927A086F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2077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5882E93D-992D-4A7A-86EB-AAD3E891E3C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D445B2BE-74BF-4B3B-A896-80D7342D0D48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16767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5A15B553-C01F-4201-B280-86173235C5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557D9C25-D294-4A21-BEC9-DCB24737CCB4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2512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F5D71DAC-FA23-4F10-B8E5-6D960D2B9C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CCB11A6A-4729-4C75-B0FE-483FC9DE0A0D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02592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69A77ED6-162C-4C4C-BF5C-FAE40BCDB5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ADF7BC78-DDD0-4935-AA31-A6C7379A0AE7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6360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F14AE5D6-4E2F-4FFF-944F-2B62A7E087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1E9F2E5D-1841-478C-B6B1-9A3DDB034F4F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36488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FC6FA2A9-2A57-41BA-AF6D-56D16C63C99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24533A66-5F0A-4BB4-8ADD-6C9ADF957EDF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22327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38A86ACE-3188-4795-92F3-9099E1EF29D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9E88951A-A06C-4643-8AA1-73372C9A79F0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5333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AF1E11B5-878B-4E77-882D-C7F0EB104FD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D4BFC628-94D0-4472-ADEF-E26359FC6108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9353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E6A0E227-316C-4549-AB73-BAE5F8B6553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FFCFF795-8612-4E99-B3B3-1FE738A3A695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43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412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56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0AEB3-EAF7-45C9-B1CE-90F2904C3810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761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93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219170">
              <a:defRPr/>
            </a:pPr>
            <a:fld id="{E8D4C487-6D65-4640-9BAF-FCCD168B83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9D5C8C7E-85C8-493E-BD67-10B5C3AA45C4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889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g1.liveinternet.ru/images/foto/b/3/518/3094518/f_17262274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117" y="4234"/>
            <a:ext cx="12175067" cy="21568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405467" y="2637552"/>
            <a:ext cx="10251017" cy="2061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4000" dirty="0" smtClean="0">
              <a:solidFill>
                <a:srgbClr val="0070C0"/>
              </a:solidFill>
            </a:endParaRPr>
          </a:p>
          <a:p>
            <a:pPr algn="ctr" defTabSz="91437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3733" b="1" dirty="0" smtClean="0">
                <a:solidFill>
                  <a:srgbClr val="0070C0"/>
                </a:solidFill>
              </a:rPr>
              <a:t>ЭЛЕКТРОЭНЕРГЕТИКА И ХИМИЧЕСКАЯ ПРОМЫШЛЕННОСТЬ.</a:t>
            </a:r>
            <a:endParaRPr lang="ru-RU" altLang="ru-RU" sz="4000" dirty="0">
              <a:solidFill>
                <a:srgbClr val="0070C0"/>
              </a:solidFill>
            </a:endParaRPr>
          </a:p>
          <a:p>
            <a:pPr defTabSz="91437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3200" dirty="0">
              <a:solidFill>
                <a:srgbClr val="0070C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151" y="2512484"/>
            <a:ext cx="728133" cy="22606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39867" y="482601"/>
            <a:ext cx="127635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39867" y="482601"/>
            <a:ext cx="127635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09767" y="527051"/>
            <a:ext cx="366184" cy="765747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8034" y="1229785"/>
            <a:ext cx="980017" cy="448492"/>
          </a:xfrm>
          <a:prstGeom prst="rect">
            <a:avLst/>
          </a:prstGeom>
        </p:spPr>
        <p:txBody>
          <a:bodyPr lIns="0" tIns="25499" rIns="0" bIns="0">
            <a:spAutoFit/>
          </a:bodyPr>
          <a:lstStyle/>
          <a:p>
            <a:pPr defTabSz="1218908">
              <a:spcBef>
                <a:spcPts val="201"/>
              </a:spcBef>
              <a:defRPr/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7200" b="1">
                <a:solidFill>
                  <a:srgbClr val="FFFFFF"/>
                </a:solidFill>
              </a:rPr>
              <a:t>ГЕОГРАФИЯ</a:t>
            </a:r>
            <a:r>
              <a:rPr lang="ru-RU" altLang="ru-RU" sz="240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ГИДРОЭЛЕКТРОСТАНЦИИ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3989" y="1654422"/>
            <a:ext cx="383612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На быстротечных реках ГЭС можно строить близко одну к другой. В результате формируются такие гидроэнергетические каскады, как Чирчик- </a:t>
            </a:r>
            <a:r>
              <a:rPr lang="ru-RU" sz="2400" dirty="0" err="1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Бозсуйский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По количеству ГЭС (19) он занимает одно из первых мест в мире.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343" y="1375826"/>
            <a:ext cx="4903742" cy="19907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419" y="3644535"/>
            <a:ext cx="7463591" cy="301752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95201" y="3787874"/>
            <a:ext cx="1672565" cy="435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ГЭС мощностью более 100 тыс. кВт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164286" y="4454433"/>
            <a:ext cx="22185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1–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Чарвакская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2–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Ходжикентская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3–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Газалкентская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4–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Таваксайская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5– им. Логинова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6– 2-Аккавакская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7– 1-Аккавакская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8–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Кадыри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9–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Шайхантахурская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0–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Кибрайская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908901" y="4546766"/>
            <a:ext cx="20661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11–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Саларская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12–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Буриджарская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13–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Бозсуйская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14–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Актепинская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15–1-Нижне-Бозсуйская 16–2-Нижне-Бозсуйская 17–3-Нижне-Бозсуйская 18–4-Нижне-Бозсуйская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19–5-Нижне-Бозсуйская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67766" y="6004965"/>
            <a:ext cx="15103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ГЭСы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мощностью менее 10 тыс. кВт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95201" y="4223600"/>
            <a:ext cx="156641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ГЭС мощностью 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10–100 тыс. кВт</a:t>
            </a:r>
          </a:p>
        </p:txBody>
      </p:sp>
    </p:spTree>
    <p:extLst>
      <p:ext uri="{BB962C8B-B14F-4D97-AF65-F5344CB8AC3E}">
        <p14:creationId xmlns:p14="http://schemas.microsoft.com/office/powerpoint/2010/main" val="260777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ЭЛЕКТРОЭНЕРГЕТИКА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0741" y="1210616"/>
            <a:ext cx="11530149" cy="114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845" marR="36830" indent="215900" algn="ctr">
              <a:lnSpc>
                <a:spcPct val="95000"/>
              </a:lnSpc>
              <a:spcBef>
                <a:spcPts val="250"/>
              </a:spcBef>
              <a:spcAft>
                <a:spcPts val="0"/>
              </a:spcAft>
            </a:pP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Число крупных ТЭС и ГЭС в Узбекистане </a:t>
            </a:r>
            <a:r>
              <a:rPr lang="ru-RU" sz="2400" b="1" i="1" dirty="0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общей сложности составляет 37.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электрических станциях в год вырабатывается около 60 млрд кВт/ч 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электроэнергии.</a:t>
            </a: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38054"/>
          <a:stretch/>
        </p:blipFill>
        <p:spPr>
          <a:xfrm>
            <a:off x="225370" y="2492491"/>
            <a:ext cx="5882365" cy="395185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07735" y="3194221"/>
            <a:ext cx="6096000" cy="25483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67360" marR="309245" indent="215900">
              <a:lnSpc>
                <a:spcPct val="95000"/>
              </a:lnSpc>
              <a:spcAft>
                <a:spcPts val="0"/>
              </a:spcAft>
            </a:pP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Сегодня потребность в электроэнергии в Узбекистане составляет 69 млрд киловатт-часов в год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жегодно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расходуется 16,5 млрд кубометров природного газа, 86 тысяч тонн мазута и 2,3 млн тонн угля (2018 г.).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87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ЭЛЕКТРОЭНЕРГЕТИКА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5429" y="1833850"/>
            <a:ext cx="6096000" cy="3951851"/>
          </a:xfrm>
          <a:prstGeom prst="rect">
            <a:avLst/>
          </a:prstGeom>
        </p:spPr>
        <p:txBody>
          <a:bodyPr>
            <a:spAutoFit/>
          </a:bodyPr>
          <a:lstStyle/>
          <a:p>
            <a:pPr marL="467360" marR="309880" indent="215900" algn="ctr">
              <a:lnSpc>
                <a:spcPct val="95000"/>
              </a:lnSpc>
              <a:spcBef>
                <a:spcPts val="15"/>
              </a:spcBef>
              <a:spcAft>
                <a:spcPts val="0"/>
              </a:spcAft>
            </a:pP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Говоря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 </a:t>
            </a: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производстве электроэнергии, Президент Республики Узбекистан </a:t>
            </a:r>
            <a:r>
              <a:rPr lang="ru-RU" sz="2400" spc="2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Шавкат</a:t>
            </a:r>
            <a:r>
              <a:rPr lang="ru-RU" sz="2400" spc="2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spc="2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Мирзиёев</a:t>
            </a:r>
            <a:r>
              <a:rPr lang="ru-RU" sz="2400" spc="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spc="2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сказал: </a:t>
            </a:r>
            <a:r>
              <a:rPr lang="ru-RU" sz="2400" spc="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“Если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2400" spc="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этой </a:t>
            </a:r>
            <a:r>
              <a:rPr lang="ru-RU" sz="2400" spc="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сфере так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sz="2400" spc="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будем </a:t>
            </a:r>
            <a:r>
              <a:rPr lang="ru-RU" sz="2400" spc="3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продолжать</a:t>
            </a:r>
            <a:r>
              <a:rPr lang="ru-RU" sz="2400" spc="36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использовать только природный газ и уголь, то в какой-то момент может оказаться, что их запас исчерпан. А это уже будет непростительной ошибкой и преступлением перед грядущими поколениями”.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7040" y="1449895"/>
            <a:ext cx="4711337" cy="490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61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659169" y="160958"/>
            <a:ext cx="7359392" cy="838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АТОМНЫЕ ЭЛЕКТРОСТАНЦИИ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285945" y="1248652"/>
            <a:ext cx="1296144" cy="746567"/>
          </a:xfrm>
          <a:prstGeom prst="ellipse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6" name="Овал 5"/>
          <p:cNvSpPr/>
          <p:nvPr/>
        </p:nvSpPr>
        <p:spPr>
          <a:xfrm>
            <a:off x="8200486" y="1248652"/>
            <a:ext cx="1296144" cy="746567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7" name="Блок-схема: узел 6"/>
          <p:cNvSpPr/>
          <p:nvPr/>
        </p:nvSpPr>
        <p:spPr>
          <a:xfrm>
            <a:off x="452375" y="2749299"/>
            <a:ext cx="576064" cy="504056"/>
          </a:xfrm>
          <a:prstGeom prst="flowChartConnector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" name="Блок-схема: узел 7"/>
          <p:cNvSpPr/>
          <p:nvPr/>
        </p:nvSpPr>
        <p:spPr>
          <a:xfrm>
            <a:off x="452375" y="4007397"/>
            <a:ext cx="576064" cy="504056"/>
          </a:xfrm>
          <a:prstGeom prst="flowChartConnector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Блок-схема: узел 8"/>
          <p:cNvSpPr/>
          <p:nvPr/>
        </p:nvSpPr>
        <p:spPr>
          <a:xfrm>
            <a:off x="452375" y="5567763"/>
            <a:ext cx="576064" cy="480277"/>
          </a:xfrm>
          <a:prstGeom prst="flowChartConnector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Блок-схема: узел 9"/>
          <p:cNvSpPr/>
          <p:nvPr/>
        </p:nvSpPr>
        <p:spPr>
          <a:xfrm>
            <a:off x="6749982" y="5661884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6749982" y="4007397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" name="Блок-схема: узел 11"/>
          <p:cNvSpPr/>
          <p:nvPr/>
        </p:nvSpPr>
        <p:spPr>
          <a:xfrm>
            <a:off x="6749982" y="2720574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363025" y="2569279"/>
            <a:ext cx="2592288" cy="864096"/>
          </a:xfrm>
          <a:prstGeom prst="roundRec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ТРЕБУЮТ МАЛО СЫРЬЯ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363025" y="3863381"/>
            <a:ext cx="3600400" cy="864096"/>
          </a:xfrm>
          <a:prstGeom prst="roundRec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ПОСТРОИТЬ В ОТДАЛЁННЫХ РАЙОНАХ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63025" y="5159830"/>
            <a:ext cx="3600400" cy="1296144"/>
          </a:xfrm>
          <a:prstGeom prst="roundRec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ВОЗДЕЙСТВИЕ </a:t>
            </a:r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ОКРУЖАЮЩУЮ СРЕДУ 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-МИНИМАЛЬНО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788384" y="2494208"/>
            <a:ext cx="2736304" cy="936104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 ЭКОЛОГИЧЕСКОЙ КАТАСТРОФЫ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788384" y="3864362"/>
            <a:ext cx="3744416" cy="936104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ДОРОГОЕ И ДОЛГОЕ СТРОИТЕЛЬСТВО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788384" y="5229836"/>
            <a:ext cx="3744416" cy="1368152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ПРОБЛЕМА ПЕРЕРАБОТКИ И ХРАНЕНИЯ РАДИОАКТИВНЫХ ОТХОДОВ</a:t>
            </a:r>
          </a:p>
        </p:txBody>
      </p:sp>
    </p:spTree>
    <p:extLst>
      <p:ext uri="{BB962C8B-B14F-4D97-AF65-F5344CB8AC3E}">
        <p14:creationId xmlns:p14="http://schemas.microsoft.com/office/powerpoint/2010/main" val="324200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АТОМНАЯ ЭНЕРГЕТИКА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2365" y="1321250"/>
            <a:ext cx="525997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2400" spc="45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Узбекистане </a:t>
            </a:r>
            <a:r>
              <a:rPr lang="ru-RU" sz="2400" spc="4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приступили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 </a:t>
            </a:r>
            <a:r>
              <a:rPr lang="ru-RU" sz="2400" spc="4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созданию атомной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энергетики. Достигнуто соглашение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строительству атомной электростанции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сотрудничестве с российской государственной корпорацией – “</a:t>
            </a:r>
            <a:r>
              <a:rPr lang="ru-RU" sz="24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Росатом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”. </a:t>
            </a: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Данный комплекс состоит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 </a:t>
            </a: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двух блоков, мощностью 1200 мегаватт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каждый. </a:t>
            </a:r>
            <a:r>
              <a:rPr lang="ru-RU" sz="2400" spc="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</a:t>
            </a:r>
            <a:r>
              <a:rPr lang="ru-RU" sz="2400" spc="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атомной электростанции выбран самый безопасный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sz="2400" spc="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современный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энергоблок. Запуск сооружения запланирован до 2028 года.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5484" y="1702357"/>
            <a:ext cx="5463403" cy="409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45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8988" y="1081040"/>
            <a:ext cx="5627676" cy="2631655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Современную жизнь трудно представить без энергии. Если по каким-либо причинам хотя бы на час отключается электричество, то кажется что жизнь остановилась. Однако, немногие знают что для получения 1 кВт электрической энергии расходуется 0,3 м³ природного газа и в среднем 2,5 кг угля.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00" y="4229522"/>
            <a:ext cx="5673633" cy="227754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этой связи на сегодняшний день вопрос внедрения альтернативных способов выработки энергии является актуальным. Использование солнечной, ветряной энергии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также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актуально для нашей страны, где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потребность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электроэнергии растет день за днем.</a:t>
            </a: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984" y="1081041"/>
            <a:ext cx="5201387" cy="28247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87" y="3712696"/>
            <a:ext cx="5308357" cy="29783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АЛЬТЕРНАТИВНЫЕ ИСТОЧНИКИ ЭНЕРГИИ</a:t>
            </a:r>
          </a:p>
        </p:txBody>
      </p:sp>
    </p:spTree>
    <p:extLst>
      <p:ext uri="{BB962C8B-B14F-4D97-AF65-F5344CB8AC3E}">
        <p14:creationId xmlns:p14="http://schemas.microsoft.com/office/powerpoint/2010/main" val="99242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АЛЬТЕРНАТИВНЫЕ ИСТОЧНИКИ ЭНЕРГИИ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155371" y="914400"/>
            <a:ext cx="1018903" cy="21684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139339" y="3199311"/>
            <a:ext cx="2690948" cy="1595845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ВЕТРОВАЯ</a:t>
            </a: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6844934" y="914400"/>
            <a:ext cx="1031970" cy="346274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4145279" y="914400"/>
            <a:ext cx="696686" cy="39210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8817427" y="914400"/>
            <a:ext cx="862150" cy="11756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7876904" y="2234837"/>
            <a:ext cx="4219303" cy="1695994"/>
          </a:xfrm>
          <a:prstGeom prst="ellipse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ГЕОТЕРМАЛЬНАЯ</a:t>
            </a:r>
          </a:p>
        </p:txBody>
      </p:sp>
      <p:sp>
        <p:nvSpPr>
          <p:cNvPr id="32" name="Овал 31"/>
          <p:cNvSpPr/>
          <p:nvPr/>
        </p:nvSpPr>
        <p:spPr>
          <a:xfrm>
            <a:off x="2307770" y="4951911"/>
            <a:ext cx="3135085" cy="1711234"/>
          </a:xfrm>
          <a:prstGeom prst="ellipse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СОЛНЕЧНАЯ</a:t>
            </a:r>
          </a:p>
        </p:txBody>
      </p:sp>
      <p:sp>
        <p:nvSpPr>
          <p:cNvPr id="36" name="Овал 35"/>
          <p:cNvSpPr/>
          <p:nvPr/>
        </p:nvSpPr>
        <p:spPr>
          <a:xfrm>
            <a:off x="6844934" y="4549138"/>
            <a:ext cx="3087191" cy="1748246"/>
          </a:xfrm>
          <a:prstGeom prst="ellipse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ПРИЛИВНАЯ</a:t>
            </a:r>
          </a:p>
        </p:txBody>
      </p:sp>
    </p:spTree>
    <p:extLst>
      <p:ext uri="{BB962C8B-B14F-4D97-AF65-F5344CB8AC3E}">
        <p14:creationId xmlns:p14="http://schemas.microsoft.com/office/powerpoint/2010/main" val="269954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АЛЬТЕРНАТИВНЫЕ ИСТОЧНИКИ ЭНЕРГИИ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522515" y="2081574"/>
            <a:ext cx="61003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3895" marR="96520" indent="215900" algn="ctr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Ведутся научные изыскания по поиску и освоению новых источников энергии. Результатом таких исследований стало сооружение и ввод в эксплуатацию большой солнечной печи в Институте “Физика – Солнце” в </a:t>
            </a:r>
            <a:r>
              <a:rPr lang="ru-RU" sz="24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Паркентском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районе Ташкентской области.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1691" y="1039553"/>
            <a:ext cx="4737463" cy="26648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308" y="3789734"/>
            <a:ext cx="4942114" cy="283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7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9635" y="1084216"/>
            <a:ext cx="11704320" cy="91930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Энергосистема – группа электростанций разных типов, объединённых линиями электропередачи </a:t>
            </a:r>
            <a:r>
              <a:rPr lang="ru-RU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управляемых из одного центра.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ЕДИНАЯ ЭНЕРГОСИСТЕМА УЗБЕКИСТАНА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635" y="2173340"/>
            <a:ext cx="7258368" cy="452790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759337" y="3111027"/>
            <a:ext cx="40233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Все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крупные электростанции областей Узбекистана объединены между собой и составляют Единую энергетическую систему.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2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7498"/>
          <a:stretch/>
        </p:blipFill>
        <p:spPr>
          <a:xfrm>
            <a:off x="7929153" y="2643852"/>
            <a:ext cx="4089087" cy="404433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ХИМИЧЕСКАЯ ПРОМЫШЛЕННОСТЬ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3178" y="1194492"/>
            <a:ext cx="6096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Химическая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промышленность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расширяет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сырьевую базу промышленности, строительства, является необходимым условием интенсификации сельского хозяйства (производство минеральных удобрений), удовлетворяет спрос населения на продукцию народного потребления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Основная задача химической промышленности –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переработка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 превращение различных видов сырья, таких, как нефть, природный газ, уголь, руды, минералы, других полезных ископаемых</a:t>
            </a:r>
            <a:r>
              <a:rPr lang="ru-RU" sz="2400" dirty="0">
                <a:solidFill>
                  <a:srgbClr val="000000"/>
                </a:solidFill>
                <a:latin typeface="PT Sans"/>
              </a:rPr>
              <a:t>,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также воды, воздуха в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разнообразные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продукты.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738" y="1194492"/>
            <a:ext cx="2793827" cy="250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13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 bwMode="auto">
          <a:xfrm>
            <a:off x="535576" y="1326152"/>
            <a:ext cx="10201957" cy="10904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ru-RU" altLang="ru-RU" sz="2400" b="1" cap="none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Электроэнергетика</a:t>
            </a:r>
            <a:r>
              <a:rPr lang="ru-RU" altLang="ru-RU" sz="2400" b="1" i="1" cap="none" dirty="0">
                <a:solidFill>
                  <a:srgbClr val="008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24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отрасль, которая  производит  электроэнергию  на  электростанциях  и  передает  ее  на  расстояние  по  линиям  электропередач  (ЛЭП).</a:t>
            </a:r>
          </a:p>
        </p:txBody>
      </p:sp>
      <p:pic>
        <p:nvPicPr>
          <p:cNvPr id="8195" name="Picture 5" descr="Картинка 14 из 1912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811" y="3092270"/>
            <a:ext cx="5076825" cy="3286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332" y="3092270"/>
            <a:ext cx="4877223" cy="328602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ЭЛЕКТРОЭНЕРГЕТИКА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51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УНИКАЛЬНОСТЬ ХИМИЧЕСКОЙ ПРОМЫШЛЕННОСТИ 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401" y="1165861"/>
            <a:ext cx="561267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новых материалов с заданными свойствами, превосходящих по многим качествам натуральные продукты. Ресурсосбережение: экономия труда людей и природного сырья Обширная сырьевая база, комплексное использование сырья и продуктов переработки (отходов производства), что позволяет повсеместно размещать химические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предприятия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КОМБИНИРОВАНИЯ – создание химических комбинатов, в которых тесно взаимодействуют отрасли химической промышленности с другими отраслями: лесохимия, коксохимия, нефтехимия и др.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9679" y="1125039"/>
            <a:ext cx="3069228" cy="18415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88217" y="1814974"/>
            <a:ext cx="18769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Лесохимия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287" y="2897996"/>
            <a:ext cx="3200400" cy="17907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96956" y="3671172"/>
            <a:ext cx="2102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Коксохимия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5555" y="4688696"/>
            <a:ext cx="3420967" cy="192714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494287" y="5421436"/>
            <a:ext cx="21194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Нефтехимия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38776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ХИМИЧЕСКАЯ ПРОМЫШЛЕННОСТЬ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7213" r="4888" b="30857"/>
          <a:stretch/>
        </p:blipFill>
        <p:spPr>
          <a:xfrm>
            <a:off x="838200" y="1397726"/>
            <a:ext cx="10515600" cy="491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2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503" y="1058583"/>
            <a:ext cx="11220994" cy="567232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ХИМИЧЕСКАЯ ПРОМЫШЛЕННОСТЬ 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75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МИНЕРАЛЬНОЕ ТОПЛИВО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099" y="1221926"/>
            <a:ext cx="3642361" cy="4838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6182" y="6105410"/>
            <a:ext cx="7661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Газ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4563" y="1368338"/>
            <a:ext cx="6226694" cy="40830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83468" y="5537406"/>
            <a:ext cx="1197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Уголь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88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189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ХИМИЧЕСКАЯ ПРОМЫШЛЕННОСТЬ 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89372" y="1477639"/>
            <a:ext cx="3587931" cy="830997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Сельскохозяйственные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отходы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62461" y="1166908"/>
            <a:ext cx="3217740" cy="461665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Растительное сырьё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77359" y="5815303"/>
            <a:ext cx="2787943" cy="830997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тходы 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лесной </a:t>
            </a:r>
            <a:endParaRPr lang="ru-RU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промышленности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830" y="1893138"/>
            <a:ext cx="4876800" cy="3657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429690"/>
            <a:ext cx="3573650" cy="23293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9715" y="4402461"/>
            <a:ext cx="3369128" cy="224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80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7218" y="1767005"/>
            <a:ext cx="5113564" cy="34090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218" y="1769109"/>
            <a:ext cx="5176566" cy="340694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ХИМИЧЕСКАЯ ПРОМЫШЛЕННОСТЬ 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867" y="5283235"/>
            <a:ext cx="4659086" cy="461665"/>
          </a:xfrm>
          <a:prstGeom prst="rect">
            <a:avLst/>
          </a:prstGeom>
          <a:ln w="38100">
            <a:solidFill>
              <a:srgbClr val="CCFF66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ернистый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Коксовый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газы 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77180" y="6030758"/>
            <a:ext cx="3604641" cy="461665"/>
          </a:xfrm>
          <a:prstGeom prst="rect">
            <a:avLst/>
          </a:prstGeom>
          <a:ln w="38100">
            <a:solidFill>
              <a:srgbClr val="CCFF66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также воду и воздух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75062" y="1109870"/>
            <a:ext cx="11020697" cy="461665"/>
          </a:xfrm>
          <a:prstGeom prst="rect">
            <a:avLst/>
          </a:prstGeom>
          <a:solidFill>
            <a:srgbClr val="CCFF66"/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Производственные отходы предприятий металлургии и нефтепереработки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498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ПРЕДПРИЯТИЯ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ХИМИЧЕСКОЙ ПРОМЫШЛЕННОСТИ 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52699" y="1098731"/>
            <a:ext cx="7236823" cy="5759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3260" marR="95885" indent="215900">
              <a:lnSpc>
                <a:spcPct val="93000"/>
              </a:lnSpc>
              <a:spcBef>
                <a:spcPts val="15"/>
              </a:spcBef>
              <a:spcAft>
                <a:spcPts val="0"/>
              </a:spcAft>
            </a:pPr>
            <a:r>
              <a:rPr lang="ru-RU" sz="2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Крупное предприятие химической промышленности – </a:t>
            </a:r>
            <a:r>
              <a:rPr lang="ru-RU" sz="2200" dirty="0" err="1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Чирчикский</a:t>
            </a:r>
            <a:r>
              <a:rPr lang="ru-RU" sz="2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элек</a:t>
            </a:r>
            <a:r>
              <a:rPr lang="ru-RU" sz="2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sz="2200" dirty="0" err="1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трохимический</a:t>
            </a:r>
            <a:r>
              <a:rPr lang="ru-RU" sz="2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комбинат – вступил в строй в 1940 году. Первоначально здесь из азота в составе воздуха посредством воздействия электрической энергии производились азотные удобрения. После обнаружения в Бухарской области месторождений природного газа </a:t>
            </a:r>
            <a:r>
              <a:rPr lang="ru-RU" sz="2200" dirty="0" err="1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Чирчикский</a:t>
            </a:r>
            <a:r>
              <a:rPr lang="ru-RU" sz="2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электрохимический комбинат начал использовать газ, подведенный к нему по  газопроводам. Это способствовало резкому подъему выпуска продукции. Помимо азотных </a:t>
            </a:r>
            <a:r>
              <a:rPr lang="ru-RU" sz="2200" spc="-15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удобрений </a:t>
            </a:r>
            <a:r>
              <a:rPr lang="ru-RU" sz="2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</a:t>
            </a:r>
            <a:r>
              <a:rPr lang="ru-RU" sz="2200" spc="-15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комбинате налажено производство хлорита магния (химическое </a:t>
            </a:r>
            <a:r>
              <a:rPr lang="ru-RU" sz="2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средство, применяемое при дефолиации хлопчатника), а также продуктов органического синтеза для получения пластмассы и синтетического</a:t>
            </a:r>
            <a:r>
              <a:rPr lang="ru-RU" sz="2200" spc="-45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волокна.</a:t>
            </a:r>
            <a:endParaRPr lang="ru-RU" sz="2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4756" y="2274388"/>
            <a:ext cx="4794204" cy="286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76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ПРЕДПРИЯТИЯ ХИМИЧЕСКОЙ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ПРОМЫШЛЕННОСТИ 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14192" y="1477605"/>
            <a:ext cx="6096000" cy="481478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67360" marR="312420" indent="215900">
              <a:lnSpc>
                <a:spcPct val="93000"/>
              </a:lnSpc>
              <a:spcBef>
                <a:spcPts val="10"/>
              </a:spcBef>
              <a:spcAft>
                <a:spcPts val="0"/>
              </a:spcAft>
            </a:pPr>
            <a:r>
              <a:rPr lang="ru-RU" sz="2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Предприятия по гидролизу начали создаваться в 50-годах прошлого века. На </a:t>
            </a:r>
            <a:r>
              <a:rPr lang="ru-RU" sz="2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Янгиюльском</a:t>
            </a:r>
            <a:r>
              <a:rPr lang="ru-RU" sz="2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биохимическом и Андижанском гидролизном заводах из кожуры семян хлопчатника и рисовой шелухи производятся технический этиловый спирт, фурфурол, дрожжи и др. С 90-х годов эти заводы стали выпускать этиловый спирт из зерна. В результате теперь республика не завозит из-за рубежа спирт, необходимый для пищевой промышленности, медицины, косметологии и других отраслей промышленности.</a:t>
            </a:r>
            <a:endParaRPr lang="ru-RU" sz="2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8736" y="1103694"/>
            <a:ext cx="4147654" cy="31156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8123" y="4408597"/>
            <a:ext cx="3040517" cy="22774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1081" y="4408596"/>
            <a:ext cx="3379047" cy="227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9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ХИМИЧЕСКАЯ ПРОМЫШЛЕННОСТЬ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0114" y="1083439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В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Узбекистане выгодно использовать природный газ и как топливо, и как сырье. Изготовление химического волокна из природного газа обходится на 40–50% дешевле, чем в России. Добываемый в Газли, </a:t>
            </a:r>
            <a:r>
              <a:rPr lang="ru-RU" sz="24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Мубареке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Учкыре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400" spc="1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Адамташе</a:t>
            </a:r>
            <a:r>
              <a:rPr lang="ru-RU" sz="2400" spc="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Шуртане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природный газ отличается высокой 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конденсацией.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Газовый конденсат – основа органического синтеза. Из одной тонны его можно </a:t>
            </a:r>
            <a:r>
              <a:rPr lang="ru-RU" sz="2400" spc="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получать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50 кг </a:t>
            </a:r>
            <a:r>
              <a:rPr lang="ru-RU" sz="2400" spc="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синтетического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каучука, </a:t>
            </a:r>
            <a:r>
              <a:rPr lang="ru-RU" sz="2400" spc="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150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кг </a:t>
            </a:r>
            <a:r>
              <a:rPr lang="ru-RU" sz="2400" spc="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пластмассы, </a:t>
            </a:r>
            <a:r>
              <a:rPr lang="ru-RU" sz="2400" spc="3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150 </a:t>
            </a:r>
            <a:r>
              <a:rPr lang="ru-RU" sz="2400" spc="2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кг синтетического</a:t>
            </a:r>
            <a:r>
              <a:rPr lang="ru-RU" sz="2400" spc="20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spc="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волокна,</a:t>
            </a:r>
            <a:r>
              <a:rPr lang="ru-RU" sz="2400" spc="2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spc="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100</a:t>
            </a:r>
            <a:r>
              <a:rPr lang="ru-RU" sz="2400" spc="2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spc="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кг</a:t>
            </a:r>
            <a:r>
              <a:rPr lang="ru-RU" sz="2400" spc="20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spc="3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растворителя,</a:t>
            </a:r>
            <a:r>
              <a:rPr lang="ru-RU" sz="2400" spc="2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spc="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400</a:t>
            </a:r>
            <a:r>
              <a:rPr lang="ru-RU" sz="2400" spc="2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spc="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кг</a:t>
            </a:r>
            <a:r>
              <a:rPr lang="ru-RU" sz="2400" spc="2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spc="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моторного</a:t>
            </a:r>
            <a:r>
              <a:rPr lang="ru-RU" sz="2400" spc="20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spc="3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топлива.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899" y="2170482"/>
            <a:ext cx="4925995" cy="298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92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578" y="3535620"/>
            <a:ext cx="7401295" cy="272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6084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 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825501" y="1121834"/>
            <a:ext cx="9793817" cy="673100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Прочитайте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15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16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темы. 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814917" y="2180167"/>
            <a:ext cx="9793816" cy="8657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Выполните задания на стр.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47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88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908119"/>
              </p:ext>
            </p:extLst>
          </p:nvPr>
        </p:nvGraphicFramePr>
        <p:xfrm>
          <a:off x="1828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ВИДЫ ЭЛЕКТРОСТАНЦИЙ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4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ТЕПЛОВЫЕ ЭЛЕКТРОСТАНЦИИ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309955" y="1226553"/>
            <a:ext cx="1296144" cy="576064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391021" y="1173114"/>
            <a:ext cx="1296144" cy="576064"/>
          </a:xfrm>
          <a:prstGeom prst="ellipse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488354" y="2372397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88354" y="3479446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88354" y="4645588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88354" y="5870234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узел 11"/>
          <p:cNvSpPr/>
          <p:nvPr/>
        </p:nvSpPr>
        <p:spPr>
          <a:xfrm>
            <a:off x="6887696" y="5893844"/>
            <a:ext cx="576064" cy="504056"/>
          </a:xfrm>
          <a:prstGeom prst="flowChartConnector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Блок-схема: узел 12"/>
          <p:cNvSpPr/>
          <p:nvPr/>
        </p:nvSpPr>
        <p:spPr>
          <a:xfrm>
            <a:off x="6887696" y="4701453"/>
            <a:ext cx="576064" cy="504056"/>
          </a:xfrm>
          <a:prstGeom prst="flowChartConnector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Блок-схема: узел 13"/>
          <p:cNvSpPr/>
          <p:nvPr/>
        </p:nvSpPr>
        <p:spPr>
          <a:xfrm>
            <a:off x="6885546" y="3479446"/>
            <a:ext cx="576064" cy="504056"/>
          </a:xfrm>
          <a:prstGeom prst="flowChartConnector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узел 14"/>
          <p:cNvSpPr/>
          <p:nvPr/>
        </p:nvSpPr>
        <p:spPr>
          <a:xfrm>
            <a:off x="6885546" y="2378008"/>
            <a:ext cx="576064" cy="504056"/>
          </a:xfrm>
          <a:prstGeom prst="flowChartConnector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15088" y="2169288"/>
            <a:ext cx="3085878" cy="864096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Могут использовать разные виды топлива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415088" y="3299426"/>
            <a:ext cx="3600400" cy="864096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Стоимость строительства невелика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415088" y="4429564"/>
            <a:ext cx="3600400" cy="936104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Строятся очень быстро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415088" y="5677821"/>
            <a:ext cx="3600400" cy="888882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Мощность может быть очень большой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670941" y="2165353"/>
            <a:ext cx="2736304" cy="936104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Используют не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возобновимые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ресурсы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670941" y="3337560"/>
            <a:ext cx="3744416" cy="936104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Дают много твердых и газообразных отходов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670941" y="4485429"/>
            <a:ext cx="3744416" cy="936104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Большое количество сырья уходит на разогрев печи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670941" y="5677820"/>
            <a:ext cx="3672408" cy="936104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Из-за транспортировки сырья себестоимость  энергии высокая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96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КРУПНЫЕ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ТЭС УЗБЕКИСТАНА 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88004" y="977589"/>
            <a:ext cx="1191417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indent="215900" algn="ctr">
              <a:lnSpc>
                <a:spcPct val="9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Около 90% вырабатываемой в стране электроэнергии дают тепловые электростанции (ТЭС).</a:t>
            </a:r>
            <a:endParaRPr lang="ru-RU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11" y="1654697"/>
            <a:ext cx="2856412" cy="19709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949" y="3670619"/>
            <a:ext cx="2943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СЫРДАРЬИНСКАЯ ТЭС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0933" y="1654697"/>
            <a:ext cx="5198881" cy="19719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94276" y="3714335"/>
            <a:ext cx="2489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ТАШКЕНТСКАЯ ТЭС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8723" y="1654697"/>
            <a:ext cx="2795452" cy="19719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366134" y="3670619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АНГРЕНСКАЯ ТЭС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610" y="4172381"/>
            <a:ext cx="3123871" cy="19328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3246" y="6143305"/>
            <a:ext cx="2368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НАВОИЙСКАЯ ТЭС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5084" y="4171315"/>
            <a:ext cx="3048000" cy="195554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305686" y="6135924"/>
            <a:ext cx="319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ТАЛИМАРДЖАНСКАЯ ТЭС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/>
          <a:srcRect b="7176"/>
          <a:stretch/>
        </p:blipFill>
        <p:spPr>
          <a:xfrm>
            <a:off x="8027975" y="4163555"/>
            <a:ext cx="3886200" cy="194172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719814" y="6135544"/>
            <a:ext cx="2655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ТАХИАТАШСКАЯ ТЭС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ВИДЫ ТЕПЛОВЫХ ЭЛЕКТРОСТАНЦИЙ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81132" y="1432513"/>
            <a:ext cx="3096344" cy="1368152"/>
          </a:xfrm>
          <a:prstGeom prst="roundRect">
            <a:avLst/>
          </a:prstGeom>
          <a:solidFill>
            <a:srgbClr val="7030A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ТЭЦ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263922" y="1432513"/>
            <a:ext cx="3096344" cy="1368152"/>
          </a:xfrm>
          <a:prstGeom prst="roundRect">
            <a:avLst/>
          </a:prstGeom>
          <a:solidFill>
            <a:srgbClr val="7030A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ГРЭС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6336" y="3892463"/>
            <a:ext cx="4465935" cy="2123658"/>
          </a:xfrm>
          <a:prstGeom prst="rect">
            <a:avLst/>
          </a:prstGeom>
          <a:solidFill>
            <a:srgbClr val="FFCC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ТЕПЛОЭЛЕКТРОЦЕНТРАЛИ - ЭЛЕКТРОСТАНЦИИ, КОТОРЫЕ ВЫРАБАТЫВАЮТ КАК ЭЛЕКТРОЭНЕРГИЮ, ТАК И ТЕПЛО (СТРОЯТСЯ ВБЛИЗИ КРУПНЫХ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ГОРОДОВ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81854" y="3892463"/>
            <a:ext cx="4460479" cy="2123658"/>
          </a:xfrm>
          <a:prstGeom prst="rect">
            <a:avLst/>
          </a:prstGeom>
          <a:solidFill>
            <a:srgbClr val="FFCC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ГОСУДАРСТВЕННЫЕ РАЙОННЫЕ ЭЛЕКТРОСТАНЦИИИ – НАИБОЛЕЕ КРУПНЫЕ И МОЩНЫЕ ЭЛЕКТРОСТАНЦИИ</a:t>
            </a:r>
          </a:p>
          <a:p>
            <a:pPr algn="ctr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ТЕПЛОЭЛЕКТРОЦЕНТРАЛИ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692" y="1431397"/>
            <a:ext cx="52120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8630" marR="313055" algn="ctr">
              <a:spcAft>
                <a:spcPts val="0"/>
              </a:spcAft>
            </a:pPr>
            <a:r>
              <a:rPr lang="ru-RU" sz="2400" dirty="0" smtClean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Горячей  водой, образовавшейся в процессе  </a:t>
            </a:r>
            <a:r>
              <a:rPr lang="ru-RU" sz="2400" spc="25" dirty="0" smtClean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выработки электроэнергии,</a:t>
            </a:r>
            <a:endParaRPr lang="ru-RU" sz="24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пользуются для отопления парников, зданий и других производственных нужд. Но горячая вода остывает при подаче на расстояние более 20 км. По </a:t>
            </a:r>
            <a:r>
              <a:rPr lang="ru-RU" sz="2400" spc="-15" dirty="0" smtClean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этой причине </a:t>
            </a:r>
            <a:r>
              <a:rPr lang="ru-RU" sz="2400" dirty="0" smtClean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ТЭЦ </a:t>
            </a:r>
            <a:r>
              <a:rPr lang="ru-RU" sz="2400" spc="-15" dirty="0" smtClean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строятся вблизи крупных предприятий </a:t>
            </a:r>
            <a:r>
              <a:rPr lang="ru-RU" sz="2400" dirty="0" smtClean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sz="2400" spc="-15" dirty="0" smtClean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только </a:t>
            </a:r>
            <a:r>
              <a:rPr lang="ru-RU" sz="2400" dirty="0" smtClean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2400" spc="-15" dirty="0" smtClean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крупных </a:t>
            </a:r>
            <a:r>
              <a:rPr lang="ru-RU" sz="2400" dirty="0" smtClean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городах. В Узбекистане есть Ферганская, </a:t>
            </a:r>
            <a:r>
              <a:rPr lang="ru-RU" sz="2400" dirty="0" err="1" smtClean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Мубарекская</a:t>
            </a:r>
            <a:r>
              <a:rPr lang="ru-RU" sz="2400" dirty="0" smtClean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Ташкентская ТЭЦ.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626" y="1049511"/>
            <a:ext cx="3100251" cy="23251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845731" y="1752489"/>
            <a:ext cx="231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ФЕРГАНСКАЯ ТЭЦ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627" y="4448648"/>
            <a:ext cx="3100250" cy="23251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845731" y="5441441"/>
            <a:ext cx="2752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ТАШКЕНТСКАЯ ТЭЦ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32961" y="3693555"/>
            <a:ext cx="2469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МУБАРЕКСКАЯ ТЭЦ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5267" y="2769325"/>
            <a:ext cx="3526565" cy="221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12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359695" y="188640"/>
            <a:ext cx="6293755" cy="838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ГИДРОЭЛЕКТРОСТАНЦИИ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113268" y="1289101"/>
            <a:ext cx="1296144" cy="576064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6" name="Овал 5"/>
          <p:cNvSpPr/>
          <p:nvPr/>
        </p:nvSpPr>
        <p:spPr>
          <a:xfrm>
            <a:off x="8100663" y="1287388"/>
            <a:ext cx="1296144" cy="576064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7" name="Блок-схема: узел 6"/>
          <p:cNvSpPr/>
          <p:nvPr/>
        </p:nvSpPr>
        <p:spPr>
          <a:xfrm>
            <a:off x="466583" y="2323376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" name="Блок-схема: узел 7"/>
          <p:cNvSpPr/>
          <p:nvPr/>
        </p:nvSpPr>
        <p:spPr>
          <a:xfrm>
            <a:off x="466583" y="3567902"/>
            <a:ext cx="576064" cy="485225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Блок-схема: узел 8"/>
          <p:cNvSpPr/>
          <p:nvPr/>
        </p:nvSpPr>
        <p:spPr>
          <a:xfrm>
            <a:off x="466583" y="4833156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Блок-схема: узел 9"/>
          <p:cNvSpPr/>
          <p:nvPr/>
        </p:nvSpPr>
        <p:spPr>
          <a:xfrm>
            <a:off x="466583" y="6029503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6372886" y="6030011"/>
            <a:ext cx="576064" cy="504056"/>
          </a:xfrm>
          <a:prstGeom prst="flowChartConnector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Блок-схема: узел 11"/>
          <p:cNvSpPr/>
          <p:nvPr/>
        </p:nvSpPr>
        <p:spPr>
          <a:xfrm>
            <a:off x="6372886" y="4803218"/>
            <a:ext cx="576064" cy="504056"/>
          </a:xfrm>
          <a:prstGeom prst="flowChartConnector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3" name="Блок-схема: узел 12"/>
          <p:cNvSpPr/>
          <p:nvPr/>
        </p:nvSpPr>
        <p:spPr>
          <a:xfrm>
            <a:off x="6372886" y="3510612"/>
            <a:ext cx="576064" cy="504056"/>
          </a:xfrm>
          <a:prstGeom prst="flowChartConnector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Блок-схема: узел 13"/>
          <p:cNvSpPr/>
          <p:nvPr/>
        </p:nvSpPr>
        <p:spPr>
          <a:xfrm>
            <a:off x="6372886" y="2283819"/>
            <a:ext cx="576064" cy="504056"/>
          </a:xfrm>
          <a:prstGeom prst="flowChartConnector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61663" y="2143356"/>
            <a:ext cx="3345468" cy="864096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ВОЗОБНОВИМОГО РЕСУРСА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68871" y="3380244"/>
            <a:ext cx="3600400" cy="864096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САМАЯ ДЕШЕВАЯ ЭЛЕКТРОЭНЕРГИЯ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465196" y="4617132"/>
            <a:ext cx="3600400" cy="936104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БЫСТРО ЗАПУСКАЮТСЯ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465196" y="5849483"/>
            <a:ext cx="3600400" cy="864096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ДАЮТ ВЫБРОСОВ В АТМОСФЕРУ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331962" y="2067795"/>
            <a:ext cx="2736304" cy="9361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ДОРОГОЕ СТРОИТЕЛЬСТВО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331962" y="3308236"/>
            <a:ext cx="3744416" cy="9361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ВОДОХРАНИЛИЩА ЗАТОПЛЯЮТ ЦЕННЫЕ ЗЕМЛИ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375174" y="4617131"/>
            <a:ext cx="3744416" cy="9361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ПЛОТИНА ПРЕГРАЖДАЕТ ПУТИ МИГРАЦИИ РЫБ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367966" y="5778632"/>
            <a:ext cx="3672408" cy="9361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ВОДА, ПРОШЕДШАЯ ЧЕРЕЗ ПЛОТИНУ «МЕРТВАЯ»</a:t>
            </a:r>
          </a:p>
        </p:txBody>
      </p:sp>
    </p:spTree>
    <p:extLst>
      <p:ext uri="{BB962C8B-B14F-4D97-AF65-F5344CB8AC3E}">
        <p14:creationId xmlns:p14="http://schemas.microsoft.com/office/powerpoint/2010/main" val="45537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ГИДРОЭЛЕКТРОСТАНЦИИ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154818" y="1676750"/>
            <a:ext cx="587828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3895" marR="95250" indent="215900">
              <a:spcAft>
                <a:spcPts val="0"/>
              </a:spcAft>
            </a:pP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2000" spc="4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Узбекистане </a:t>
            </a:r>
            <a:r>
              <a:rPr lang="ru-RU" sz="2000" spc="3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вначале </a:t>
            </a:r>
            <a:r>
              <a:rPr lang="ru-RU" sz="2000" spc="3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были </a:t>
            </a:r>
            <a:r>
              <a:rPr lang="ru-RU" sz="2000" spc="4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построены 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2000" spc="3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основном </a:t>
            </a:r>
            <a:r>
              <a:rPr lang="ru-RU" sz="2000" spc="3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ГЭС. </a:t>
            </a:r>
            <a:r>
              <a:rPr lang="ru-RU" sz="2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Первая 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ГЭС в нашей стране была построена в 1926 году на канале </a:t>
            </a:r>
            <a:r>
              <a:rPr lang="ru-RU" sz="20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Бозсу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Построенные позднее </a:t>
            </a:r>
            <a:r>
              <a:rPr lang="ru-RU" sz="20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Хишравская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Туямуюнская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Фархадская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Ходжикентская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ГЭСы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обрели важное значение в развитии промышленности в стране. Со строительством ГЭС в Узбекистане одновременно</a:t>
            </a:r>
            <a:r>
              <a:rPr lang="ru-RU" sz="2000" spc="-6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появились</a:t>
            </a:r>
            <a:r>
              <a:rPr lang="ru-RU" sz="2000" spc="-5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возможности</a:t>
            </a:r>
            <a:r>
              <a:rPr lang="ru-RU" sz="2000" spc="-6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выработки</a:t>
            </a:r>
            <a:r>
              <a:rPr lang="ru-RU" sz="2000" spc="-5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электроэнергии,</a:t>
            </a:r>
            <a:r>
              <a:rPr lang="ru-RU" sz="2000" spc="-6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орошения земли, обеспечения водой хозяйств, развития</a:t>
            </a:r>
            <a:r>
              <a:rPr lang="ru-RU" sz="2000" spc="1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рыбоводства.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0603" y="1094912"/>
            <a:ext cx="2162175" cy="21145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00131" y="1764484"/>
            <a:ext cx="24716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Туямуюнская</a:t>
            </a:r>
            <a:r>
              <a:rPr lang="ru-RU" sz="20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ГЭС</a:t>
            </a: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607314"/>
            <a:ext cx="2457450" cy="18573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771769" y="3513768"/>
            <a:ext cx="22938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Фархадская</a:t>
            </a:r>
            <a:r>
              <a:rPr lang="ru-RU" sz="20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ГЭС</a:t>
            </a:r>
            <a:endParaRPr lang="ru-RU" sz="20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1621" y="4640505"/>
            <a:ext cx="2901157" cy="193561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778908" y="5408258"/>
            <a:ext cx="27745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Ходжикентская</a:t>
            </a:r>
            <a:r>
              <a:rPr lang="ru-RU" sz="20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ГЭС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84975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</TotalTime>
  <Words>1276</Words>
  <Application>Microsoft Office PowerPoint</Application>
  <PresentationFormat>Широкоэкранный</PresentationFormat>
  <Paragraphs>166</Paragraphs>
  <Slides>29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Arial</vt:lpstr>
      <vt:lpstr>Calibri</vt:lpstr>
      <vt:lpstr>Calibri Light</vt:lpstr>
      <vt:lpstr>Open Sans</vt:lpstr>
      <vt:lpstr>Open Sans Light</vt:lpstr>
      <vt:lpstr>PT Sans</vt:lpstr>
      <vt:lpstr>Times New Roman</vt:lpstr>
      <vt:lpstr>Тема Office</vt:lpstr>
      <vt:lpstr>1_Office Theme</vt:lpstr>
      <vt:lpstr>1_Тема Office</vt:lpstr>
      <vt:lpstr>Презентация PowerPoint</vt:lpstr>
      <vt:lpstr>Электроэнергетика - отрасль, которая  производит  электроэнергию  на  электростанциях  и  передает  ее  на  расстояние  по  линиям  электропередач  (ЛЭП).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для самостоятельной работы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30</cp:revision>
  <dcterms:created xsi:type="dcterms:W3CDTF">2020-10-06T14:54:01Z</dcterms:created>
  <dcterms:modified xsi:type="dcterms:W3CDTF">2020-10-10T03:24:01Z</dcterms:modified>
</cp:coreProperties>
</file>