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63" r:id="rId3"/>
  </p:sldMasterIdLst>
  <p:sldIdLst>
    <p:sldId id="287" r:id="rId4"/>
    <p:sldId id="332" r:id="rId5"/>
    <p:sldId id="269" r:id="rId6"/>
    <p:sldId id="261" r:id="rId7"/>
    <p:sldId id="310" r:id="rId8"/>
    <p:sldId id="263" r:id="rId9"/>
    <p:sldId id="315" r:id="rId10"/>
    <p:sldId id="337" r:id="rId11"/>
    <p:sldId id="329" r:id="rId12"/>
    <p:sldId id="316" r:id="rId13"/>
    <p:sldId id="345" r:id="rId14"/>
    <p:sldId id="356" r:id="rId15"/>
    <p:sldId id="355" r:id="rId16"/>
    <p:sldId id="357" r:id="rId17"/>
    <p:sldId id="358" r:id="rId18"/>
    <p:sldId id="360" r:id="rId19"/>
    <p:sldId id="347" r:id="rId20"/>
    <p:sldId id="348" r:id="rId21"/>
    <p:sldId id="350" r:id="rId22"/>
    <p:sldId id="351" r:id="rId23"/>
    <p:sldId id="349" r:id="rId24"/>
    <p:sldId id="354" r:id="rId25"/>
    <p:sldId id="352" r:id="rId26"/>
    <p:sldId id="353" r:id="rId27"/>
    <p:sldId id="359" r:id="rId2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EDE2F6"/>
    <a:srgbClr val="BDFBBE"/>
    <a:srgbClr val="CC9900"/>
    <a:srgbClr val="C8A5E3"/>
    <a:srgbClr val="CCCC00"/>
    <a:srgbClr val="FFFF66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70" d="100"/>
          <a:sy n="70" d="100"/>
        </p:scale>
        <p:origin x="63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4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467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6211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3454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1754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90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395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2808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1690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8789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5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7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0"/>
            <a:ext cx="12192000" cy="21568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838200" y="1751670"/>
            <a:ext cx="11038416" cy="261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4800" b="1" dirty="0">
              <a:solidFill>
                <a:srgbClr val="002060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002060"/>
                </a:solidFill>
              </a:rPr>
              <a:t>Пищевая промышленность.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002060"/>
                </a:solidFill>
              </a:rPr>
              <a:t>Районирование промышленности и формы ее размещения.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6384" y="2516718"/>
            <a:ext cx="728133" cy="19580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31418" y="356614"/>
            <a:ext cx="1866669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69610" y="351276"/>
            <a:ext cx="1828478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46810" y="593966"/>
            <a:ext cx="795383" cy="772543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ru-RU" sz="44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51394" y="827985"/>
            <a:ext cx="983147" cy="395080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ru-RU" sz="24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ru-RU" altLang="ru-RU" sz="7200" b="1" dirty="0" smtClean="0">
                <a:solidFill>
                  <a:srgbClr val="FFFFFF"/>
                </a:solidFill>
              </a:rPr>
              <a:t>ГЕОГРАФИЯ 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696384" y="533400"/>
            <a:ext cx="709083" cy="984251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7BBBEFBB-2F62-43EB-AF31-953972EFBEBF}"/>
              </a:ext>
            </a:extLst>
          </p:cNvPr>
          <p:cNvSpPr/>
          <p:nvPr/>
        </p:nvSpPr>
        <p:spPr>
          <a:xfrm>
            <a:off x="1166285" y="893234"/>
            <a:ext cx="131233" cy="230717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" name="Picture 2" descr="O`simlik yog`ining ro`zg`ordagi 8 foydasi - 5 Апреля 2017 - BEPUL MP3  KO'CHIRISH, VIDEO KLIP, FOTO SURATLAR, YANGI">
            <a:extLst>
              <a:ext uri="{FF2B5EF4-FFF2-40B4-BE49-F238E27FC236}">
                <a16:creationId xmlns:a16="http://schemas.microsoft.com/office/drawing/2014/main" id="{E6403F45-F646-493A-80CD-7CF19843B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6"/>
          <a:stretch/>
        </p:blipFill>
        <p:spPr bwMode="auto">
          <a:xfrm>
            <a:off x="6357408" y="4589106"/>
            <a:ext cx="5558346" cy="20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509" y="6118476"/>
            <a:ext cx="1522831" cy="56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Eng yaxshi xitoylik yashil choy, tabiiy eng yaxshi Greentea sotuvchisi va  etkazib beruvchilari - Yan ta'siri holda ulgurji narx, Native Mahsulotlar -  Hi-Tech Business">
            <a:extLst>
              <a:ext uri="{FF2B5EF4-FFF2-40B4-BE49-F238E27FC236}">
                <a16:creationId xmlns:a16="http://schemas.microsoft.com/office/drawing/2014/main" id="{A2EFFB2D-2C37-47EF-A745-CE7205BA4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68" y="1393219"/>
            <a:ext cx="2810564" cy="28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شاي اسود | Agri2day / اجري توداي">
            <a:extLst>
              <a:ext uri="{FF2B5EF4-FFF2-40B4-BE49-F238E27FC236}">
                <a16:creationId xmlns:a16="http://schemas.microsoft.com/office/drawing/2014/main" id="{B6BA2643-F275-4D6D-A058-AD4E6351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500" y="971637"/>
            <a:ext cx="3429329" cy="34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псулы Dolce Gusto Чай с лимоном, narhi 60 000 so'm, sotuvchi Qahva,  O'zbekiston, Toshkent shahrida sotib oling - suratlar va sharxlar Glotr.uz  da">
            <a:extLst>
              <a:ext uri="{FF2B5EF4-FFF2-40B4-BE49-F238E27FC236}">
                <a16:creationId xmlns:a16="http://schemas.microsoft.com/office/drawing/2014/main" id="{AA643655-752C-4DF7-A231-9F6920C92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7531" b="9154"/>
          <a:stretch/>
        </p:blipFill>
        <p:spPr bwMode="auto">
          <a:xfrm>
            <a:off x="2450450" y="3962657"/>
            <a:ext cx="3505200" cy="251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304800" y="974950"/>
            <a:ext cx="5181600" cy="1265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 расфасовывают в Самарканде и в Ташкенте</a:t>
            </a: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9FF79E31-3457-47BB-90FC-4F88BE3ED27F}"/>
              </a:ext>
            </a:extLst>
          </p:cNvPr>
          <p:cNvSpPr/>
          <p:nvPr/>
        </p:nvSpPr>
        <p:spPr>
          <a:xfrm>
            <a:off x="6400800" y="4804232"/>
            <a:ext cx="5342284" cy="1446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чая составляет зеленый чай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Dasturxondagi 6 xil shifobaxsh choy » GeoOlamga xush kelibsiz!">
            <a:extLst>
              <a:ext uri="{FF2B5EF4-FFF2-40B4-BE49-F238E27FC236}">
                <a16:creationId xmlns:a16="http://schemas.microsoft.com/office/drawing/2014/main" id="{EB0512BE-A1CE-4256-9A30-E29361E1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14921" r="7361" b="9126"/>
          <a:stretch/>
        </p:blipFill>
        <p:spPr bwMode="auto">
          <a:xfrm>
            <a:off x="29817" y="2395330"/>
            <a:ext cx="3322983" cy="21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426"/>
            <a:ext cx="12191999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ПИЩЕВАЯ ПРОМЫШЛЕННОСТЬ</a:t>
            </a:r>
            <a:endParaRPr lang="en-US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859D03F3-F0DF-421F-90B1-0D0CED5E860E}"/>
              </a:ext>
            </a:extLst>
          </p:cNvPr>
          <p:cNvSpPr/>
          <p:nvPr/>
        </p:nvSpPr>
        <p:spPr>
          <a:xfrm>
            <a:off x="419100" y="875283"/>
            <a:ext cx="5562600" cy="1858356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Ташкенте, Фергане, Самарканде и Бухаре есть специализированные заводы по розливу минеральной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воды. </a:t>
            </a:r>
            <a:endParaRPr lang="ru-RU" dirty="0"/>
          </a:p>
        </p:txBody>
      </p:sp>
      <p:sp>
        <p:nvSpPr>
          <p:cNvPr id="3" name="Блок-схема: знак завершения 2">
            <a:extLst>
              <a:ext uri="{FF2B5EF4-FFF2-40B4-BE49-F238E27FC236}">
                <a16:creationId xmlns:a16="http://schemas.microsoft.com/office/drawing/2014/main" id="{7CCF07AB-2FD7-497C-B3CF-1A81E9466D7F}"/>
              </a:ext>
            </a:extLst>
          </p:cNvPr>
          <p:cNvSpPr/>
          <p:nvPr/>
        </p:nvSpPr>
        <p:spPr>
          <a:xfrm>
            <a:off x="6715539" y="993634"/>
            <a:ext cx="5113684" cy="1547336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Ургуте расположен табачно- ферментационный завод.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510208" y="960517"/>
            <a:ext cx="5562600" cy="154733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9FF79E31-3457-47BB-90FC-4F88BE3ED27F}"/>
              </a:ext>
            </a:extLst>
          </p:cNvPr>
          <p:cNvSpPr/>
          <p:nvPr/>
        </p:nvSpPr>
        <p:spPr>
          <a:xfrm>
            <a:off x="6477000" y="1061234"/>
            <a:ext cx="5342284" cy="14466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Территория чистой воды » 7 причин не покупать воду в бутылках">
            <a:extLst>
              <a:ext uri="{FF2B5EF4-FFF2-40B4-BE49-F238E27FC236}">
                <a16:creationId xmlns:a16="http://schemas.microsoft.com/office/drawing/2014/main" id="{58E407FE-1479-40E0-B8A0-31755AFB9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6159"/>
            <a:ext cx="5791200" cy="367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Тамаки маҳсулотлари тўғрисидаги умумий техник регламент тасдиқланади">
            <a:extLst>
              <a:ext uri="{FF2B5EF4-FFF2-40B4-BE49-F238E27FC236}">
                <a16:creationId xmlns:a16="http://schemas.microsoft.com/office/drawing/2014/main" id="{23DB5026-487E-42A5-9E67-7AFF228D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876159"/>
            <a:ext cx="5494684" cy="367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432"/>
            <a:ext cx="12192000" cy="7967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ПИЩЕВАЯ ПРОМЫШЛЕННОСТЬ</a:t>
            </a:r>
            <a:endParaRPr lang="en-US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6" t="3048" r="2857" b="2476"/>
          <a:stretch/>
        </p:blipFill>
        <p:spPr>
          <a:xfrm>
            <a:off x="990600" y="990600"/>
            <a:ext cx="10210800" cy="571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099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ИНТЕРЕСНО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226" t="4301" r="3226" b="3226"/>
          <a:stretch/>
        </p:blipFill>
        <p:spPr>
          <a:xfrm>
            <a:off x="1219200" y="1032681"/>
            <a:ext cx="10134600" cy="5791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ЭТО ИНТЕРЕСНО </a:t>
            </a:r>
          </a:p>
        </p:txBody>
      </p:sp>
    </p:spTree>
    <p:extLst>
      <p:ext uri="{BB962C8B-B14F-4D97-AF65-F5344CB8AC3E}">
        <p14:creationId xmlns:p14="http://schemas.microsoft.com/office/powerpoint/2010/main" val="27285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42" t="23690" r="3144" b="2762"/>
          <a:stretch/>
        </p:blipFill>
        <p:spPr>
          <a:xfrm>
            <a:off x="1143000" y="2341728"/>
            <a:ext cx="9982200" cy="4171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412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ЭТО ИНТЕРЕСНО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8645" y="1351211"/>
            <a:ext cx="9410910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получения 1 т сахара необходимо 7 т сахарной свеклы.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123" y="3108204"/>
            <a:ext cx="1714500" cy="1714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ПОПУЛЯРНЫЕ БРЕНДЫ УЗБЕКИСТАНА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320" y="1071801"/>
            <a:ext cx="4569649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Сочная долина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RC Cola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Montella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Мастер деликатесов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Crafers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Erm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Bliss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Rozmetov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Musaffo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Mali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Маселко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969" y="1051378"/>
            <a:ext cx="2186840" cy="1802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540" y="1193042"/>
            <a:ext cx="1746331" cy="17463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6302" y="3143803"/>
            <a:ext cx="1782282" cy="16789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t="15333" b="15333"/>
          <a:stretch/>
        </p:blipFill>
        <p:spPr>
          <a:xfrm>
            <a:off x="7842574" y="3218015"/>
            <a:ext cx="1958192" cy="1357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369" y="4897747"/>
            <a:ext cx="2323977" cy="14251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946" y="4876138"/>
            <a:ext cx="1797051" cy="17970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2611" y="1193042"/>
            <a:ext cx="1708893" cy="17463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1617" y="2920539"/>
            <a:ext cx="1823330" cy="18233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0766" y="4897747"/>
            <a:ext cx="2238375" cy="16554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4476" y="4897747"/>
            <a:ext cx="2066340" cy="180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32"/>
            <a:ext cx="12192000" cy="7967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ПИЩЕВАЯ ПРОМЫШЛЕННОСТЬ</a:t>
            </a:r>
            <a:endParaRPr lang="en-US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143000"/>
            <a:ext cx="678180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74295" indent="215900" algn="ctr">
              <a:lnSpc>
                <a:spcPct val="95000"/>
              </a:lnSpc>
              <a:spcBef>
                <a:spcPts val="210"/>
              </a:spcBef>
              <a:spcAft>
                <a:spcPts val="0"/>
              </a:spcAft>
            </a:pPr>
            <a:r>
              <a:rPr lang="ru-RU" sz="2000" spc="-2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000" spc="-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размещение пищевой промышленности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определяется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62230" marR="74295" indent="215900" algn="ctr">
              <a:lnSpc>
                <a:spcPct val="95000"/>
              </a:lnSpc>
              <a:spcBef>
                <a:spcPts val="21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62230" marR="74295" indent="215900" algn="ctr">
              <a:lnSpc>
                <a:spcPct val="95000"/>
              </a:lnSpc>
              <a:spcBef>
                <a:spcPts val="21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численностью населения и его размещением, то есть потребителями</a:t>
            </a: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62230" marR="74295" indent="215900" algn="ctr">
              <a:lnSpc>
                <a:spcPct val="95000"/>
              </a:lnSpc>
              <a:spcBef>
                <a:spcPts val="21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б) специализацией сельского хозяйства, то есть источниками</a:t>
            </a:r>
            <a:r>
              <a:rPr lang="ru-RU" sz="2000" spc="8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сырья;</a:t>
            </a:r>
            <a:r>
              <a:rPr lang="ru-RU" sz="2000" spc="8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spc="85" dirty="0" smtClean="0">
              <a:solidFill>
                <a:srgbClr val="231F2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230" marR="74295" indent="215900" algn="ctr">
              <a:lnSpc>
                <a:spcPct val="95000"/>
              </a:lnSpc>
              <a:spcBef>
                <a:spcPts val="21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000" spc="8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условиями</a:t>
            </a:r>
            <a:r>
              <a:rPr lang="ru-RU" sz="2000" spc="8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перевозки</a:t>
            </a:r>
            <a:r>
              <a:rPr lang="ru-RU" sz="2000" spc="8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готовой</a:t>
            </a:r>
            <a:r>
              <a:rPr lang="ru-RU" sz="2000" spc="8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продукции.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700911"/>
            <a:ext cx="5200650" cy="2923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524000"/>
            <a:ext cx="4543425" cy="36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89509" y="6118476"/>
            <a:ext cx="11710335" cy="56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381000" y="1697167"/>
            <a:ext cx="6659218" cy="1547336"/>
          </a:xfrm>
          <a:prstGeom prst="round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id="{A620B6BA-F434-4887-B8FE-444672883AC4}"/>
              </a:ext>
            </a:extLst>
          </p:cNvPr>
          <p:cNvSpPr/>
          <p:nvPr/>
        </p:nvSpPr>
        <p:spPr>
          <a:xfrm>
            <a:off x="152400" y="863916"/>
            <a:ext cx="1295400" cy="1193484"/>
          </a:xfrm>
          <a:prstGeom prst="halfFrame">
            <a:avLst/>
          </a:prstGeom>
          <a:solidFill>
            <a:srgbClr val="CC99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79C6C13C-1FB6-4501-9ED2-7781B304737E}"/>
              </a:ext>
            </a:extLst>
          </p:cNvPr>
          <p:cNvSpPr/>
          <p:nvPr/>
        </p:nvSpPr>
        <p:spPr>
          <a:xfrm rot="16200000">
            <a:off x="101442" y="2703194"/>
            <a:ext cx="1295400" cy="1193484"/>
          </a:xfrm>
          <a:prstGeom prst="halfFrame">
            <a:avLst/>
          </a:prstGeom>
          <a:solidFill>
            <a:srgbClr val="CC99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E3EF0F36-7306-46DE-8F11-79F0BB61C85E}"/>
              </a:ext>
            </a:extLst>
          </p:cNvPr>
          <p:cNvSpPr/>
          <p:nvPr/>
        </p:nvSpPr>
        <p:spPr>
          <a:xfrm rot="5400000">
            <a:off x="6045041" y="914874"/>
            <a:ext cx="1295400" cy="1193484"/>
          </a:xfrm>
          <a:prstGeom prst="halfFrame">
            <a:avLst/>
          </a:prstGeom>
          <a:solidFill>
            <a:srgbClr val="CC99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2668F522-997A-4B70-BABD-6A04558A0EDB}"/>
              </a:ext>
            </a:extLst>
          </p:cNvPr>
          <p:cNvSpPr/>
          <p:nvPr/>
        </p:nvSpPr>
        <p:spPr>
          <a:xfrm rot="10800000">
            <a:off x="5994083" y="2754152"/>
            <a:ext cx="1295400" cy="1193484"/>
          </a:xfrm>
          <a:prstGeom prst="halfFrame">
            <a:avLst/>
          </a:prstGeom>
          <a:solidFill>
            <a:srgbClr val="CC99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052F073A-45A8-4F14-8B9B-0966FD05D40C}"/>
              </a:ext>
            </a:extLst>
          </p:cNvPr>
          <p:cNvSpPr/>
          <p:nvPr/>
        </p:nvSpPr>
        <p:spPr>
          <a:xfrm>
            <a:off x="891209" y="677110"/>
            <a:ext cx="5638800" cy="665469"/>
          </a:xfrm>
          <a:prstGeom prst="mathMinus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минус'' 12">
            <a:extLst>
              <a:ext uri="{FF2B5EF4-FFF2-40B4-BE49-F238E27FC236}">
                <a16:creationId xmlns:a16="http://schemas.microsoft.com/office/drawing/2014/main" id="{6C4A4318-B7FD-4FB3-B2B6-13FE9C84FFE0}"/>
              </a:ext>
            </a:extLst>
          </p:cNvPr>
          <p:cNvSpPr/>
          <p:nvPr/>
        </p:nvSpPr>
        <p:spPr>
          <a:xfrm>
            <a:off x="891209" y="3528121"/>
            <a:ext cx="5638800" cy="665469"/>
          </a:xfrm>
          <a:prstGeom prst="mathMinus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Uchqo'rg'on tumani">
            <a:extLst>
              <a:ext uri="{FF2B5EF4-FFF2-40B4-BE49-F238E27FC236}">
                <a16:creationId xmlns:a16="http://schemas.microsoft.com/office/drawing/2014/main" id="{919751C1-9D8A-402C-AEC2-D1D03C42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9" y="863916"/>
            <a:ext cx="4618381" cy="30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B3FADE-1A69-48DD-AC8F-F5D235DB77FB}"/>
              </a:ext>
            </a:extLst>
          </p:cNvPr>
          <p:cNvSpPr/>
          <p:nvPr/>
        </p:nvSpPr>
        <p:spPr>
          <a:xfrm>
            <a:off x="10796419" y="3342219"/>
            <a:ext cx="1200111" cy="518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E3F95B-DBE2-4CFB-AC81-33CE0AAC9424}"/>
              </a:ext>
            </a:extLst>
          </p:cNvPr>
          <p:cNvSpPr/>
          <p:nvPr/>
        </p:nvSpPr>
        <p:spPr>
          <a:xfrm>
            <a:off x="8943739" y="943266"/>
            <a:ext cx="1629636" cy="133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otogalareya - «Uchqo`rg`on don mahsulotlari» AJ">
            <a:extLst>
              <a:ext uri="{FF2B5EF4-FFF2-40B4-BE49-F238E27FC236}">
                <a16:creationId xmlns:a16="http://schemas.microsoft.com/office/drawing/2014/main" id="{F0B74E88-335E-4E44-8250-5B0A862ED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4718" r="10217" b="8289"/>
          <a:stretch/>
        </p:blipFill>
        <p:spPr bwMode="auto">
          <a:xfrm>
            <a:off x="1345884" y="4093180"/>
            <a:ext cx="4572000" cy="274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alareya - «Uchqo`rg`on don mahsulotlari» AJ">
            <a:extLst>
              <a:ext uri="{FF2B5EF4-FFF2-40B4-BE49-F238E27FC236}">
                <a16:creationId xmlns:a16="http://schemas.microsoft.com/office/drawing/2014/main" id="{2B060FB6-1FE6-4DFE-A92A-552C90B8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22" y="4032526"/>
            <a:ext cx="4191000" cy="274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FA770-390A-4CCF-9CF3-8BD72EF94A6C}"/>
              </a:ext>
            </a:extLst>
          </p:cNvPr>
          <p:cNvSpPr txBox="1"/>
          <p:nvPr/>
        </p:nvSpPr>
        <p:spPr>
          <a:xfrm>
            <a:off x="540001" y="1140505"/>
            <a:ext cx="63412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близкого размещения и строительства предприятий, производственные процессы между которыми взаимосвязаны в одном городе или в поселках городского типа, расположенных поблизости друг от друга, возникают промышленные узлы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66" y="-5592"/>
            <a:ext cx="12189033" cy="81938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ПРОМЫШЛЕННЫЕ УЗЛЫ</a:t>
            </a:r>
            <a:endParaRPr lang="en-US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25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5109582" y="1377385"/>
            <a:ext cx="6908483" cy="2024869"/>
          </a:xfrm>
          <a:prstGeom prst="round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в составе промышленных узлов совместно пользуются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едиными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транспортными средствами, источниками энергии, воды, природным сырьем, в них полнее привлекается рабочая сила. </a:t>
            </a: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id="{A620B6BA-F434-4887-B8FE-444672883AC4}"/>
              </a:ext>
            </a:extLst>
          </p:cNvPr>
          <p:cNvSpPr/>
          <p:nvPr/>
        </p:nvSpPr>
        <p:spPr>
          <a:xfrm>
            <a:off x="5109582" y="762000"/>
            <a:ext cx="1295400" cy="1193484"/>
          </a:xfrm>
          <a:prstGeom prst="halfFram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79C6C13C-1FB6-4501-9ED2-7781B304737E}"/>
              </a:ext>
            </a:extLst>
          </p:cNvPr>
          <p:cNvSpPr/>
          <p:nvPr/>
        </p:nvSpPr>
        <p:spPr>
          <a:xfrm rot="16200000">
            <a:off x="5058624" y="2984660"/>
            <a:ext cx="1295400" cy="1193484"/>
          </a:xfrm>
          <a:prstGeom prst="halfFram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E3EF0F36-7306-46DE-8F11-79F0BB61C85E}"/>
              </a:ext>
            </a:extLst>
          </p:cNvPr>
          <p:cNvSpPr/>
          <p:nvPr/>
        </p:nvSpPr>
        <p:spPr>
          <a:xfrm rot="5400000">
            <a:off x="10882085" y="812958"/>
            <a:ext cx="1295400" cy="1193484"/>
          </a:xfrm>
          <a:prstGeom prst="halfFram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2668F522-997A-4B70-BABD-6A04558A0EDB}"/>
              </a:ext>
            </a:extLst>
          </p:cNvPr>
          <p:cNvSpPr/>
          <p:nvPr/>
        </p:nvSpPr>
        <p:spPr>
          <a:xfrm rot="10800000">
            <a:off x="10831127" y="3050378"/>
            <a:ext cx="1295400" cy="1193484"/>
          </a:xfrm>
          <a:prstGeom prst="halfFram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331E985F-4770-4187-8C75-5A59F172068A}"/>
              </a:ext>
            </a:extLst>
          </p:cNvPr>
          <p:cNvSpPr/>
          <p:nvPr/>
        </p:nvSpPr>
        <p:spPr>
          <a:xfrm>
            <a:off x="685800" y="4419601"/>
            <a:ext cx="11049000" cy="2309336"/>
          </a:xfrm>
          <a:prstGeom prst="frame">
            <a:avLst/>
          </a:prstGeom>
          <a:gradFill flip="none" rotWithShape="1">
            <a:gsLst>
              <a:gs pos="0">
                <a:schemeClr val="dk1">
                  <a:tint val="40000"/>
                  <a:satMod val="350000"/>
                </a:schemeClr>
              </a:gs>
              <a:gs pos="40000">
                <a:schemeClr val="dk1">
                  <a:tint val="45000"/>
                  <a:shade val="99000"/>
                  <a:satMod val="350000"/>
                </a:schemeClr>
              </a:gs>
              <a:gs pos="100000">
                <a:schemeClr val="dk1">
                  <a:shade val="20000"/>
                  <a:satMod val="25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1002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E315FA7C-6127-4C13-A994-2A6EAC0BCEE4}"/>
              </a:ext>
            </a:extLst>
          </p:cNvPr>
          <p:cNvSpPr/>
          <p:nvPr/>
        </p:nvSpPr>
        <p:spPr>
          <a:xfrm>
            <a:off x="5830088" y="607065"/>
            <a:ext cx="5638800" cy="665469"/>
          </a:xfrm>
          <a:prstGeom prst="mathMin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минус'' 12">
            <a:extLst>
              <a:ext uri="{FF2B5EF4-FFF2-40B4-BE49-F238E27FC236}">
                <a16:creationId xmlns:a16="http://schemas.microsoft.com/office/drawing/2014/main" id="{21CFA0ED-D2DD-4878-820A-7430F76DD95A}"/>
              </a:ext>
            </a:extLst>
          </p:cNvPr>
          <p:cNvSpPr/>
          <p:nvPr/>
        </p:nvSpPr>
        <p:spPr>
          <a:xfrm>
            <a:off x="5830088" y="3754132"/>
            <a:ext cx="5638800" cy="665469"/>
          </a:xfrm>
          <a:prstGeom prst="mathMin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UZTEX UCHKURGAN">
            <a:extLst>
              <a:ext uri="{FF2B5EF4-FFF2-40B4-BE49-F238E27FC236}">
                <a16:creationId xmlns:a16="http://schemas.microsoft.com/office/drawing/2014/main" id="{7638F1B8-74A4-4E13-A027-F13CBC0C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5" y="756282"/>
            <a:ext cx="4876800" cy="34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0BE9BF-886D-418B-90BB-82A19A291329}"/>
              </a:ext>
            </a:extLst>
          </p:cNvPr>
          <p:cNvSpPr txBox="1"/>
          <p:nvPr/>
        </p:nvSpPr>
        <p:spPr>
          <a:xfrm>
            <a:off x="1451982" y="4742570"/>
            <a:ext cx="990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это способствует повышению производительности труда, экономии средств и сокращению площадей, занимаемых предприятиями. Промышленные узлы считаются самой оптимальной формой размещения предприятий.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66" y="-5592"/>
            <a:ext cx="12189033" cy="6570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ПРОМЫШЛЕННЫЕ УЗЛЫ</a:t>
            </a:r>
            <a:endParaRPr lang="en-US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9509" y="6118476"/>
            <a:ext cx="11710335" cy="56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152400" y="4772950"/>
            <a:ext cx="6324600" cy="1547336"/>
          </a:xfrm>
          <a:prstGeom prst="round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id="{A620B6BA-F434-4887-B8FE-444672883AC4}"/>
              </a:ext>
            </a:extLst>
          </p:cNvPr>
          <p:cNvSpPr/>
          <p:nvPr/>
        </p:nvSpPr>
        <p:spPr>
          <a:xfrm>
            <a:off x="333088" y="4234822"/>
            <a:ext cx="1295400" cy="1193484"/>
          </a:xfrm>
          <a:prstGeom prst="halfFram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79C6C13C-1FB6-4501-9ED2-7781B304737E}"/>
              </a:ext>
            </a:extLst>
          </p:cNvPr>
          <p:cNvSpPr/>
          <p:nvPr/>
        </p:nvSpPr>
        <p:spPr>
          <a:xfrm rot="16200000">
            <a:off x="282130" y="5523310"/>
            <a:ext cx="1295400" cy="1193484"/>
          </a:xfrm>
          <a:prstGeom prst="halfFram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E3EF0F36-7306-46DE-8F11-79F0BB61C85E}"/>
              </a:ext>
            </a:extLst>
          </p:cNvPr>
          <p:cNvSpPr/>
          <p:nvPr/>
        </p:nvSpPr>
        <p:spPr>
          <a:xfrm rot="5400000">
            <a:off x="5003958" y="4285780"/>
            <a:ext cx="1295400" cy="1193484"/>
          </a:xfrm>
          <a:prstGeom prst="halfFram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2668F522-997A-4B70-BABD-6A04558A0EDB}"/>
              </a:ext>
            </a:extLst>
          </p:cNvPr>
          <p:cNvSpPr/>
          <p:nvPr/>
        </p:nvSpPr>
        <p:spPr>
          <a:xfrm rot="10800000">
            <a:off x="4953000" y="5568641"/>
            <a:ext cx="1295400" cy="1193484"/>
          </a:xfrm>
          <a:prstGeom prst="halfFram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Guliston">
            <a:extLst>
              <a:ext uri="{FF2B5EF4-FFF2-40B4-BE49-F238E27FC236}">
                <a16:creationId xmlns:a16="http://schemas.microsoft.com/office/drawing/2014/main" id="{683D9CDA-305E-4F1A-B9CF-87F0E9B68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17803"/>
            <a:ext cx="3290222" cy="30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B4BF7C-CAC4-4EC0-9BD7-0A594E7DB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844" y="1017803"/>
            <a:ext cx="5126068" cy="5514863"/>
          </a:xfrm>
          <a:prstGeom prst="rect">
            <a:avLst/>
          </a:prstGeom>
        </p:spPr>
      </p:pic>
      <p:pic>
        <p:nvPicPr>
          <p:cNvPr id="3076" name="Picture 4" descr="Хаваст Дон Махсулотлари АО">
            <a:extLst>
              <a:ext uri="{FF2B5EF4-FFF2-40B4-BE49-F238E27FC236}">
                <a16:creationId xmlns:a16="http://schemas.microsoft.com/office/drawing/2014/main" id="{990FA265-26F3-4E80-8D33-6962A03E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4733"/>
            <a:ext cx="2926889" cy="30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11CE63-652F-4577-BE46-3634AB547536}"/>
              </a:ext>
            </a:extLst>
          </p:cNvPr>
          <p:cNvSpPr txBox="1"/>
          <p:nvPr/>
        </p:nvSpPr>
        <p:spPr>
          <a:xfrm>
            <a:off x="722736" y="4669455"/>
            <a:ext cx="51360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Поселок городского типа с небольшим количеством предприятий, считается промышленным пунктом.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66" y="-5592"/>
            <a:ext cx="12189033" cy="87602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ПРОМЫШЛЕННЫЙ ПУНКТ </a:t>
            </a:r>
            <a:endParaRPr lang="en-US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43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9509" y="6118476"/>
            <a:ext cx="11710335" cy="56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6107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ПИЩЕВАЯ ПРОМЫШЛЕННОСТЬ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1E071E-A552-4D57-82BA-3DB249252413}"/>
              </a:ext>
            </a:extLst>
          </p:cNvPr>
          <p:cNvSpPr/>
          <p:nvPr/>
        </p:nvSpPr>
        <p:spPr>
          <a:xfrm>
            <a:off x="192156" y="1176130"/>
            <a:ext cx="4419600" cy="1524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экономике Узбекистана на долю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пищевой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 приходится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18,9 %.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30AD4C-C75C-462F-8981-E9C12FDE77BA}"/>
              </a:ext>
            </a:extLst>
          </p:cNvPr>
          <p:cNvSpPr/>
          <p:nvPr/>
        </p:nvSpPr>
        <p:spPr>
          <a:xfrm>
            <a:off x="7215808" y="1176130"/>
            <a:ext cx="4784036" cy="1524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Сформировалась на базе переработки продукции земледелия и животноводства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E4978CE-EC31-4E67-94DB-867E63151C79}"/>
              </a:ext>
            </a:extLst>
          </p:cNvPr>
          <p:cNvSpPr/>
          <p:nvPr/>
        </p:nvSpPr>
        <p:spPr>
          <a:xfrm>
            <a:off x="3619498" y="2992712"/>
            <a:ext cx="4533901" cy="1524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Географическое размещение предприятий  определяется особенностями перерабатываемого ими сырья. </a:t>
            </a:r>
          </a:p>
        </p:txBody>
      </p:sp>
      <p:sp>
        <p:nvSpPr>
          <p:cNvPr id="7" name="Стрелка: влево-вправо-вверх 6">
            <a:extLst>
              <a:ext uri="{FF2B5EF4-FFF2-40B4-BE49-F238E27FC236}">
                <a16:creationId xmlns:a16="http://schemas.microsoft.com/office/drawing/2014/main" id="{67277A9B-5466-46A6-A87C-E30FCA9B774E}"/>
              </a:ext>
            </a:extLst>
          </p:cNvPr>
          <p:cNvSpPr/>
          <p:nvPr/>
        </p:nvSpPr>
        <p:spPr>
          <a:xfrm rot="10800000">
            <a:off x="4696239" y="1524001"/>
            <a:ext cx="2435086" cy="1409700"/>
          </a:xfrm>
          <a:prstGeom prst="leftRightUp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Oʻsimlik yogʻini ishlab chiqaruvchilar 1.01.2019 yilga qadar QQSdan qisman  ozod etildi | NORMA.UZ">
            <a:extLst>
              <a:ext uri="{FF2B5EF4-FFF2-40B4-BE49-F238E27FC236}">
                <a16:creationId xmlns:a16="http://schemas.microsoft.com/office/drawing/2014/main" id="{36C24E15-83E5-44DD-8912-2877177D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6" y="2992712"/>
            <a:ext cx="3342859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Технологические особенности производства макарон - IslamNews">
            <a:extLst>
              <a:ext uri="{FF2B5EF4-FFF2-40B4-BE49-F238E27FC236}">
                <a16:creationId xmlns:a16="http://schemas.microsoft.com/office/drawing/2014/main" id="{C18DAC56-D932-4376-AF98-BFF16D251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5723"/>
            <a:ext cx="4114799" cy="212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on va qandolat mahsulotlari savdo yarmarkasiga marhamat!">
            <a:extLst>
              <a:ext uri="{FF2B5EF4-FFF2-40B4-BE49-F238E27FC236}">
                <a16:creationId xmlns:a16="http://schemas.microsoft.com/office/drawing/2014/main" id="{1D7C2A0D-F00A-4F78-8187-162789A7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84" y="2992713"/>
            <a:ext cx="3647660" cy="28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9509" y="6118476"/>
            <a:ext cx="11710335" cy="56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4724400" y="1647404"/>
            <a:ext cx="7315200" cy="1547336"/>
          </a:xfrm>
          <a:prstGeom prst="roundRect">
            <a:avLst/>
          </a:prstGeom>
          <a:noFill/>
          <a:ln>
            <a:noFill/>
          </a:ln>
          <a:scene3d>
            <a:camera prst="obliqueBottomLef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id="{A620B6BA-F434-4887-B8FE-444672883AC4}"/>
              </a:ext>
            </a:extLst>
          </p:cNvPr>
          <p:cNvSpPr/>
          <p:nvPr/>
        </p:nvSpPr>
        <p:spPr>
          <a:xfrm>
            <a:off x="4724400" y="838200"/>
            <a:ext cx="1295400" cy="1193484"/>
          </a:xfrm>
          <a:prstGeom prst="halfFram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79C6C13C-1FB6-4501-9ED2-7781B304737E}"/>
              </a:ext>
            </a:extLst>
          </p:cNvPr>
          <p:cNvSpPr/>
          <p:nvPr/>
        </p:nvSpPr>
        <p:spPr>
          <a:xfrm rot="16200000">
            <a:off x="4673442" y="2657586"/>
            <a:ext cx="1295400" cy="1193484"/>
          </a:xfrm>
          <a:prstGeom prst="halfFram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E3EF0F36-7306-46DE-8F11-79F0BB61C85E}"/>
              </a:ext>
            </a:extLst>
          </p:cNvPr>
          <p:cNvSpPr/>
          <p:nvPr/>
        </p:nvSpPr>
        <p:spPr>
          <a:xfrm rot="5400000">
            <a:off x="10642758" y="889158"/>
            <a:ext cx="1295400" cy="1193484"/>
          </a:xfrm>
          <a:prstGeom prst="halfFram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2668F522-997A-4B70-BABD-6A04558A0EDB}"/>
              </a:ext>
            </a:extLst>
          </p:cNvPr>
          <p:cNvSpPr/>
          <p:nvPr/>
        </p:nvSpPr>
        <p:spPr>
          <a:xfrm rot="10800000">
            <a:off x="10598426" y="2708544"/>
            <a:ext cx="1295400" cy="1193484"/>
          </a:xfrm>
          <a:prstGeom prst="halfFram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Версия для печати &gt; Замонавий Жиззах (Фото)">
            <a:extLst>
              <a:ext uri="{FF2B5EF4-FFF2-40B4-BE49-F238E27FC236}">
                <a16:creationId xmlns:a16="http://schemas.microsoft.com/office/drawing/2014/main" id="{10E45114-5A09-437E-B248-5DC36DB4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6" y="838200"/>
            <a:ext cx="4426226" cy="30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rg'ona shahridagi O'zbekiston-Koreya Xalqaro Universiteti 2020-2021-o'quv  yili uchun qabul boshlanganini ma'lum qiladi | GRANTLAR.UZ">
            <a:extLst>
              <a:ext uri="{FF2B5EF4-FFF2-40B4-BE49-F238E27FC236}">
                <a16:creationId xmlns:a16="http://schemas.microsoft.com/office/drawing/2014/main" id="{A13B615A-35DC-4BF7-B611-4EA79223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4" y="4041629"/>
            <a:ext cx="4426226" cy="27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amangan viloyatida 6 ta kichik sanoat zonasi tashkil etildi | O'zLiDeP">
            <a:extLst>
              <a:ext uri="{FF2B5EF4-FFF2-40B4-BE49-F238E27FC236}">
                <a16:creationId xmlns:a16="http://schemas.microsoft.com/office/drawing/2014/main" id="{6AE5E173-B7CA-4B60-AD81-EE0A39E0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87607"/>
            <a:ext cx="4572000" cy="27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6E1F7D-234A-4086-B294-6468420E7D81}"/>
              </a:ext>
            </a:extLst>
          </p:cNvPr>
          <p:cNvSpPr txBox="1"/>
          <p:nvPr/>
        </p:nvSpPr>
        <p:spPr>
          <a:xfrm>
            <a:off x="5153045" y="1185466"/>
            <a:ext cx="6400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 в городе имеется несколько предприятий, но их производственные процессы не взаимосвязаны между собой, и они не имеют единого энергетического и водного снабжения, то такой город называется промышленным центром.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66" y="-5592"/>
            <a:ext cx="12189033" cy="7601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ПРОМЫШЛЕННЫЙ ЦЕНТР </a:t>
            </a:r>
            <a:endParaRPr lang="en-US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507683" y="1385648"/>
            <a:ext cx="6324600" cy="1547336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ловина рамки 2">
            <a:extLst>
              <a:ext uri="{FF2B5EF4-FFF2-40B4-BE49-F238E27FC236}">
                <a16:creationId xmlns:a16="http://schemas.microsoft.com/office/drawing/2014/main" id="{A620B6BA-F434-4887-B8FE-444672883AC4}"/>
              </a:ext>
            </a:extLst>
          </p:cNvPr>
          <p:cNvSpPr/>
          <p:nvPr/>
        </p:nvSpPr>
        <p:spPr>
          <a:xfrm>
            <a:off x="411860" y="863916"/>
            <a:ext cx="1295400" cy="1193484"/>
          </a:xfrm>
          <a:prstGeom prst="halfFram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79C6C13C-1FB6-4501-9ED2-7781B304737E}"/>
              </a:ext>
            </a:extLst>
          </p:cNvPr>
          <p:cNvSpPr/>
          <p:nvPr/>
        </p:nvSpPr>
        <p:spPr>
          <a:xfrm rot="16200000">
            <a:off x="360902" y="2151428"/>
            <a:ext cx="1295400" cy="1193484"/>
          </a:xfrm>
          <a:prstGeom prst="halfFram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E3EF0F36-7306-46DE-8F11-79F0BB61C85E}"/>
              </a:ext>
            </a:extLst>
          </p:cNvPr>
          <p:cNvSpPr/>
          <p:nvPr/>
        </p:nvSpPr>
        <p:spPr>
          <a:xfrm rot="5400000">
            <a:off x="5740242" y="914874"/>
            <a:ext cx="1295400" cy="1193484"/>
          </a:xfrm>
          <a:prstGeom prst="halfFram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2668F522-997A-4B70-BABD-6A04558A0EDB}"/>
              </a:ext>
            </a:extLst>
          </p:cNvPr>
          <p:cNvSpPr/>
          <p:nvPr/>
        </p:nvSpPr>
        <p:spPr>
          <a:xfrm rot="10800000">
            <a:off x="5689284" y="2202386"/>
            <a:ext cx="1295400" cy="1193484"/>
          </a:xfrm>
          <a:prstGeom prst="halfFram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нак ''минус'' 4">
            <a:extLst>
              <a:ext uri="{FF2B5EF4-FFF2-40B4-BE49-F238E27FC236}">
                <a16:creationId xmlns:a16="http://schemas.microsoft.com/office/drawing/2014/main" id="{BFC3C7EC-5D87-4CE8-A76E-BF8B0B21C6C9}"/>
              </a:ext>
            </a:extLst>
          </p:cNvPr>
          <p:cNvSpPr/>
          <p:nvPr/>
        </p:nvSpPr>
        <p:spPr>
          <a:xfrm>
            <a:off x="929830" y="677109"/>
            <a:ext cx="5638800" cy="665469"/>
          </a:xfrm>
          <a:prstGeom prst="mathMinus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49B956A5-7825-4A70-8795-4018855BFE17}"/>
              </a:ext>
            </a:extLst>
          </p:cNvPr>
          <p:cNvSpPr/>
          <p:nvPr/>
        </p:nvSpPr>
        <p:spPr>
          <a:xfrm>
            <a:off x="850583" y="2908303"/>
            <a:ext cx="5638800" cy="665469"/>
          </a:xfrm>
          <a:prstGeom prst="mathMinus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KARTOGRAFIYA ILMIY-ISHLAB CHIQARISH DAVLAT KORHONASI">
            <a:extLst>
              <a:ext uri="{FF2B5EF4-FFF2-40B4-BE49-F238E27FC236}">
                <a16:creationId xmlns:a16="http://schemas.microsoft.com/office/drawing/2014/main" id="{CB18C93C-5260-4681-8B4E-FAD1FB6FB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9807" r="41093" b="7257"/>
          <a:stretch/>
        </p:blipFill>
        <p:spPr bwMode="auto">
          <a:xfrm>
            <a:off x="7175183" y="1574020"/>
            <a:ext cx="4825842" cy="510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50B6A736-9948-4CC8-81EA-671D297B8BF4}"/>
              </a:ext>
            </a:extLst>
          </p:cNvPr>
          <p:cNvSpPr/>
          <p:nvPr/>
        </p:nvSpPr>
        <p:spPr>
          <a:xfrm>
            <a:off x="7759147" y="1025535"/>
            <a:ext cx="3642168" cy="753102"/>
          </a:xfrm>
          <a:prstGeom prst="flowChartTerminator">
            <a:avLst/>
          </a:prstGeom>
          <a:solidFill>
            <a:srgbClr val="EDE2F6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Ташкентская область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5E1F64-64E5-4085-9321-E45E5BA67561}"/>
              </a:ext>
            </a:extLst>
          </p:cNvPr>
          <p:cNvSpPr/>
          <p:nvPr/>
        </p:nvSpPr>
        <p:spPr>
          <a:xfrm>
            <a:off x="9511446" y="4945849"/>
            <a:ext cx="25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Ангрен-Алмалык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782724E-99B4-4E8C-8391-2E933E959963}"/>
              </a:ext>
            </a:extLst>
          </p:cNvPr>
          <p:cNvSpPr/>
          <p:nvPr/>
        </p:nvSpPr>
        <p:spPr>
          <a:xfrm>
            <a:off x="9182100" y="3580199"/>
            <a:ext cx="2507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Ташкент-Чирчик</a:t>
            </a: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27B23A4D-2924-4FD9-A981-62842C056ABF}"/>
              </a:ext>
            </a:extLst>
          </p:cNvPr>
          <p:cNvSpPr/>
          <p:nvPr/>
        </p:nvSpPr>
        <p:spPr>
          <a:xfrm>
            <a:off x="7937500" y="3384550"/>
            <a:ext cx="1244600" cy="1123950"/>
          </a:xfrm>
          <a:custGeom>
            <a:avLst/>
            <a:gdLst>
              <a:gd name="connsiteX0" fmla="*/ 1244600 w 1244600"/>
              <a:gd name="connsiteY0" fmla="*/ 50800 h 1123950"/>
              <a:gd name="connsiteX1" fmla="*/ 965200 w 1244600"/>
              <a:gd name="connsiteY1" fmla="*/ 0 h 1123950"/>
              <a:gd name="connsiteX2" fmla="*/ 850900 w 1244600"/>
              <a:gd name="connsiteY2" fmla="*/ 196850 h 1123950"/>
              <a:gd name="connsiteX3" fmla="*/ 654050 w 1244600"/>
              <a:gd name="connsiteY3" fmla="*/ 247650 h 1123950"/>
              <a:gd name="connsiteX4" fmla="*/ 495300 w 1244600"/>
              <a:gd name="connsiteY4" fmla="*/ 247650 h 1123950"/>
              <a:gd name="connsiteX5" fmla="*/ 323850 w 1244600"/>
              <a:gd name="connsiteY5" fmla="*/ 260350 h 1123950"/>
              <a:gd name="connsiteX6" fmla="*/ 209550 w 1244600"/>
              <a:gd name="connsiteY6" fmla="*/ 419100 h 1123950"/>
              <a:gd name="connsiteX7" fmla="*/ 177800 w 1244600"/>
              <a:gd name="connsiteY7" fmla="*/ 577850 h 1123950"/>
              <a:gd name="connsiteX8" fmla="*/ 120650 w 1244600"/>
              <a:gd name="connsiteY8" fmla="*/ 800100 h 1123950"/>
              <a:gd name="connsiteX9" fmla="*/ 0 w 1244600"/>
              <a:gd name="connsiteY9" fmla="*/ 939800 h 1123950"/>
              <a:gd name="connsiteX10" fmla="*/ 63500 w 1244600"/>
              <a:gd name="connsiteY10" fmla="*/ 1111250 h 1123950"/>
              <a:gd name="connsiteX11" fmla="*/ 209550 w 1244600"/>
              <a:gd name="connsiteY11" fmla="*/ 1123950 h 1123950"/>
              <a:gd name="connsiteX12" fmla="*/ 514350 w 1244600"/>
              <a:gd name="connsiteY12" fmla="*/ 952500 h 1123950"/>
              <a:gd name="connsiteX13" fmla="*/ 787400 w 1244600"/>
              <a:gd name="connsiteY13" fmla="*/ 781050 h 1123950"/>
              <a:gd name="connsiteX14" fmla="*/ 971550 w 1244600"/>
              <a:gd name="connsiteY14" fmla="*/ 717550 h 1123950"/>
              <a:gd name="connsiteX15" fmla="*/ 1079500 w 1244600"/>
              <a:gd name="connsiteY15" fmla="*/ 552450 h 1123950"/>
              <a:gd name="connsiteX16" fmla="*/ 1200150 w 1244600"/>
              <a:gd name="connsiteY16" fmla="*/ 292100 h 1123950"/>
              <a:gd name="connsiteX17" fmla="*/ 1244600 w 1244600"/>
              <a:gd name="connsiteY17" fmla="*/ 5080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4600" h="1123950">
                <a:moveTo>
                  <a:pt x="1244600" y="50800"/>
                </a:moveTo>
                <a:lnTo>
                  <a:pt x="965200" y="0"/>
                </a:lnTo>
                <a:lnTo>
                  <a:pt x="850900" y="196850"/>
                </a:lnTo>
                <a:lnTo>
                  <a:pt x="654050" y="247650"/>
                </a:lnTo>
                <a:lnTo>
                  <a:pt x="495300" y="247650"/>
                </a:lnTo>
                <a:lnTo>
                  <a:pt x="323850" y="260350"/>
                </a:lnTo>
                <a:lnTo>
                  <a:pt x="209550" y="419100"/>
                </a:lnTo>
                <a:lnTo>
                  <a:pt x="177800" y="577850"/>
                </a:lnTo>
                <a:lnTo>
                  <a:pt x="120650" y="800100"/>
                </a:lnTo>
                <a:lnTo>
                  <a:pt x="0" y="939800"/>
                </a:lnTo>
                <a:lnTo>
                  <a:pt x="63500" y="1111250"/>
                </a:lnTo>
                <a:lnTo>
                  <a:pt x="209550" y="1123950"/>
                </a:lnTo>
                <a:lnTo>
                  <a:pt x="514350" y="952500"/>
                </a:lnTo>
                <a:lnTo>
                  <a:pt x="787400" y="781050"/>
                </a:lnTo>
                <a:lnTo>
                  <a:pt x="971550" y="717550"/>
                </a:lnTo>
                <a:lnTo>
                  <a:pt x="1079500" y="552450"/>
                </a:lnTo>
                <a:lnTo>
                  <a:pt x="1200150" y="292100"/>
                </a:lnTo>
                <a:lnTo>
                  <a:pt x="1244600" y="508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F6FA9440-833F-4BF3-ACBA-AB5F7C1F04F3}"/>
              </a:ext>
            </a:extLst>
          </p:cNvPr>
          <p:cNvSpPr/>
          <p:nvPr/>
        </p:nvSpPr>
        <p:spPr>
          <a:xfrm>
            <a:off x="8223250" y="4533900"/>
            <a:ext cx="1816100" cy="736600"/>
          </a:xfrm>
          <a:custGeom>
            <a:avLst/>
            <a:gdLst>
              <a:gd name="connsiteX0" fmla="*/ 1784350 w 1816100"/>
              <a:gd name="connsiteY0" fmla="*/ 82550 h 736600"/>
              <a:gd name="connsiteX1" fmla="*/ 1701800 w 1816100"/>
              <a:gd name="connsiteY1" fmla="*/ 12700 h 736600"/>
              <a:gd name="connsiteX2" fmla="*/ 1530350 w 1816100"/>
              <a:gd name="connsiteY2" fmla="*/ 44450 h 736600"/>
              <a:gd name="connsiteX3" fmla="*/ 1320800 w 1816100"/>
              <a:gd name="connsiteY3" fmla="*/ 69850 h 736600"/>
              <a:gd name="connsiteX4" fmla="*/ 882650 w 1816100"/>
              <a:gd name="connsiteY4" fmla="*/ 171450 h 736600"/>
              <a:gd name="connsiteX5" fmla="*/ 755650 w 1816100"/>
              <a:gd name="connsiteY5" fmla="*/ 107950 h 736600"/>
              <a:gd name="connsiteX6" fmla="*/ 546100 w 1816100"/>
              <a:gd name="connsiteY6" fmla="*/ 31750 h 736600"/>
              <a:gd name="connsiteX7" fmla="*/ 260350 w 1816100"/>
              <a:gd name="connsiteY7" fmla="*/ 0 h 736600"/>
              <a:gd name="connsiteX8" fmla="*/ 127000 w 1816100"/>
              <a:gd name="connsiteY8" fmla="*/ 63500 h 736600"/>
              <a:gd name="connsiteX9" fmla="*/ 0 w 1816100"/>
              <a:gd name="connsiteY9" fmla="*/ 222250 h 736600"/>
              <a:gd name="connsiteX10" fmla="*/ 63500 w 1816100"/>
              <a:gd name="connsiteY10" fmla="*/ 400050 h 736600"/>
              <a:gd name="connsiteX11" fmla="*/ 292100 w 1816100"/>
              <a:gd name="connsiteY11" fmla="*/ 469900 h 736600"/>
              <a:gd name="connsiteX12" fmla="*/ 539750 w 1816100"/>
              <a:gd name="connsiteY12" fmla="*/ 558800 h 736600"/>
              <a:gd name="connsiteX13" fmla="*/ 774700 w 1816100"/>
              <a:gd name="connsiteY13" fmla="*/ 698500 h 736600"/>
              <a:gd name="connsiteX14" fmla="*/ 1047750 w 1816100"/>
              <a:gd name="connsiteY14" fmla="*/ 736600 h 736600"/>
              <a:gd name="connsiteX15" fmla="*/ 1320800 w 1816100"/>
              <a:gd name="connsiteY15" fmla="*/ 571500 h 736600"/>
              <a:gd name="connsiteX16" fmla="*/ 1555750 w 1816100"/>
              <a:gd name="connsiteY16" fmla="*/ 393700 h 736600"/>
              <a:gd name="connsiteX17" fmla="*/ 1816100 w 1816100"/>
              <a:gd name="connsiteY17" fmla="*/ 203200 h 736600"/>
              <a:gd name="connsiteX18" fmla="*/ 1771650 w 1816100"/>
              <a:gd name="connsiteY18" fmla="*/ 25400 h 736600"/>
              <a:gd name="connsiteX19" fmla="*/ 1784350 w 1816100"/>
              <a:gd name="connsiteY19" fmla="*/ 8255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16100" h="736600">
                <a:moveTo>
                  <a:pt x="1784350" y="82550"/>
                </a:moveTo>
                <a:lnTo>
                  <a:pt x="1701800" y="12700"/>
                </a:lnTo>
                <a:lnTo>
                  <a:pt x="1530350" y="44450"/>
                </a:lnTo>
                <a:lnTo>
                  <a:pt x="1320800" y="69850"/>
                </a:lnTo>
                <a:lnTo>
                  <a:pt x="882650" y="171450"/>
                </a:lnTo>
                <a:lnTo>
                  <a:pt x="755650" y="107950"/>
                </a:lnTo>
                <a:lnTo>
                  <a:pt x="546100" y="31750"/>
                </a:lnTo>
                <a:lnTo>
                  <a:pt x="260350" y="0"/>
                </a:lnTo>
                <a:lnTo>
                  <a:pt x="127000" y="63500"/>
                </a:lnTo>
                <a:lnTo>
                  <a:pt x="0" y="222250"/>
                </a:lnTo>
                <a:lnTo>
                  <a:pt x="63500" y="400050"/>
                </a:lnTo>
                <a:lnTo>
                  <a:pt x="292100" y="469900"/>
                </a:lnTo>
                <a:lnTo>
                  <a:pt x="539750" y="558800"/>
                </a:lnTo>
                <a:lnTo>
                  <a:pt x="774700" y="698500"/>
                </a:lnTo>
                <a:lnTo>
                  <a:pt x="1047750" y="736600"/>
                </a:lnTo>
                <a:lnTo>
                  <a:pt x="1320800" y="571500"/>
                </a:lnTo>
                <a:lnTo>
                  <a:pt x="1555750" y="393700"/>
                </a:lnTo>
                <a:lnTo>
                  <a:pt x="1816100" y="203200"/>
                </a:lnTo>
                <a:lnTo>
                  <a:pt x="1771650" y="25400"/>
                </a:lnTo>
                <a:lnTo>
                  <a:pt x="1784350" y="8255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 descr="В Алмалыке парень заступился за девушку и умер">
            <a:extLst>
              <a:ext uri="{FF2B5EF4-FFF2-40B4-BE49-F238E27FC236}">
                <a16:creationId xmlns:a16="http://schemas.microsoft.com/office/drawing/2014/main" id="{F98ECA92-6112-40EC-9F3D-ABCA4C220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8" y="3514857"/>
            <a:ext cx="3364324" cy="32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lmaliq, Angren, Yangiyo'l va Chirchiq shaharlariga kirish-chiqish  yopilishi haqidagi xabarlar rad etildi">
            <a:extLst>
              <a:ext uri="{FF2B5EF4-FFF2-40B4-BE49-F238E27FC236}">
                <a16:creationId xmlns:a16="http://schemas.microsoft.com/office/drawing/2014/main" id="{5118FAEE-AFC7-44C7-8324-1E5666EF4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51" y="3514857"/>
            <a:ext cx="3337211" cy="32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ECBFE4-3FC6-46C0-81B8-FC017E295023}"/>
              </a:ext>
            </a:extLst>
          </p:cNvPr>
          <p:cNvSpPr txBox="1"/>
          <p:nvPr/>
        </p:nvSpPr>
        <p:spPr>
          <a:xfrm>
            <a:off x="551899" y="1254285"/>
            <a:ext cx="61044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сосредоточения промышленных узлов, центров и пунктов называются промышленными районами.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66" y="-5592"/>
            <a:ext cx="12189033" cy="80111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ПРОМЫШЛЕННЫЙ РАЙОН</a:t>
            </a:r>
            <a:endParaRPr lang="en-US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A66FD89F-D561-44B6-84C2-6A3A996139B1}"/>
              </a:ext>
            </a:extLst>
          </p:cNvPr>
          <p:cNvSpPr/>
          <p:nvPr/>
        </p:nvSpPr>
        <p:spPr>
          <a:xfrm>
            <a:off x="6549882" y="863916"/>
            <a:ext cx="5486400" cy="5798404"/>
          </a:xfrm>
          <a:prstGeom prst="round2DiagRect">
            <a:avLst/>
          </a:prstGeom>
          <a:solidFill>
            <a:srgbClr val="BDFBBE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Свободная экономическая зона – это создаваемая с целью привлечения отечественного и зарубежного капитала, а также перспективных технологий и управленческого опыта, специально отведенная территория с конкретно установленными административными границами и отдельными правовыми порядками.</a:t>
            </a: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D4C9F0B5-9E41-46B4-9D87-774AE3C2C49B}"/>
              </a:ext>
            </a:extLst>
          </p:cNvPr>
          <p:cNvSpPr/>
          <p:nvPr/>
        </p:nvSpPr>
        <p:spPr>
          <a:xfrm>
            <a:off x="760341" y="808158"/>
            <a:ext cx="5181600" cy="67151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экономические зоны Республики Узбекистан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830" y="0"/>
            <a:ext cx="12192830" cy="7544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ЭКОНОМИЧЕСКАЯ ЗОНА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12" y="1676400"/>
            <a:ext cx="6019800" cy="5181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43400" y="1828800"/>
            <a:ext cx="1752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A66FD89F-D561-44B6-84C2-6A3A996139B1}"/>
              </a:ext>
            </a:extLst>
          </p:cNvPr>
          <p:cNvSpPr/>
          <p:nvPr/>
        </p:nvSpPr>
        <p:spPr>
          <a:xfrm>
            <a:off x="152400" y="838200"/>
            <a:ext cx="7620000" cy="3098484"/>
          </a:xfrm>
          <a:prstGeom prst="round2DiagRect">
            <a:avLst/>
          </a:prstGeom>
          <a:ln/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 нашей стране созданы и функционируют 14 свободных экономических зон. Среди них свободные экономические зоны «Навои», «Ангрен», «Джизак», «Ургут», «Гиждуван», «Коканд», «Хазарасп», в которых осуществлены 62 проекта. </a:t>
            </a: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-1" y="1600200"/>
            <a:ext cx="7971183" cy="154733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Торгово-промышленная палата Узбекистана - Специальная индустриальная зона  &quot;Ангрен&quot;">
            <a:extLst>
              <a:ext uri="{FF2B5EF4-FFF2-40B4-BE49-F238E27FC236}">
                <a16:creationId xmlns:a16="http://schemas.microsoft.com/office/drawing/2014/main" id="{0CD83D8B-AC65-4F7B-BA86-CCD31D987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63916"/>
            <a:ext cx="4114797" cy="30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Юртимизда тўртта янги эркин иқтисодий зоналар ташкил этилади">
            <a:extLst>
              <a:ext uri="{FF2B5EF4-FFF2-40B4-BE49-F238E27FC236}">
                <a16:creationId xmlns:a16="http://schemas.microsoft.com/office/drawing/2014/main" id="{F1B8C4EE-AAA6-4724-A175-99CD15B95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" y="4070625"/>
            <a:ext cx="3945835" cy="27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Свободная экономическая зона Ангрен">
            <a:extLst>
              <a:ext uri="{FF2B5EF4-FFF2-40B4-BE49-F238E27FC236}">
                <a16:creationId xmlns:a16="http://schemas.microsoft.com/office/drawing/2014/main" id="{85C3941A-8A72-484F-9466-9966B127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82" y="4070625"/>
            <a:ext cx="3733800" cy="27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uhim xabarlar">
            <a:extLst>
              <a:ext uri="{FF2B5EF4-FFF2-40B4-BE49-F238E27FC236}">
                <a16:creationId xmlns:a16="http://schemas.microsoft.com/office/drawing/2014/main" id="{AD05A9AD-999C-401E-BB0C-7F444B8B4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2" y="4070625"/>
            <a:ext cx="3945835" cy="27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4478" y="-14448"/>
            <a:ext cx="12192830" cy="7444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ЭКОНОМИЧЕСКАЯ ЗОНА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7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A66FD89F-D561-44B6-84C2-6A3A996139B1}"/>
              </a:ext>
            </a:extLst>
          </p:cNvPr>
          <p:cNvSpPr/>
          <p:nvPr/>
        </p:nvSpPr>
        <p:spPr>
          <a:xfrm>
            <a:off x="5181600" y="1040994"/>
            <a:ext cx="6661489" cy="22613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последовательные работы по развитию новых 7 свободных экономических зон, специализированных на фармацевтической сфере, «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Nukus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-Farm», «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Zomin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-Farm», «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Kasansay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-Farm»,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-Farm», «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Boysun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-Farm», «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Bo‘stonliq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-Farm», «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Parkent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-Farm».</a:t>
            </a:r>
          </a:p>
        </p:txBody>
      </p:sp>
      <p:pic>
        <p:nvPicPr>
          <p:cNvPr id="8194" name="Picture 2" descr="Mikrokreditbank — Taklif sahifasi">
            <a:extLst>
              <a:ext uri="{FF2B5EF4-FFF2-40B4-BE49-F238E27FC236}">
                <a16:creationId xmlns:a16="http://schemas.microsoft.com/office/drawing/2014/main" id="{5606887E-0C5D-4D6A-8FC7-648273F59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5" y="1040994"/>
            <a:ext cx="4714875" cy="23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ctive Pharmaceutical Ingredients manufacturing company india,pharma  ingrdients outsourcing india,Fine chemicals manufacturing,bulk  drugs,pharmaceutical india,drug manufacturer india, pharmaceutical (API)  active ingredients manufacturing companies ...">
            <a:extLst>
              <a:ext uri="{FF2B5EF4-FFF2-40B4-BE49-F238E27FC236}">
                <a16:creationId xmlns:a16="http://schemas.microsoft.com/office/drawing/2014/main" id="{D9BF17C8-7153-4E89-B832-D571BF3E3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5" y="3638997"/>
            <a:ext cx="5638800" cy="30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Ўзбекистонда “Бухоро-Агро” эркин иқтисодий зонаси ташкил этилади">
            <a:extLst>
              <a:ext uri="{FF2B5EF4-FFF2-40B4-BE49-F238E27FC236}">
                <a16:creationId xmlns:a16="http://schemas.microsoft.com/office/drawing/2014/main" id="{6CD30BC6-C03A-4781-A3DA-534A2B09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89" y="3641521"/>
            <a:ext cx="5638800" cy="30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4478" y="-14448"/>
            <a:ext cx="12192830" cy="84544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ЭКОНОМИЧЕСКАЯ ЗОНА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13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ЗАДАНИЯ ДЛЯ САМОСТОЯТЕЛЬНОЙ РАБОТЫ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669235" y="1023149"/>
            <a:ext cx="4680688" cy="682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Прочитать § 30-31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458" name="Picture 2" descr="Премиум векторы | Расположение иконка узбекистана на карте мира, круглая  иконка узбекистана">
            <a:extLst>
              <a:ext uri="{FF2B5EF4-FFF2-40B4-BE49-F238E27FC236}">
                <a16:creationId xmlns:a16="http://schemas.microsoft.com/office/drawing/2014/main" id="{BCABBE66-076E-4D19-B2C7-E3874F9D9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63"/>
          <a:stretch/>
        </p:blipFill>
        <p:spPr bwMode="auto">
          <a:xfrm>
            <a:off x="2424752" y="3375043"/>
            <a:ext cx="6487235" cy="32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69234" y="1893035"/>
            <a:ext cx="10853531" cy="1136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Выполнить задания на стр. 87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ПИЩЕВАЯ ПРОМЫШЛЕННОСТЬ</a:t>
            </a: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CC02A40F-5979-4B1E-8D05-B90835C8A71B}"/>
              </a:ext>
            </a:extLst>
          </p:cNvPr>
          <p:cNvSpPr/>
          <p:nvPr/>
        </p:nvSpPr>
        <p:spPr>
          <a:xfrm>
            <a:off x="3429000" y="1112767"/>
            <a:ext cx="5181600" cy="256139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размещаются в местах производства сырья в том случае, если оно быстро портится или выделяется много отходов при переработке, а также не переносит длительной перевозки (овощи, мясо, производство консервов, сахара, фруктовых соков). </a:t>
            </a:r>
          </a:p>
        </p:txBody>
      </p:sp>
      <p:pic>
        <p:nvPicPr>
          <p:cNvPr id="3076" name="Picture 4" descr="Sifatli go'sht maxsulotlari sotaman | AgroSale">
            <a:extLst>
              <a:ext uri="{FF2B5EF4-FFF2-40B4-BE49-F238E27FC236}">
                <a16:creationId xmlns:a16="http://schemas.microsoft.com/office/drawing/2014/main" id="{F5F2E420-434D-4323-B280-539A03031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4667"/>
          <a:stretch/>
        </p:blipFill>
        <p:spPr bwMode="auto">
          <a:xfrm>
            <a:off x="8391942" y="947529"/>
            <a:ext cx="3552408" cy="295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tulizmdan saqlaning!">
            <a:extLst>
              <a:ext uri="{FF2B5EF4-FFF2-40B4-BE49-F238E27FC236}">
                <a16:creationId xmlns:a16="http://schemas.microsoft.com/office/drawing/2014/main" id="{88829F2C-A9D8-4D35-BB1F-41A32A1E9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810000"/>
            <a:ext cx="355241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ossiya agroxoldingi Oʻzbekistonga shakar yetkazib berishni boshladi -  Korrespondent O'zbekiston">
            <a:extLst>
              <a:ext uri="{FF2B5EF4-FFF2-40B4-BE49-F238E27FC236}">
                <a16:creationId xmlns:a16="http://schemas.microsoft.com/office/drawing/2014/main" id="{8FDB198A-6BBB-484E-9D80-1B6BAA84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976688"/>
            <a:ext cx="3961570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12 น้ำทับทิม Pomegranate Juice – Whats Up Dock LA Tower Restaurant">
            <a:extLst>
              <a:ext uri="{FF2B5EF4-FFF2-40B4-BE49-F238E27FC236}">
                <a16:creationId xmlns:a16="http://schemas.microsoft.com/office/drawing/2014/main" id="{31043E0C-85D0-4FBC-9DB3-A2826842F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13333" r="7294" b="13575"/>
          <a:stretch/>
        </p:blipFill>
        <p:spPr bwMode="auto">
          <a:xfrm>
            <a:off x="3800060" y="3765896"/>
            <a:ext cx="3743740" cy="295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eva va sabzavotlar sotaman | AgroSale">
            <a:extLst>
              <a:ext uri="{FF2B5EF4-FFF2-40B4-BE49-F238E27FC236}">
                <a16:creationId xmlns:a16="http://schemas.microsoft.com/office/drawing/2014/main" id="{19E278B8-CEEC-4B26-B6F1-A1E41778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7105" r="3975" b="7105"/>
          <a:stretch/>
        </p:blipFill>
        <p:spPr bwMode="auto">
          <a:xfrm>
            <a:off x="95251" y="1050235"/>
            <a:ext cx="3552408" cy="2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89509" y="6118476"/>
            <a:ext cx="11710335" cy="56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ПИЩЕВАЯ ПРОМЫШЛЕННОСТЬ</a:t>
            </a:r>
          </a:p>
        </p:txBody>
      </p:sp>
      <p:sp>
        <p:nvSpPr>
          <p:cNvPr id="4" name="Выноска: счетверенная стрелка 3">
            <a:extLst>
              <a:ext uri="{FF2B5EF4-FFF2-40B4-BE49-F238E27FC236}">
                <a16:creationId xmlns:a16="http://schemas.microsoft.com/office/drawing/2014/main" id="{67C2A986-0079-4397-8444-BB017F2D3128}"/>
              </a:ext>
            </a:extLst>
          </p:cNvPr>
          <p:cNvSpPr/>
          <p:nvPr/>
        </p:nvSpPr>
        <p:spPr>
          <a:xfrm>
            <a:off x="3776699" y="2189966"/>
            <a:ext cx="4724400" cy="3505200"/>
          </a:xfrm>
          <a:prstGeom prst="quad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 пищевой промышленности</a:t>
            </a:r>
          </a:p>
        </p:txBody>
      </p:sp>
      <p:sp>
        <p:nvSpPr>
          <p:cNvPr id="19" name="Скругленный прямоугольник 2">
            <a:extLst>
              <a:ext uri="{FF2B5EF4-FFF2-40B4-BE49-F238E27FC236}">
                <a16:creationId xmlns:a16="http://schemas.microsoft.com/office/drawing/2014/main" id="{A3A36998-0241-4767-B09B-66BE9D0FA2DB}"/>
              </a:ext>
            </a:extLst>
          </p:cNvPr>
          <p:cNvSpPr/>
          <p:nvPr/>
        </p:nvSpPr>
        <p:spPr>
          <a:xfrm>
            <a:off x="3803203" y="1282574"/>
            <a:ext cx="3352800" cy="75164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Мукомольная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2">
            <a:extLst>
              <a:ext uri="{FF2B5EF4-FFF2-40B4-BE49-F238E27FC236}">
                <a16:creationId xmlns:a16="http://schemas.microsoft.com/office/drawing/2014/main" id="{53429187-5523-42D6-B94C-7C43ECABBE5E}"/>
              </a:ext>
            </a:extLst>
          </p:cNvPr>
          <p:cNvSpPr/>
          <p:nvPr/>
        </p:nvSpPr>
        <p:spPr>
          <a:xfrm>
            <a:off x="7972703" y="1893983"/>
            <a:ext cx="3352800" cy="751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Мясомолочная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">
            <a:extLst>
              <a:ext uri="{FF2B5EF4-FFF2-40B4-BE49-F238E27FC236}">
                <a16:creationId xmlns:a16="http://schemas.microsoft.com/office/drawing/2014/main" id="{CA34FBB8-D7A1-4DA1-8EBE-B605FC686ACB}"/>
              </a:ext>
            </a:extLst>
          </p:cNvPr>
          <p:cNvSpPr/>
          <p:nvPr/>
        </p:nvSpPr>
        <p:spPr>
          <a:xfrm>
            <a:off x="8689151" y="3538779"/>
            <a:ext cx="3310693" cy="859011"/>
          </a:xfrm>
          <a:prstGeom prst="roundRect">
            <a:avLst/>
          </a:prstGeom>
          <a:solidFill>
            <a:srgbClr val="C8A5E3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сахара 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">
            <a:extLst>
              <a:ext uri="{FF2B5EF4-FFF2-40B4-BE49-F238E27FC236}">
                <a16:creationId xmlns:a16="http://schemas.microsoft.com/office/drawing/2014/main" id="{DE12B2FD-B535-4EAE-86A7-E4B004A7CF15}"/>
              </a:ext>
            </a:extLst>
          </p:cNvPr>
          <p:cNvSpPr/>
          <p:nvPr/>
        </p:nvSpPr>
        <p:spPr>
          <a:xfrm>
            <a:off x="2895600" y="5902702"/>
            <a:ext cx="3379303" cy="7638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Консервные изделия 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">
            <a:extLst>
              <a:ext uri="{FF2B5EF4-FFF2-40B4-BE49-F238E27FC236}">
                <a16:creationId xmlns:a16="http://schemas.microsoft.com/office/drawing/2014/main" id="{3C2151AF-1146-452F-9E91-6E14257AB796}"/>
              </a:ext>
            </a:extLst>
          </p:cNvPr>
          <p:cNvSpPr/>
          <p:nvPr/>
        </p:nvSpPr>
        <p:spPr>
          <a:xfrm>
            <a:off x="283191" y="2223212"/>
            <a:ext cx="3352800" cy="86686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Макаронные изделия 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">
            <a:extLst>
              <a:ext uri="{FF2B5EF4-FFF2-40B4-BE49-F238E27FC236}">
                <a16:creationId xmlns:a16="http://schemas.microsoft.com/office/drawing/2014/main" id="{1D8ED878-740F-4A99-A97E-9DE47092FFF9}"/>
              </a:ext>
            </a:extLst>
          </p:cNvPr>
          <p:cNvSpPr/>
          <p:nvPr/>
        </p:nvSpPr>
        <p:spPr>
          <a:xfrm>
            <a:off x="115978" y="4241949"/>
            <a:ext cx="3687225" cy="724656"/>
          </a:xfrm>
          <a:prstGeom prst="roundRect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Кондитерские изделия 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2">
            <a:extLst>
              <a:ext uri="{FF2B5EF4-FFF2-40B4-BE49-F238E27FC236}">
                <a16:creationId xmlns:a16="http://schemas.microsoft.com/office/drawing/2014/main" id="{A5D39AC6-9345-4524-BC81-27E575239E46}"/>
              </a:ext>
            </a:extLst>
          </p:cNvPr>
          <p:cNvSpPr/>
          <p:nvPr/>
        </p:nvSpPr>
        <p:spPr>
          <a:xfrm>
            <a:off x="7708366" y="5253940"/>
            <a:ext cx="3881474" cy="1021034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алкогольных и безалкогольных напитков 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05855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ПИЩЕВАЯ ПРОМЫШЛЕННОСТЬ</a:t>
            </a: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A378223-5BF1-4EA2-BF9C-A15712D86140}"/>
              </a:ext>
            </a:extLst>
          </p:cNvPr>
          <p:cNvSpPr/>
          <p:nvPr/>
        </p:nvSpPr>
        <p:spPr>
          <a:xfrm>
            <a:off x="152400" y="1066800"/>
            <a:ext cx="5035525" cy="1159565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Межотраслевая связь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68A514FF-E771-4CC8-8AEC-E6326BC26CEC}"/>
              </a:ext>
            </a:extLst>
          </p:cNvPr>
          <p:cNvSpPr/>
          <p:nvPr/>
        </p:nvSpPr>
        <p:spPr>
          <a:xfrm>
            <a:off x="6705599" y="1066800"/>
            <a:ext cx="5311109" cy="115956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ашиностроение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1B774D2B-1037-4898-AC93-1C19930989DA}"/>
              </a:ext>
            </a:extLst>
          </p:cNvPr>
          <p:cNvSpPr/>
          <p:nvPr/>
        </p:nvSpPr>
        <p:spPr>
          <a:xfrm>
            <a:off x="6726926" y="2895604"/>
            <a:ext cx="5364119" cy="1295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Электроэнергетика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C865CF1-A119-433D-BC2F-89D756B313A7}"/>
              </a:ext>
            </a:extLst>
          </p:cNvPr>
          <p:cNvSpPr/>
          <p:nvPr/>
        </p:nvSpPr>
        <p:spPr>
          <a:xfrm>
            <a:off x="6705598" y="4981163"/>
            <a:ext cx="5364119" cy="11148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Химическая отрасль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5FC98E58-A0F3-4BE4-BCFC-9E38670406A7}"/>
              </a:ext>
            </a:extLst>
          </p:cNvPr>
          <p:cNvSpPr/>
          <p:nvPr/>
        </p:nvSpPr>
        <p:spPr>
          <a:xfrm>
            <a:off x="5337162" y="1276278"/>
            <a:ext cx="1219200" cy="740608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65076DD1-B878-4968-8370-F85417FC2F47}"/>
              </a:ext>
            </a:extLst>
          </p:cNvPr>
          <p:cNvSpPr/>
          <p:nvPr/>
        </p:nvSpPr>
        <p:spPr>
          <a:xfrm rot="5400000">
            <a:off x="9039583" y="2337415"/>
            <a:ext cx="662608" cy="453774"/>
          </a:xfrm>
          <a:prstGeom prst="chevron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C6240076-4D2E-46FB-8710-E77826944588}"/>
              </a:ext>
            </a:extLst>
          </p:cNvPr>
          <p:cNvSpPr/>
          <p:nvPr/>
        </p:nvSpPr>
        <p:spPr>
          <a:xfrm rot="5400000">
            <a:off x="8989889" y="4345115"/>
            <a:ext cx="761996" cy="453774"/>
          </a:xfrm>
          <a:prstGeom prst="chevron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Oziq-ovqat sanoati uchun asbob-uskunalar">
            <a:extLst>
              <a:ext uri="{FF2B5EF4-FFF2-40B4-BE49-F238E27FC236}">
                <a16:creationId xmlns:a16="http://schemas.microsoft.com/office/drawing/2014/main" id="{ECBBFB58-72EC-463B-9EBC-B7D869283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20350" r="8399" b="17409"/>
          <a:stretch/>
        </p:blipFill>
        <p:spPr bwMode="auto">
          <a:xfrm>
            <a:off x="91319" y="2418525"/>
            <a:ext cx="3200400" cy="224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Электроэнергетика в Казахстане: реформы наоборот — Forbes Kazakhstan">
            <a:extLst>
              <a:ext uri="{FF2B5EF4-FFF2-40B4-BE49-F238E27FC236}">
                <a16:creationId xmlns:a16="http://schemas.microsoft.com/office/drawing/2014/main" id="{9409A3EC-E022-478C-A4D1-94AE05FA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99" y="2431520"/>
            <a:ext cx="3307846" cy="24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Osh sodasi haqida biz bilgan va bilmagan narsalar">
            <a:extLst>
              <a:ext uri="{FF2B5EF4-FFF2-40B4-BE49-F238E27FC236}">
                <a16:creationId xmlns:a16="http://schemas.microsoft.com/office/drawing/2014/main" id="{972CCAFA-28E0-4707-82A5-2A8AA4A9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9" y="4697900"/>
            <a:ext cx="2667000" cy="208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irkaning turlicha xillaridan to'g'ri foydalanamiz – Zira.uz">
            <a:extLst>
              <a:ext uri="{FF2B5EF4-FFF2-40B4-BE49-F238E27FC236}">
                <a16:creationId xmlns:a16="http://schemas.microsoft.com/office/drawing/2014/main" id="{DA9117AD-633E-470F-AF38-48204DF04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t="7778" r="10814"/>
          <a:stretch/>
        </p:blipFill>
        <p:spPr bwMode="auto">
          <a:xfrm>
            <a:off x="3657599" y="4981163"/>
            <a:ext cx="2478457" cy="18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arantin vaqtida mahalliy un tanqisligi kuzatilmoqda. Bunga sabab nima?">
            <a:extLst>
              <a:ext uri="{FF2B5EF4-FFF2-40B4-BE49-F238E27FC236}">
                <a16:creationId xmlns:a16="http://schemas.microsoft.com/office/drawing/2014/main" id="{74943CDB-6E71-43F5-87DD-F0E118058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13280" b="11111"/>
          <a:stretch/>
        </p:blipFill>
        <p:spPr bwMode="auto">
          <a:xfrm>
            <a:off x="6341164" y="3515139"/>
            <a:ext cx="554603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МУКОМОЛЬНАЯ ОТРАСЛЬ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D1EB4A-7E8E-46BB-ACFF-2E8BA2DF58A1}"/>
              </a:ext>
            </a:extLst>
          </p:cNvPr>
          <p:cNvSpPr/>
          <p:nvPr/>
        </p:nvSpPr>
        <p:spPr>
          <a:xfrm>
            <a:off x="163996" y="1211146"/>
            <a:ext cx="601980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предприятиях перерабатывается пшеница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07876B-2D56-4B1F-A0F6-1042C6159303}"/>
              </a:ext>
            </a:extLst>
          </p:cNvPr>
          <p:cNvSpPr/>
          <p:nvPr/>
        </p:nvSpPr>
        <p:spPr>
          <a:xfrm>
            <a:off x="6341165" y="1033670"/>
            <a:ext cx="5546035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Площади, где выращивается пшеница, расположены почти рядом с потребителями, предприятия по переработке зерна (элеваторы) встречаются и в местах заготовки пшеницы, и в крупных городах.</a:t>
            </a:r>
          </a:p>
        </p:txBody>
      </p:sp>
      <p:pic>
        <p:nvPicPr>
          <p:cNvPr id="5122" name="Picture 2" descr="Олимлар: буғдой дони ўлим хавфи бўлган касалликларни даволовчи хусусиятига  эга — Sof.uz">
            <a:extLst>
              <a:ext uri="{FF2B5EF4-FFF2-40B4-BE49-F238E27FC236}">
                <a16:creationId xmlns:a16="http://schemas.microsoft.com/office/drawing/2014/main" id="{7F99D96C-19D5-42BC-A9B7-EAE25175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2462001"/>
            <a:ext cx="5791200" cy="39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228600" y="1010478"/>
            <a:ext cx="5867400" cy="173272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 относится к разряду крупных стран, в большом количестве производящих растительное масло. </a:t>
            </a: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13AC7EDC-098B-4314-BA4D-51AAE05D4283}"/>
              </a:ext>
            </a:extLst>
          </p:cNvPr>
          <p:cNvSpPr/>
          <p:nvPr/>
        </p:nvSpPr>
        <p:spPr>
          <a:xfrm>
            <a:off x="6248400" y="4648200"/>
            <a:ext cx="5622235" cy="1828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расположены поблизости от сырья и в районах с высокой плотностью населения.</a:t>
            </a:r>
          </a:p>
        </p:txBody>
      </p:sp>
      <p:pic>
        <p:nvPicPr>
          <p:cNvPr id="6146" name="Picture 2" descr="Ёғ-мой саноати корхоналари уюшмаси ташкил этилди">
            <a:extLst>
              <a:ext uri="{FF2B5EF4-FFF2-40B4-BE49-F238E27FC236}">
                <a16:creationId xmlns:a16="http://schemas.microsoft.com/office/drawing/2014/main" id="{245D3BB7-DD2A-4562-AD2C-30482E39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65150"/>
            <a:ext cx="5867400" cy="35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orxona haqida | АО «Guliston ekstrakt yog'»">
            <a:extLst>
              <a:ext uri="{FF2B5EF4-FFF2-40B4-BE49-F238E27FC236}">
                <a16:creationId xmlns:a16="http://schemas.microsoft.com/office/drawing/2014/main" id="{5BCCA70D-ECDB-4698-9E9C-C7E59E3C1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10479"/>
            <a:ext cx="5317435" cy="34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МАСЛОЖИРОВАЯ ОТРАСАЛЬ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o'sht va go'sht mahsulotlari | LeBazar.uz internet do'koni">
            <a:extLst>
              <a:ext uri="{FF2B5EF4-FFF2-40B4-BE49-F238E27FC236}">
                <a16:creationId xmlns:a16="http://schemas.microsoft.com/office/drawing/2014/main" id="{F21D2324-BC42-4137-92C5-08ECDABD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7" y="2951437"/>
            <a:ext cx="5384959" cy="33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5963477" y="1028257"/>
            <a:ext cx="5867400" cy="157418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Крупные мясокомбинаты построены в Ташкенте, Андижане, Намангане, Фергане, Ахангаране, то есть там, где мясопродукты употребляются в большом количестве</a:t>
            </a: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CD4B0A62-DD8E-4076-A09C-CC23D8D0EFFA}"/>
              </a:ext>
            </a:extLst>
          </p:cNvPr>
          <p:cNvSpPr/>
          <p:nvPr/>
        </p:nvSpPr>
        <p:spPr>
          <a:xfrm>
            <a:off x="177641" y="4572000"/>
            <a:ext cx="5867399" cy="196166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скоростным особенностям современного транспорта и специальным холодильным установкам стали возможными дальние перевозки мяса без ущерба для его качества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172" name="Picture 4" descr="Улгуржи озиқ-овқат савдо! (@oziq_ovqat) | Twitter">
            <a:extLst>
              <a:ext uri="{FF2B5EF4-FFF2-40B4-BE49-F238E27FC236}">
                <a16:creationId xmlns:a16="http://schemas.microsoft.com/office/drawing/2014/main" id="{4E523F4B-2AFF-4D76-8F48-72D6EC52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0" y="1028095"/>
            <a:ext cx="5537359" cy="33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251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МЯСОКОМБИНАТЫ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142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9AF7CBB-571D-4FA1-97C2-DFB3DAC74719}"/>
              </a:ext>
            </a:extLst>
          </p:cNvPr>
          <p:cNvSpPr/>
          <p:nvPr/>
        </p:nvSpPr>
        <p:spPr>
          <a:xfrm>
            <a:off x="480391" y="1049406"/>
            <a:ext cx="6324600" cy="2133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Хлебозаводы, макаронные и кондитерские фабрики, как правило, размещаются в крупных населенных пунктах </a:t>
            </a:r>
          </a:p>
        </p:txBody>
      </p:sp>
      <p:pic>
        <p:nvPicPr>
          <p:cNvPr id="8196" name="Picture 4" descr="Макароны из твердых сортов пшеницы">
            <a:extLst>
              <a:ext uri="{FF2B5EF4-FFF2-40B4-BE49-F238E27FC236}">
                <a16:creationId xmlns:a16="http://schemas.microsoft.com/office/drawing/2014/main" id="{57DFE101-FFE3-4E28-B782-B213ACDF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91579"/>
            <a:ext cx="3962400" cy="307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kfa, Artel va Mediapark qandolat va makaron mahsulotlarini ishlab  chiqaruvchi fabrikalar ochadi">
            <a:extLst>
              <a:ext uri="{FF2B5EF4-FFF2-40B4-BE49-F238E27FC236}">
                <a16:creationId xmlns:a16="http://schemas.microsoft.com/office/drawing/2014/main" id="{9671F345-EB2C-403A-8715-76A9BA97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91579"/>
            <a:ext cx="3886200" cy="307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Хлебобулочные, кондитерские изделия">
            <a:extLst>
              <a:ext uri="{FF2B5EF4-FFF2-40B4-BE49-F238E27FC236}">
                <a16:creationId xmlns:a16="http://schemas.microsoft.com/office/drawing/2014/main" id="{8064E772-E7E0-41E8-BDA0-888CCA05B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0" b="28000"/>
          <a:stretch/>
        </p:blipFill>
        <p:spPr bwMode="auto">
          <a:xfrm>
            <a:off x="8533570" y="3533600"/>
            <a:ext cx="3277430" cy="29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u NONLARDAN Keyin Non Sotib olmaysiz // UY NONI Tayyorlash // УЗБЕКИСКИЙ  ЛЕПЕШКА // UZBEK BREAD - YouTube">
            <a:extLst>
              <a:ext uri="{FF2B5EF4-FFF2-40B4-BE49-F238E27FC236}">
                <a16:creationId xmlns:a16="http://schemas.microsoft.com/office/drawing/2014/main" id="{23825D99-3099-4F73-BB42-D07818405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/>
        </p:blipFill>
        <p:spPr bwMode="auto">
          <a:xfrm>
            <a:off x="7162800" y="914400"/>
            <a:ext cx="457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ПИЩЕВАЯ ПРОМЫШЛЕННОСТЬ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</TotalTime>
  <Words>681</Words>
  <Application>Microsoft Office PowerPoint</Application>
  <PresentationFormat>Широкоэкранный</PresentationFormat>
  <Paragraphs>94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Open Sans Light</vt:lpstr>
      <vt:lpstr>Times New Roman</vt:lpstr>
      <vt:lpstr>Verdana</vt:lpstr>
      <vt:lpstr>Office Theme</vt:lpstr>
      <vt:lpstr>1_Office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ПРВ</vt:lpstr>
      <vt:lpstr>ПРВ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Пользователь Windows</cp:lastModifiedBy>
  <cp:revision>246</cp:revision>
  <dcterms:created xsi:type="dcterms:W3CDTF">2020-06-30T15:34:35Z</dcterms:created>
  <dcterms:modified xsi:type="dcterms:W3CDTF">2020-11-28T04:44:19Z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