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2" r:id="rId2"/>
  </p:sldMasterIdLst>
  <p:notesMasterIdLst>
    <p:notesMasterId r:id="rId31"/>
  </p:notesMasterIdLst>
  <p:sldIdLst>
    <p:sldId id="342" r:id="rId3"/>
    <p:sldId id="493" r:id="rId4"/>
    <p:sldId id="476" r:id="rId5"/>
    <p:sldId id="441" r:id="rId6"/>
    <p:sldId id="346" r:id="rId7"/>
    <p:sldId id="504" r:id="rId8"/>
    <p:sldId id="469" r:id="rId9"/>
    <p:sldId id="486" r:id="rId10"/>
    <p:sldId id="494" r:id="rId11"/>
    <p:sldId id="480" r:id="rId12"/>
    <p:sldId id="482" r:id="rId13"/>
    <p:sldId id="483" r:id="rId14"/>
    <p:sldId id="345" r:id="rId15"/>
    <p:sldId id="495" r:id="rId16"/>
    <p:sldId id="497" r:id="rId17"/>
    <p:sldId id="498" r:id="rId18"/>
    <p:sldId id="499" r:id="rId19"/>
    <p:sldId id="501" r:id="rId20"/>
    <p:sldId id="496" r:id="rId21"/>
    <p:sldId id="484" r:id="rId22"/>
    <p:sldId id="489" r:id="rId23"/>
    <p:sldId id="490" r:id="rId24"/>
    <p:sldId id="503" r:id="rId25"/>
    <p:sldId id="502" r:id="rId26"/>
    <p:sldId id="348" r:id="rId27"/>
    <p:sldId id="362" r:id="rId28"/>
    <p:sldId id="505" r:id="rId29"/>
    <p:sldId id="458" r:id="rId3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EE27"/>
    <a:srgbClr val="D6FDD1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92" autoAdjust="0"/>
  </p:normalViewPr>
  <p:slideViewPr>
    <p:cSldViewPr>
      <p:cViewPr varScale="1">
        <p:scale>
          <a:sx n="91" d="100"/>
          <a:sy n="91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71C8C-C014-4AEB-91DF-3D9BD2D7EAB8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B83714-6DC1-4BF5-AB27-0F4C89F65B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3714-6DC1-4BF5-AB27-0F4C89F65B7A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03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83714-6DC1-4BF5-AB27-0F4C89F65B7A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761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7B4B-5065-46AF-AD8C-64972057612F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C4B9-B11C-4316-A2F2-51E81A75A1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4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A9A9-CC10-4A7A-872C-4CAD17B04404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3BAFA-DCA6-4864-B123-55C71A87A7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71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846D-EC30-49C3-BDAF-E3ADC79DC20D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80839-7168-4791-B521-33EE84F798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463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2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6"/>
            <a:ext cx="3977642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A5CFED-A578-4CEA-87F7-AC3F9261C7AA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A1A34475-D6EC-4BC2-B352-A0647FDBB2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03326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342900"/>
            <a:ext cx="77724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B935D-8335-4581-B623-12024C2C60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091502"/>
      </p:ext>
    </p:extLst>
  </p:cSld>
  <p:clrMapOvr>
    <a:masterClrMapping/>
  </p:clrMapOvr>
  <p:transition spd="slow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8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9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8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7520-532D-4FBB-9601-FAD5022435DF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8040-03A0-4251-A7F4-4D7304F652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113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5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1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8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8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5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F089-F3F8-411B-A9E9-C4D5968CB8A9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B3822-7084-4A5F-946E-A80FCBF91C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78C0-BD04-42F9-8394-05FDD7942722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F6223-16F7-465A-BEB6-E38DE9688F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33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9B1D-BE1E-4B9C-80FE-7DDC97774B72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E62A-95C2-420F-A241-C247BF90C9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24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E5A8-9AE0-4C66-81C3-A3CB9598061B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D6732-FC14-4306-B8D6-9C2D70860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23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7693-D88D-48CC-A835-12DA0A88AEF6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DDADD-AD2F-4173-A1E0-42D098EA2E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06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7ACC-941F-49FA-AF80-35EE994B0F5B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D8756-CAF9-47ED-AAFE-B20948B00D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68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DA15-837F-49D8-AC20-2B42EA8B4A28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4C169-78B2-4286-B248-DEE2A87435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285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01593-A990-452D-91CA-39BDAA8E0910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43CD04F-C8C2-4717-AE91-E6E570598F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8/20/2020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9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43608" y="1223934"/>
            <a:ext cx="4321175" cy="3128464"/>
          </a:xfrm>
          <a:prstGeom prst="rect">
            <a:avLst/>
          </a:prstGeom>
        </p:spPr>
        <p:txBody>
          <a:bodyPr lIns="0" tIns="24808" rIns="0" bIns="0">
            <a:spAutoFit/>
          </a:bodyPr>
          <a:lstStyle/>
          <a:p>
            <a:pPr marL="32701">
              <a:spcBef>
                <a:spcPts val="195"/>
              </a:spcBef>
              <a:defRPr/>
            </a:pPr>
            <a:r>
              <a:rPr lang="ru-RU" sz="3600" dirty="0" smtClean="0">
                <a:solidFill>
                  <a:srgbClr val="2365C7"/>
                </a:solidFill>
                <a:latin typeface="Arial"/>
                <a:cs typeface="Arial"/>
              </a:rPr>
              <a:t>Тема :</a:t>
            </a:r>
            <a:endParaRPr lang="en-US" sz="36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701">
              <a:spcBef>
                <a:spcPts val="195"/>
              </a:spcBef>
              <a:defRPr/>
            </a:pPr>
            <a:r>
              <a:rPr lang="ru-RU" sz="4400" b="1" spc="9" dirty="0" smtClean="0">
                <a:solidFill>
                  <a:srgbClr val="2365C7"/>
                </a:solidFill>
                <a:latin typeface="Arial"/>
                <a:cs typeface="Arial"/>
              </a:rPr>
              <a:t>Введение</a:t>
            </a:r>
            <a:r>
              <a:rPr lang="ru-RU" sz="4400" b="1" i="1" spc="9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4400" b="1" i="1" spc="20" dirty="0">
              <a:latin typeface="Arial"/>
              <a:cs typeface="Arial"/>
            </a:endParaRPr>
          </a:p>
          <a:p>
            <a:pPr>
              <a:defRPr/>
            </a:pPr>
            <a:r>
              <a:rPr lang="en-US" sz="2400" b="1" spc="20" dirty="0">
                <a:latin typeface="Arial"/>
                <a:cs typeface="Arial"/>
              </a:rPr>
              <a:t>  </a:t>
            </a:r>
          </a:p>
          <a:p>
            <a:pPr>
              <a:defRPr/>
            </a:pPr>
            <a:endParaRPr lang="en-US" sz="2400" b="1" spc="20" dirty="0">
              <a:latin typeface="Arial"/>
              <a:cs typeface="Arial"/>
            </a:endParaRPr>
          </a:p>
          <a:p>
            <a:pPr>
              <a:defRPr/>
            </a:pPr>
            <a:r>
              <a:rPr lang="ru-RU" sz="2400" b="1" spc="20" dirty="0" smtClean="0">
                <a:latin typeface="Arial"/>
                <a:cs typeface="Arial"/>
              </a:rPr>
              <a:t>Учитель:</a:t>
            </a:r>
          </a:p>
          <a:p>
            <a:pPr>
              <a:defRPr/>
            </a:pPr>
            <a:r>
              <a:rPr lang="ru-RU" sz="2400" b="1" spc="20" dirty="0" err="1" smtClean="0">
                <a:latin typeface="Arial"/>
                <a:cs typeface="Arial"/>
              </a:rPr>
              <a:t>Мухамедова</a:t>
            </a:r>
            <a:r>
              <a:rPr lang="ru-RU" sz="2400" b="1" spc="20" dirty="0" smtClean="0">
                <a:latin typeface="Arial"/>
                <a:cs typeface="Arial"/>
              </a:rPr>
              <a:t> </a:t>
            </a:r>
            <a:r>
              <a:rPr lang="ru-RU" sz="2400" b="1" spc="20" dirty="0" err="1" smtClean="0">
                <a:latin typeface="Arial"/>
                <a:cs typeface="Arial"/>
              </a:rPr>
              <a:t>Шахноза</a:t>
            </a:r>
            <a:r>
              <a:rPr lang="ru-RU" sz="2400" b="1" spc="20" dirty="0" smtClean="0">
                <a:latin typeface="Arial"/>
                <a:cs typeface="Arial"/>
              </a:rPr>
              <a:t> Муратовна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5125" name="object 5"/>
          <p:cNvSpPr>
            <a:spLocks/>
          </p:cNvSpPr>
          <p:nvPr/>
        </p:nvSpPr>
        <p:spPr bwMode="auto">
          <a:xfrm>
            <a:off x="338163" y="1244600"/>
            <a:ext cx="546100" cy="1358900"/>
          </a:xfrm>
          <a:custGeom>
            <a:avLst/>
            <a:gdLst>
              <a:gd name="T0" fmla="*/ 87564825 w 344170"/>
              <a:gd name="T1" fmla="*/ 0 h 680719"/>
              <a:gd name="T2" fmla="*/ 0 w 344170"/>
              <a:gd name="T3" fmla="*/ 0 h 680719"/>
              <a:gd name="T4" fmla="*/ 0 w 344170"/>
              <a:gd name="T5" fmla="*/ 2147483647 h 680719"/>
              <a:gd name="T6" fmla="*/ 87564825 w 344170"/>
              <a:gd name="T7" fmla="*/ 2147483647 h 680719"/>
              <a:gd name="T8" fmla="*/ 87564825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object 6"/>
          <p:cNvSpPr>
            <a:spLocks/>
          </p:cNvSpPr>
          <p:nvPr/>
        </p:nvSpPr>
        <p:spPr bwMode="auto">
          <a:xfrm>
            <a:off x="338163" y="3075806"/>
            <a:ext cx="546100" cy="1512069"/>
          </a:xfrm>
          <a:custGeom>
            <a:avLst/>
            <a:gdLst>
              <a:gd name="T0" fmla="*/ 87564825 w 344170"/>
              <a:gd name="T1" fmla="*/ 0 h 680719"/>
              <a:gd name="T2" fmla="*/ 0 w 344170"/>
              <a:gd name="T3" fmla="*/ 0 h 680719"/>
              <a:gd name="T4" fmla="*/ 0 w 344170"/>
              <a:gd name="T5" fmla="*/ 149074629 h 680719"/>
              <a:gd name="T6" fmla="*/ 87564825 w 344170"/>
              <a:gd name="T7" fmla="*/ 149074629 h 680719"/>
              <a:gd name="T8" fmla="*/ 87564825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9007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54919"/>
            <a:ext cx="864096" cy="79092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414" r="9757"/>
          <a:stretch/>
        </p:blipFill>
        <p:spPr>
          <a:xfrm>
            <a:off x="4499992" y="1511300"/>
            <a:ext cx="4536504" cy="30765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Что изучает экономическая география, физическая география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81" y="1347788"/>
            <a:ext cx="6192688" cy="374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141635" y="1731814"/>
            <a:ext cx="3240360" cy="120980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"/>
              </a:rPr>
              <a:t>Экономическая география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761815" y="879897"/>
            <a:ext cx="1117278" cy="71988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300192" y="1679618"/>
            <a:ext cx="2764068" cy="125217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"/>
              </a:rPr>
              <a:t>Социальная география </a:t>
            </a:r>
            <a:endParaRPr lang="ru-RU" sz="2000" b="1" dirty="0">
              <a:solidFill>
                <a:srgbClr val="002060"/>
              </a:solidFill>
              <a:latin typeface="Arial 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012160" y="843757"/>
            <a:ext cx="1008112" cy="83586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-794"/>
            <a:ext cx="9144000" cy="7715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Экономическая и социальная география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транспорт на английском для детей - EnjoyEnglish-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651250"/>
            <a:ext cx="2447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Минерал 🎓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>
            <a:fillRect/>
          </a:stretch>
        </p:blipFill>
        <p:spPr bwMode="auto">
          <a:xfrm>
            <a:off x="7308850" y="1203325"/>
            <a:ext cx="165576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348038" y="2427288"/>
            <a:ext cx="3025775" cy="647700"/>
          </a:xfrm>
          <a:prstGeom prst="wedgeRoundRectCallout">
            <a:avLst>
              <a:gd name="adj1" fmla="val -66603"/>
              <a:gd name="adj2" fmla="val -51161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Arial "/>
              </a:rPr>
              <a:t>География промышленности </a:t>
            </a:r>
            <a:endParaRPr lang="en-US" b="1" dirty="0">
              <a:latin typeface="Arial 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187450" y="3219450"/>
            <a:ext cx="3455988" cy="647700"/>
          </a:xfrm>
          <a:prstGeom prst="wedgeRoundRectCallout">
            <a:avLst>
              <a:gd name="adj1" fmla="val -45629"/>
              <a:gd name="adj2" fmla="val -102147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Arial "/>
              </a:rPr>
              <a:t>География сельского хозяйства </a:t>
            </a:r>
            <a:endParaRPr lang="en-US" b="1" dirty="0">
              <a:latin typeface="Arial 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11188" y="4156075"/>
            <a:ext cx="2736850" cy="647700"/>
          </a:xfrm>
          <a:prstGeom prst="wedgeRoundRectCallout">
            <a:avLst>
              <a:gd name="adj1" fmla="val -59047"/>
              <a:gd name="adj2" fmla="val -1472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Arial "/>
              </a:rPr>
              <a:t>География транспорта </a:t>
            </a:r>
            <a:endParaRPr lang="ru-RU" b="1" dirty="0">
              <a:latin typeface="Arial 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3554" y="1600994"/>
            <a:ext cx="2807592" cy="10810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"/>
              </a:rPr>
              <a:t>Экономическая география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691680" y="807827"/>
            <a:ext cx="1511299" cy="719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ая прямоугольная выноска 13"/>
          <p:cNvSpPr/>
          <p:nvPr/>
        </p:nvSpPr>
        <p:spPr>
          <a:xfrm>
            <a:off x="3635375" y="1563688"/>
            <a:ext cx="3384550" cy="647700"/>
          </a:xfrm>
          <a:prstGeom prst="wedgeRoundRectCallout">
            <a:avLst>
              <a:gd name="adj1" fmla="val -69491"/>
              <a:gd name="adj2" fmla="val -41358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Arial "/>
              </a:rPr>
              <a:t>География природных ресурсов </a:t>
            </a:r>
            <a:endParaRPr lang="en-US" b="1" dirty="0">
              <a:latin typeface="Arial "/>
            </a:endParaRPr>
          </a:p>
        </p:txBody>
      </p:sp>
      <p:pic>
        <p:nvPicPr>
          <p:cNvPr id="16395" name="Picture 6" descr="Оборудование для химических завод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284413"/>
            <a:ext cx="1728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Сельское хозяйство и продовольственная безопасность в условиях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19450"/>
            <a:ext cx="18716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794"/>
            <a:ext cx="9144000" cy="7707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Экономическая и социальная география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Специальные тренеры обучат узбекских сельчан зарабатывать 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" b="8133"/>
          <a:stretch>
            <a:fillRect/>
          </a:stretch>
        </p:blipFill>
        <p:spPr bwMode="auto">
          <a:xfrm>
            <a:off x="6443663" y="3435350"/>
            <a:ext cx="24844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5902325" y="1131888"/>
            <a:ext cx="3241675" cy="93503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"/>
              </a:rPr>
              <a:t>Социальная география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799094" y="842963"/>
            <a:ext cx="1368425" cy="36036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414" name="Picture 2" descr="Toshkentda sartaroshlik bo'yicha o'tkazilgan mahorat darslarida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8013"/>
            <a:ext cx="32750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Итоги I квартала: численность населения Узбекистана увеличилась н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8863"/>
            <a:ext cx="29003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Скругленная прямоугольная выноска 54"/>
          <p:cNvSpPr/>
          <p:nvPr/>
        </p:nvSpPr>
        <p:spPr>
          <a:xfrm>
            <a:off x="3276600" y="1708150"/>
            <a:ext cx="2376488" cy="647700"/>
          </a:xfrm>
          <a:prstGeom prst="wedgeRoundRectCallout">
            <a:avLst>
              <a:gd name="adj1" fmla="val 58521"/>
              <a:gd name="adj2" fmla="val -108025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Arial "/>
              </a:rPr>
              <a:t>География населения </a:t>
            </a:r>
            <a:endParaRPr lang="ru-RU" b="1" dirty="0">
              <a:latin typeface="Arial "/>
            </a:endParaRPr>
          </a:p>
        </p:txBody>
      </p:sp>
      <p:sp>
        <p:nvSpPr>
          <p:cNvPr id="56" name="Скругленная прямоугольная выноска 55"/>
          <p:cNvSpPr/>
          <p:nvPr/>
        </p:nvSpPr>
        <p:spPr>
          <a:xfrm>
            <a:off x="3779838" y="2716213"/>
            <a:ext cx="2376487" cy="792162"/>
          </a:xfrm>
          <a:prstGeom prst="wedgeRoundRectCallout">
            <a:avLst>
              <a:gd name="adj1" fmla="val 55315"/>
              <a:gd name="adj2" fmla="val -121751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Arial "/>
              </a:rPr>
              <a:t>География сферы услуг </a:t>
            </a:r>
            <a:endParaRPr lang="ru-RU" b="1" dirty="0">
              <a:latin typeface="Arial "/>
            </a:endParaRPr>
          </a:p>
        </p:txBody>
      </p:sp>
      <p:sp>
        <p:nvSpPr>
          <p:cNvPr id="57" name="Скругленная прямоугольная выноска 56"/>
          <p:cNvSpPr/>
          <p:nvPr/>
        </p:nvSpPr>
        <p:spPr>
          <a:xfrm>
            <a:off x="6372225" y="2643188"/>
            <a:ext cx="2376488" cy="647700"/>
          </a:xfrm>
          <a:prstGeom prst="wedgeRoundRectCallout">
            <a:avLst>
              <a:gd name="adj1" fmla="val 805"/>
              <a:gd name="adj2" fmla="val -129594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Arial "/>
              </a:rPr>
              <a:t>География туризма </a:t>
            </a:r>
            <a:endParaRPr lang="ru-RU" b="1" dirty="0">
              <a:latin typeface="Arial 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94"/>
            <a:ext cx="9144000" cy="7707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Экономическая и социальная география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7" name="Oval 17"/>
          <p:cNvSpPr>
            <a:spLocks noChangeArrowheads="1"/>
          </p:cNvSpPr>
          <p:nvPr/>
        </p:nvSpPr>
        <p:spPr bwMode="auto">
          <a:xfrm>
            <a:off x="2965640" y="1503164"/>
            <a:ext cx="3168650" cy="21605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spc="9" dirty="0" smtClean="0">
                <a:solidFill>
                  <a:schemeClr val="tx1"/>
                </a:solidFill>
                <a:latin typeface="Arial"/>
                <a:cs typeface="Arial"/>
              </a:rPr>
              <a:t>Экономическая и социальная география Узбекистана</a:t>
            </a:r>
            <a:endParaRPr 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1936" name="Oval 16"/>
          <p:cNvSpPr>
            <a:spLocks noChangeArrowheads="1"/>
          </p:cNvSpPr>
          <p:nvPr/>
        </p:nvSpPr>
        <p:spPr bwMode="auto">
          <a:xfrm>
            <a:off x="415653" y="3632995"/>
            <a:ext cx="1995487" cy="5762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latin typeface="Arial" charset="0"/>
                <a:cs typeface="Arial" charset="0"/>
              </a:rPr>
              <a:t>Население 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1935" name="Oval 15"/>
          <p:cNvSpPr>
            <a:spLocks noChangeArrowheads="1"/>
          </p:cNvSpPr>
          <p:nvPr/>
        </p:nvSpPr>
        <p:spPr bwMode="auto">
          <a:xfrm>
            <a:off x="415653" y="801472"/>
            <a:ext cx="2269334" cy="10096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 smtClean="0">
                <a:latin typeface="Arial" charset="0"/>
                <a:cs typeface="Arial" charset="0"/>
              </a:rPr>
              <a:t>Административно-территориальное деление </a:t>
            </a:r>
            <a:endParaRPr lang="ru-RU" sz="1200" b="1" dirty="0">
              <a:latin typeface="Arial" charset="0"/>
              <a:cs typeface="Arial" charset="0"/>
            </a:endParaRPr>
          </a:p>
        </p:txBody>
      </p:sp>
      <p:sp>
        <p:nvSpPr>
          <p:cNvPr id="81934" name="Oval 14"/>
          <p:cNvSpPr>
            <a:spLocks noChangeArrowheads="1"/>
          </p:cNvSpPr>
          <p:nvPr/>
        </p:nvSpPr>
        <p:spPr bwMode="auto">
          <a:xfrm>
            <a:off x="2571389" y="110730"/>
            <a:ext cx="2651451" cy="87391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 smtClean="0">
                <a:latin typeface="Arial" charset="0"/>
                <a:cs typeface="Arial" charset="0"/>
              </a:rPr>
              <a:t>Географическое положение </a:t>
            </a:r>
            <a:endParaRPr lang="ru-RU" sz="1600" b="1" dirty="0">
              <a:latin typeface="Arial" charset="0"/>
              <a:cs typeface="Arial" charset="0"/>
            </a:endParaRPr>
          </a:p>
        </p:txBody>
      </p:sp>
      <p:sp>
        <p:nvSpPr>
          <p:cNvPr id="81933" name="Oval 13"/>
          <p:cNvSpPr>
            <a:spLocks noChangeArrowheads="1"/>
          </p:cNvSpPr>
          <p:nvPr/>
        </p:nvSpPr>
        <p:spPr bwMode="auto">
          <a:xfrm>
            <a:off x="6855192" y="1473231"/>
            <a:ext cx="2059839" cy="91043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latin typeface="Arial" charset="0"/>
                <a:cs typeface="Arial" charset="0"/>
              </a:rPr>
              <a:t>Сельское хозяйство </a:t>
            </a:r>
            <a:endParaRPr lang="ru-RU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5454689" y="613967"/>
            <a:ext cx="2555498" cy="61475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latin typeface="Arial" charset="0"/>
                <a:cs typeface="Arial" charset="0"/>
              </a:rPr>
              <a:t>Промышленность </a:t>
            </a:r>
            <a:endParaRPr lang="ru-RU" sz="1400" b="1" dirty="0">
              <a:latin typeface="Arial" charset="0"/>
              <a:cs typeface="Arial" charset="0"/>
            </a:endParaRP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5148262" y="4110037"/>
            <a:ext cx="3168352" cy="8650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latin typeface="Arial" charset="0"/>
                <a:cs typeface="Arial" charset="0"/>
              </a:rPr>
              <a:t>Внешнеэкономические связи </a:t>
            </a:r>
            <a:endParaRPr lang="ru-RU" sz="14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dirty="0">
              <a:latin typeface="Arial" charset="0"/>
              <a:cs typeface="Arial" charset="0"/>
            </a:endParaRP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70596" y="2383663"/>
            <a:ext cx="2271001" cy="86439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latin typeface="Arial" charset="0"/>
                <a:cs typeface="Arial" charset="0"/>
              </a:rPr>
              <a:t>Природные ресурсы </a:t>
            </a:r>
            <a:endParaRPr lang="ru-RU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dirty="0">
              <a:latin typeface="Arial" charset="0"/>
              <a:cs typeface="Arial" charset="0"/>
            </a:endParaRPr>
          </a:p>
        </p:txBody>
      </p:sp>
      <p:sp>
        <p:nvSpPr>
          <p:cNvPr id="81928" name="AutoShape 8"/>
          <p:cNvSpPr>
            <a:spLocks noChangeShapeType="1"/>
          </p:cNvSpPr>
          <p:nvPr/>
        </p:nvSpPr>
        <p:spPr bwMode="auto">
          <a:xfrm flipH="1">
            <a:off x="2394387" y="3215679"/>
            <a:ext cx="635455" cy="44092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27" name="AutoShape 7"/>
          <p:cNvSpPr>
            <a:spLocks noChangeShapeType="1"/>
          </p:cNvSpPr>
          <p:nvPr/>
        </p:nvSpPr>
        <p:spPr bwMode="auto">
          <a:xfrm flipV="1">
            <a:off x="5454689" y="1201739"/>
            <a:ext cx="215900" cy="36036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26" name="AutoShape 6"/>
          <p:cNvSpPr>
            <a:spLocks noChangeShapeType="1"/>
          </p:cNvSpPr>
          <p:nvPr/>
        </p:nvSpPr>
        <p:spPr bwMode="auto">
          <a:xfrm flipV="1">
            <a:off x="6178034" y="1995686"/>
            <a:ext cx="571578" cy="17195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24" name="AutoShape 4"/>
          <p:cNvSpPr>
            <a:spLocks noChangeShapeType="1"/>
          </p:cNvSpPr>
          <p:nvPr/>
        </p:nvSpPr>
        <p:spPr bwMode="auto">
          <a:xfrm flipH="1" flipV="1">
            <a:off x="2640876" y="1602879"/>
            <a:ext cx="490964" cy="2858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23" name="AutoShape 3"/>
          <p:cNvSpPr>
            <a:spLocks noChangeShapeType="1"/>
          </p:cNvSpPr>
          <p:nvPr/>
        </p:nvSpPr>
        <p:spPr bwMode="auto">
          <a:xfrm flipH="1">
            <a:off x="3621026" y="3663751"/>
            <a:ext cx="276088" cy="47545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21" name="AutoShape 1"/>
          <p:cNvSpPr>
            <a:spLocks noChangeShapeType="1"/>
          </p:cNvSpPr>
          <p:nvPr/>
        </p:nvSpPr>
        <p:spPr bwMode="auto">
          <a:xfrm>
            <a:off x="6103461" y="3025774"/>
            <a:ext cx="411598" cy="13473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4479925" y="211138"/>
            <a:ext cx="18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800"/>
              <a:t/>
            </a:r>
            <a:br>
              <a:rPr lang="ru-RU" altLang="ru-RU" sz="800"/>
            </a:br>
            <a:endParaRPr lang="ru-RU" altLang="ru-RU"/>
          </a:p>
        </p:txBody>
      </p:sp>
      <p:sp>
        <p:nvSpPr>
          <p:cNvPr id="21" name="AutoShape 3"/>
          <p:cNvSpPr>
            <a:spLocks noChangeShapeType="1"/>
          </p:cNvSpPr>
          <p:nvPr/>
        </p:nvSpPr>
        <p:spPr bwMode="auto">
          <a:xfrm flipH="1" flipV="1">
            <a:off x="3923928" y="1090612"/>
            <a:ext cx="219741" cy="35202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6515058" y="2916672"/>
            <a:ext cx="2520279" cy="89448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 smtClean="0">
                <a:latin typeface="Arial" charset="0"/>
                <a:cs typeface="Arial" charset="0"/>
              </a:rPr>
              <a:t>Экономические районы </a:t>
            </a:r>
            <a:endParaRPr lang="ru-RU" sz="1600" dirty="0">
              <a:latin typeface="Arial" charset="0"/>
              <a:cs typeface="Arial" charset="0"/>
            </a:endParaRPr>
          </a:p>
        </p:txBody>
      </p:sp>
      <p:sp>
        <p:nvSpPr>
          <p:cNvPr id="23" name="AutoShape 2"/>
          <p:cNvSpPr>
            <a:spLocks noChangeShapeType="1"/>
          </p:cNvSpPr>
          <p:nvPr/>
        </p:nvSpPr>
        <p:spPr bwMode="auto">
          <a:xfrm>
            <a:off x="5379857" y="3667483"/>
            <a:ext cx="290732" cy="44255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2484438" y="4208408"/>
            <a:ext cx="1727200" cy="8842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latin typeface="Arial" charset="0"/>
                <a:cs typeface="Arial" charset="0"/>
              </a:rPr>
              <a:t>Области и города </a:t>
            </a:r>
            <a:endParaRPr lang="ru-RU" b="1" dirty="0">
              <a:latin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ShapeType="1"/>
          </p:cNvSpPr>
          <p:nvPr/>
        </p:nvSpPr>
        <p:spPr bwMode="auto">
          <a:xfrm flipH="1">
            <a:off x="2354486" y="2604149"/>
            <a:ext cx="531872" cy="4571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952" y="0"/>
            <a:ext cx="9167952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географии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5961" y="778779"/>
            <a:ext cx="7154823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география занимается не только описанием, но и объяснением, прогнозом, управлением и правильным размещением новых хозяйственных объектов - дорог, городов, ГЭС, заводов и т. д.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Шеврон 4"/>
          <p:cNvSpPr/>
          <p:nvPr/>
        </p:nvSpPr>
        <p:spPr>
          <a:xfrm rot="2599925">
            <a:off x="2098886" y="2769115"/>
            <a:ext cx="268608" cy="2686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 rot="2291146">
            <a:off x="3226233" y="3875632"/>
            <a:ext cx="268608" cy="268608"/>
          </a:xfrm>
          <a:prstGeom prst="chevron">
            <a:avLst>
              <a:gd name="adj" fmla="val 50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Шеврон 6"/>
          <p:cNvSpPr/>
          <p:nvPr/>
        </p:nvSpPr>
        <p:spPr>
          <a:xfrm rot="18478550">
            <a:off x="6570421" y="2755124"/>
            <a:ext cx="268608" cy="2686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21654" y="1851867"/>
            <a:ext cx="3096344" cy="77728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что находится, как живет, как развивается…?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855305" y="3130768"/>
            <a:ext cx="2280866" cy="7916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Объяснение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это так происходит?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34823" y="4148635"/>
            <a:ext cx="2357100" cy="87981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Прогнозирование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будет через день, месяц, год, 10 лет?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934984" y="3185446"/>
            <a:ext cx="2227748" cy="7916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сделать так, чтобы…?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Шеврон 13"/>
          <p:cNvSpPr/>
          <p:nvPr/>
        </p:nvSpPr>
        <p:spPr>
          <a:xfrm rot="18412971">
            <a:off x="5557618" y="3826299"/>
            <a:ext cx="268608" cy="2686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691923" y="1794815"/>
            <a:ext cx="3347863" cy="79859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новых объектов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городов, водохранилищ, каналов…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61254" cy="6894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чего необходимо изучать географию?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559100" y="883086"/>
            <a:ext cx="4043053" cy="127444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научится познавать окружающий мир и отвечать на вопросы: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3026859">
            <a:off x="2131609" y="2168877"/>
            <a:ext cx="288032" cy="648072"/>
          </a:xfrm>
          <a:prstGeom prst="downArrow">
            <a:avLst>
              <a:gd name="adj1" fmla="val 61002"/>
              <a:gd name="adj2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07504" y="2852641"/>
            <a:ext cx="2089050" cy="9939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происходит?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76046" y="3383532"/>
            <a:ext cx="2115690" cy="100811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это  происходит?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496061" y="3395846"/>
            <a:ext cx="2143409" cy="100811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каким последствиям это приведет 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734546" y="2852641"/>
            <a:ext cx="2285061" cy="10472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предпринять для сохранения природы?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2165682">
            <a:off x="3518723" y="2454525"/>
            <a:ext cx="288032" cy="648072"/>
          </a:xfrm>
          <a:prstGeom prst="downArrow">
            <a:avLst>
              <a:gd name="adj1" fmla="val 61002"/>
              <a:gd name="adj2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962105">
            <a:off x="5282614" y="2445780"/>
            <a:ext cx="288032" cy="648072"/>
          </a:xfrm>
          <a:prstGeom prst="downArrow">
            <a:avLst>
              <a:gd name="adj1" fmla="val 61002"/>
              <a:gd name="adj2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725464">
            <a:off x="6853212" y="2188642"/>
            <a:ext cx="288032" cy="648072"/>
          </a:xfrm>
          <a:prstGeom prst="downArrow">
            <a:avLst>
              <a:gd name="adj1" fmla="val 61002"/>
              <a:gd name="adj2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131590"/>
            <a:ext cx="4320480" cy="427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700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Навоиазот</a:t>
            </a:r>
            <a:r>
              <a:rPr lang="ru-RU" sz="17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7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крупнейшее химическое предприятие в Узбекистане, было введено в строй в 1964 году. Завод специализируется на производстве азотных </a:t>
            </a:r>
            <a:r>
              <a:rPr lang="ru-RU" sz="17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удобрений. В </a:t>
            </a:r>
            <a:r>
              <a:rPr lang="ru-RU" sz="17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700" dirty="0" smtClean="0"/>
              <a:t>очные </a:t>
            </a:r>
            <a:r>
              <a:rPr lang="ru-RU" sz="1700" dirty="0"/>
              <a:t>и утренние часы, когда атмосфера не </a:t>
            </a:r>
            <a:r>
              <a:rPr lang="ru-RU" sz="1700" dirty="0" smtClean="0"/>
              <a:t>прогрета</a:t>
            </a:r>
            <a:r>
              <a:rPr lang="ru-RU" sz="1700" dirty="0"/>
              <a:t>, из заводских труб выпускается оксид азота (NO), однако стоит солнцу прогреть воздух, как в результате фотохимического окисления оксид азота превращается в гораздо более опасный диоксид азота (NO</a:t>
            </a:r>
            <a:r>
              <a:rPr lang="ru-RU" sz="1700" baseline="-25000" dirty="0"/>
              <a:t>2</a:t>
            </a:r>
            <a:r>
              <a:rPr lang="ru-RU" sz="1700" dirty="0"/>
              <a:t>) – рыже-бурый газ, который и является «лисьим хвостом».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Критическое мышление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5350" r="14563" b="16925"/>
          <a:stretch/>
        </p:blipFill>
        <p:spPr>
          <a:xfrm>
            <a:off x="179512" y="1347614"/>
            <a:ext cx="43924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2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4" y="0"/>
            <a:ext cx="9133656" cy="7715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Критическое мышление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1363" y="1131590"/>
            <a:ext cx="4230216" cy="385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Узбекский металлургический </a:t>
            </a:r>
            <a:r>
              <a:rPr lang="ru-RU" b="1" dirty="0" smtClean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комбинат</a:t>
            </a:r>
            <a:r>
              <a:rPr lang="ru-RU" dirty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предприятие</a:t>
            </a:r>
            <a:r>
              <a:rPr lang="ru-RU" dirty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черной металлургии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в 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Узбекистане</a:t>
            </a:r>
            <a:r>
              <a:rPr lang="ru-RU" dirty="0" smtClean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Расположен на востоке страны, в городе 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Бекабаде Ташкентской области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Комбинат переплавляет металлолом, выпускает металлопрокат.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2021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Какое отрицательное влияние оказывает это предприятие на окружающую среду?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15567"/>
            <a:ext cx="2952328" cy="2210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681210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4" y="0"/>
            <a:ext cx="9133656" cy="7715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Критическое мышление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9952" y="794930"/>
            <a:ext cx="118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0106" y="1089110"/>
            <a:ext cx="34288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Узбекский металлургический комбинат выбрасывает в атмосферу различные </a:t>
            </a:r>
          </a:p>
          <a:p>
            <a:r>
              <a:rPr lang="ru-RU" dirty="0"/>
              <a:t>в</a:t>
            </a:r>
            <a:r>
              <a:rPr lang="ru-RU" dirty="0" smtClean="0"/>
              <a:t>редные вещества-шлаки, пыль и газы, оксид углерода. Эти выбросы приводят к образованию «кислотных дождей», что приводит к гибели растительности. А так же заражается почва и погибают живые организмы в ней. 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6" y="1279976"/>
            <a:ext cx="4077364" cy="3034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003798"/>
            <a:ext cx="2664183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6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1472" y="1347614"/>
            <a:ext cx="4752528" cy="318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360" marR="312420" indent="215900">
              <a:lnSpc>
                <a:spcPct val="93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18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сли необдуманно строить заводы и фабрики, создавать </a:t>
            </a:r>
            <a:r>
              <a:rPr lang="ru-RU" sz="1800" spc="-3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фирмы, </a:t>
            </a:r>
            <a:r>
              <a:rPr lang="ru-RU" sz="1800" spc="-3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здравницы, </a:t>
            </a:r>
            <a:r>
              <a:rPr lang="ru-RU" sz="1800" spc="-3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учебные </a:t>
            </a:r>
            <a:r>
              <a:rPr lang="ru-RU" sz="1800" spc="-3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заведения </a:t>
            </a:r>
            <a:r>
              <a:rPr lang="ru-RU" sz="1800" spc="-2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sz="1800" spc="-3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предприятия бытового обслуживания, размещая </a:t>
            </a:r>
            <a:r>
              <a:rPr lang="ru-RU" sz="1800" spc="-2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</a:t>
            </a:r>
            <a:r>
              <a:rPr lang="ru-RU" sz="1800" spc="-3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необоснованно, </a:t>
            </a:r>
            <a:r>
              <a:rPr lang="ru-RU" sz="1800" spc="-2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1800" spc="-2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1800" spc="-4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непременно </a:t>
            </a:r>
            <a:r>
              <a:rPr lang="ru-RU" sz="1800" spc="-3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станет </a:t>
            </a:r>
            <a:r>
              <a:rPr lang="ru-RU" sz="1800" spc="-3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причиной </a:t>
            </a:r>
            <a:r>
              <a:rPr lang="ru-RU" sz="1800" spc="-4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бессмысленных </a:t>
            </a:r>
            <a:r>
              <a:rPr lang="ru-RU" sz="1800" spc="-1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трат денежных средств </a:t>
            </a:r>
            <a:r>
              <a:rPr lang="ru-RU" sz="18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spc="-1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человеческих сил, создавая множество неудобств </a:t>
            </a:r>
            <a:r>
              <a:rPr lang="ru-RU" sz="18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жизни населения. В результате это скажется отрицательно на повышении </a:t>
            </a:r>
            <a:r>
              <a:rPr lang="ru-RU" sz="1800" spc="-1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производительности общественного труда.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44" y="0"/>
            <a:ext cx="9133656" cy="7715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9582"/>
            <a:ext cx="3456384" cy="25922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828198"/>
            <a:ext cx="3096344" cy="22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1498062"/>
            <a:ext cx="4395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prstClr val="black"/>
                </a:solidFill>
              </a:rPr>
              <a:t>Знать географию-значит быть истинным гражданином мира, понимающим и представляющим планету, на которой он живет. География-наука, которая очень сильно показывает эрудицию человека, его общекультурный уровень развития.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1" y="1355174"/>
            <a:ext cx="4250939" cy="29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0"/>
            <a:ext cx="9144000" cy="700088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68572" tIns="34285" rIns="68572" bIns="34285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Производительность общественного труда</a:t>
            </a:r>
            <a:endParaRPr lang="ru-RU" sz="3200" dirty="0">
              <a:solidFill>
                <a:schemeClr val="bg1"/>
              </a:solidFill>
              <a:latin typeface="Arial 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932040" y="1131590"/>
            <a:ext cx="3887788" cy="34559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dirty="0" smtClean="0"/>
              <a:t>– </a:t>
            </a:r>
            <a:r>
              <a:rPr lang="ru-RU" sz="2800" dirty="0"/>
              <a:t>это объём </a:t>
            </a:r>
            <a:r>
              <a:rPr lang="ru-RU" sz="2800" dirty="0" smtClean="0"/>
              <a:t>национального </a:t>
            </a:r>
            <a:r>
              <a:rPr lang="ru-RU" sz="2800" dirty="0"/>
              <a:t>дохода, полученного в расчете на каждого работника, занятого в материальном производстве.</a:t>
            </a:r>
          </a:p>
        </p:txBody>
      </p:sp>
      <p:pic>
        <p:nvPicPr>
          <p:cNvPr id="19461" name="Picture 4" descr="Объем производства легкой промышленности увеличился на 8%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131590"/>
            <a:ext cx="4348163" cy="34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8">
            <a:extLst/>
          </p:cNvPr>
          <p:cNvSpPr>
            <a:spLocks/>
          </p:cNvSpPr>
          <p:nvPr/>
        </p:nvSpPr>
        <p:spPr bwMode="auto">
          <a:xfrm rot="1621283" flipH="1">
            <a:off x="7262424" y="2520815"/>
            <a:ext cx="1817446" cy="1982044"/>
          </a:xfrm>
          <a:custGeom>
            <a:avLst/>
            <a:gdLst>
              <a:gd name="T0" fmla="*/ 428 w 428"/>
              <a:gd name="T1" fmla="*/ 205 h 495"/>
              <a:gd name="T2" fmla="*/ 213 w 428"/>
              <a:gd name="T3" fmla="*/ 12 h 495"/>
              <a:gd name="T4" fmla="*/ 0 w 428"/>
              <a:gd name="T5" fmla="*/ 211 h 495"/>
              <a:gd name="T6" fmla="*/ 213 w 428"/>
              <a:gd name="T7" fmla="*/ 410 h 495"/>
              <a:gd name="T8" fmla="*/ 213 w 428"/>
              <a:gd name="T9" fmla="*/ 410 h 495"/>
              <a:gd name="T10" fmla="*/ 280 w 428"/>
              <a:gd name="T11" fmla="*/ 495 h 495"/>
              <a:gd name="T12" fmla="*/ 282 w 428"/>
              <a:gd name="T13" fmla="*/ 397 h 495"/>
              <a:gd name="T14" fmla="*/ 428 w 428"/>
              <a:gd name="T15" fmla="*/ 20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8" h="495">
                <a:moveTo>
                  <a:pt x="428" y="205"/>
                </a:moveTo>
                <a:cubicBezTo>
                  <a:pt x="428" y="95"/>
                  <a:pt x="368" y="28"/>
                  <a:pt x="213" y="12"/>
                </a:cubicBezTo>
                <a:cubicBezTo>
                  <a:pt x="96" y="0"/>
                  <a:pt x="0" y="101"/>
                  <a:pt x="0" y="211"/>
                </a:cubicBezTo>
                <a:cubicBezTo>
                  <a:pt x="0" y="321"/>
                  <a:pt x="96" y="420"/>
                  <a:pt x="213" y="410"/>
                </a:cubicBezTo>
                <a:cubicBezTo>
                  <a:pt x="213" y="410"/>
                  <a:pt x="213" y="410"/>
                  <a:pt x="213" y="410"/>
                </a:cubicBezTo>
                <a:cubicBezTo>
                  <a:pt x="233" y="444"/>
                  <a:pt x="256" y="475"/>
                  <a:pt x="280" y="495"/>
                </a:cubicBezTo>
                <a:cubicBezTo>
                  <a:pt x="277" y="464"/>
                  <a:pt x="277" y="433"/>
                  <a:pt x="282" y="397"/>
                </a:cubicBezTo>
                <a:cubicBezTo>
                  <a:pt x="378" y="368"/>
                  <a:pt x="428" y="296"/>
                  <a:pt x="428" y="20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75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32" tIns="45715" rIns="91432" bIns="45715"/>
          <a:lstStyle/>
          <a:p>
            <a:pPr>
              <a:defRPr/>
            </a:pPr>
            <a:endParaRPr lang="en-US" sz="2400" dirty="0"/>
          </a:p>
        </p:txBody>
      </p:sp>
      <p:sp>
        <p:nvSpPr>
          <p:cNvPr id="42" name="Freeform 7">
            <a:extLst/>
          </p:cNvPr>
          <p:cNvSpPr>
            <a:spLocks/>
          </p:cNvSpPr>
          <p:nvPr/>
        </p:nvSpPr>
        <p:spPr bwMode="auto">
          <a:xfrm rot="4780866">
            <a:off x="7242436" y="957197"/>
            <a:ext cx="1667054" cy="201378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32" tIns="45715" rIns="91432" bIns="45715"/>
          <a:lstStyle/>
          <a:p>
            <a:pPr>
              <a:defRPr/>
            </a:pPr>
            <a:endParaRPr lang="en-US" sz="2400" dirty="0"/>
          </a:p>
        </p:txBody>
      </p:sp>
      <p:sp>
        <p:nvSpPr>
          <p:cNvPr id="39" name="Freeform 7">
            <a:extLst/>
          </p:cNvPr>
          <p:cNvSpPr>
            <a:spLocks/>
          </p:cNvSpPr>
          <p:nvPr/>
        </p:nvSpPr>
        <p:spPr bwMode="auto">
          <a:xfrm rot="20202935">
            <a:off x="59739" y="2900673"/>
            <a:ext cx="1907361" cy="1777152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32" tIns="45715" rIns="91432" bIns="45715"/>
          <a:lstStyle/>
          <a:p>
            <a:pPr>
              <a:defRPr/>
            </a:pPr>
            <a:endParaRPr lang="en-US" sz="2400" dirty="0"/>
          </a:p>
        </p:txBody>
      </p:sp>
      <p:sp>
        <p:nvSpPr>
          <p:cNvPr id="22539" name="object 2"/>
          <p:cNvSpPr>
            <a:spLocks noGrp="1"/>
          </p:cNvSpPr>
          <p:nvPr>
            <p:ph type="title"/>
          </p:nvPr>
        </p:nvSpPr>
        <p:spPr>
          <a:xfrm>
            <a:off x="477838" y="171450"/>
            <a:ext cx="5580062" cy="527050"/>
          </a:xfrm>
        </p:spPr>
        <p:txBody>
          <a:bodyPr tIns="26172">
            <a:spAutoFit/>
          </a:bodyPr>
          <a:lstStyle/>
          <a:p>
            <a:pPr marL="19050" algn="l">
              <a:spcBef>
                <a:spcPts val="200"/>
              </a:spcBef>
            </a:pPr>
            <a:r>
              <a:rPr lang="en-US" alt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uz-Cyrl-UZ" alt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Слайднинг номи</a:t>
            </a:r>
            <a:r>
              <a:rPr lang="en-US" alt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altLang="ru-RU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0" name="object 3"/>
          <p:cNvSpPr>
            <a:spLocks/>
          </p:cNvSpPr>
          <p:nvPr/>
        </p:nvSpPr>
        <p:spPr bwMode="auto">
          <a:xfrm>
            <a:off x="8335963" y="252413"/>
            <a:ext cx="400050" cy="400050"/>
          </a:xfrm>
          <a:custGeom>
            <a:avLst/>
            <a:gdLst>
              <a:gd name="T0" fmla="*/ 252463 w 252729"/>
              <a:gd name="T1" fmla="*/ 0 h 252729"/>
              <a:gd name="T2" fmla="*/ 0 w 252729"/>
              <a:gd name="T3" fmla="*/ 0 h 252729"/>
              <a:gd name="T4" fmla="*/ 0 w 252729"/>
              <a:gd name="T5" fmla="*/ 252463 h 252729"/>
              <a:gd name="T6" fmla="*/ 252463 w 252729"/>
              <a:gd name="T7" fmla="*/ 252463 h 252729"/>
              <a:gd name="T8" fmla="*/ 252463 w 252729"/>
              <a:gd name="T9" fmla="*/ 0 h 252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object 4"/>
          <p:cNvSpPr txBox="1"/>
          <p:nvPr/>
        </p:nvSpPr>
        <p:spPr>
          <a:xfrm>
            <a:off x="8445500" y="241300"/>
            <a:ext cx="204788" cy="377825"/>
          </a:xfrm>
          <a:prstGeom prst="rect">
            <a:avLst/>
          </a:prstGeom>
        </p:spPr>
        <p:txBody>
          <a:bodyPr lIns="0" tIns="25165" rIns="0" bIns="0">
            <a:spAutoFit/>
          </a:bodyPr>
          <a:lstStyle/>
          <a:p>
            <a:pPr marL="20131">
              <a:spcBef>
                <a:spcPts val="198"/>
              </a:spcBef>
              <a:defRPr/>
            </a:pPr>
            <a:r>
              <a:rPr lang="ru-RU" sz="2300" spc="16" dirty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5" name="Freeform 6">
            <a:extLst/>
          </p:cNvPr>
          <p:cNvSpPr>
            <a:spLocks/>
          </p:cNvSpPr>
          <p:nvPr/>
        </p:nvSpPr>
        <p:spPr bwMode="auto">
          <a:xfrm rot="20800325">
            <a:off x="41793" y="1451430"/>
            <a:ext cx="2003664" cy="1846898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500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32" tIns="45715" rIns="91432" bIns="45715"/>
          <a:lstStyle/>
          <a:p>
            <a:pPr>
              <a:defRPr/>
            </a:pPr>
            <a:endParaRPr lang="en-US" sz="2400" dirty="0"/>
          </a:p>
        </p:txBody>
      </p:sp>
      <p:sp>
        <p:nvSpPr>
          <p:cNvPr id="6" name="Freeform 7">
            <a:extLst/>
          </p:cNvPr>
          <p:cNvSpPr>
            <a:spLocks/>
          </p:cNvSpPr>
          <p:nvPr/>
        </p:nvSpPr>
        <p:spPr bwMode="auto">
          <a:xfrm rot="2592853">
            <a:off x="1524257" y="947091"/>
            <a:ext cx="1938676" cy="1754656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32" tIns="45715" rIns="91432" bIns="45715"/>
          <a:lstStyle/>
          <a:p>
            <a:pPr>
              <a:defRPr/>
            </a:pPr>
            <a:endParaRPr lang="en-US" sz="2400" dirty="0"/>
          </a:p>
        </p:txBody>
      </p:sp>
      <p:sp>
        <p:nvSpPr>
          <p:cNvPr id="7" name="Freeform 8">
            <a:extLst/>
          </p:cNvPr>
          <p:cNvSpPr>
            <a:spLocks/>
          </p:cNvSpPr>
          <p:nvPr/>
        </p:nvSpPr>
        <p:spPr bwMode="auto">
          <a:xfrm rot="21064990" flipH="1">
            <a:off x="3168533" y="867924"/>
            <a:ext cx="2239942" cy="1749928"/>
          </a:xfrm>
          <a:custGeom>
            <a:avLst/>
            <a:gdLst>
              <a:gd name="T0" fmla="*/ 428 w 428"/>
              <a:gd name="T1" fmla="*/ 205 h 495"/>
              <a:gd name="T2" fmla="*/ 213 w 428"/>
              <a:gd name="T3" fmla="*/ 12 h 495"/>
              <a:gd name="T4" fmla="*/ 0 w 428"/>
              <a:gd name="T5" fmla="*/ 211 h 495"/>
              <a:gd name="T6" fmla="*/ 213 w 428"/>
              <a:gd name="T7" fmla="*/ 410 h 495"/>
              <a:gd name="T8" fmla="*/ 213 w 428"/>
              <a:gd name="T9" fmla="*/ 410 h 495"/>
              <a:gd name="T10" fmla="*/ 280 w 428"/>
              <a:gd name="T11" fmla="*/ 495 h 495"/>
              <a:gd name="T12" fmla="*/ 282 w 428"/>
              <a:gd name="T13" fmla="*/ 397 h 495"/>
              <a:gd name="T14" fmla="*/ 428 w 428"/>
              <a:gd name="T15" fmla="*/ 20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8" h="495">
                <a:moveTo>
                  <a:pt x="428" y="205"/>
                </a:moveTo>
                <a:cubicBezTo>
                  <a:pt x="428" y="95"/>
                  <a:pt x="368" y="28"/>
                  <a:pt x="213" y="12"/>
                </a:cubicBezTo>
                <a:cubicBezTo>
                  <a:pt x="96" y="0"/>
                  <a:pt x="0" y="101"/>
                  <a:pt x="0" y="211"/>
                </a:cubicBezTo>
                <a:cubicBezTo>
                  <a:pt x="0" y="321"/>
                  <a:pt x="96" y="420"/>
                  <a:pt x="213" y="410"/>
                </a:cubicBezTo>
                <a:cubicBezTo>
                  <a:pt x="213" y="410"/>
                  <a:pt x="213" y="410"/>
                  <a:pt x="213" y="410"/>
                </a:cubicBezTo>
                <a:cubicBezTo>
                  <a:pt x="233" y="444"/>
                  <a:pt x="256" y="475"/>
                  <a:pt x="280" y="495"/>
                </a:cubicBezTo>
                <a:cubicBezTo>
                  <a:pt x="277" y="464"/>
                  <a:pt x="277" y="433"/>
                  <a:pt x="282" y="397"/>
                </a:cubicBezTo>
                <a:cubicBezTo>
                  <a:pt x="378" y="368"/>
                  <a:pt x="428" y="296"/>
                  <a:pt x="428" y="20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75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32" tIns="45715" rIns="91432" bIns="45715"/>
          <a:lstStyle/>
          <a:p>
            <a:pPr>
              <a:defRPr/>
            </a:pPr>
            <a:endParaRPr lang="en-US" sz="2400" dirty="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 rot="17710703">
            <a:off x="5546432" y="910843"/>
            <a:ext cx="1938337" cy="1630363"/>
          </a:xfrm>
          <a:custGeom>
            <a:avLst/>
            <a:gdLst>
              <a:gd name="T0" fmla="*/ 982462 w 458"/>
              <a:gd name="T1" fmla="*/ 0 h 408"/>
              <a:gd name="T2" fmla="*/ 63521 w 458"/>
              <a:gd name="T3" fmla="*/ 711374 h 408"/>
              <a:gd name="T4" fmla="*/ 262554 w 458"/>
              <a:gd name="T5" fmla="*/ 1258893 h 408"/>
              <a:gd name="T6" fmla="*/ 0 w 458"/>
              <a:gd name="T7" fmla="*/ 1506675 h 408"/>
              <a:gd name="T8" fmla="*/ 478527 w 458"/>
              <a:gd name="T9" fmla="*/ 1466710 h 408"/>
              <a:gd name="T10" fmla="*/ 982462 w 458"/>
              <a:gd name="T11" fmla="*/ 1630566 h 408"/>
              <a:gd name="T12" fmla="*/ 1939515 w 458"/>
              <a:gd name="T13" fmla="*/ 899209 h 408"/>
              <a:gd name="T14" fmla="*/ 982462 w 458"/>
              <a:gd name="T15" fmla="*/ 0 h 4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8"/>
              <a:gd name="T25" fmla="*/ 0 h 408"/>
              <a:gd name="T26" fmla="*/ 458 w 458"/>
              <a:gd name="T27" fmla="*/ 408 h 4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8" h="408">
                <a:moveTo>
                  <a:pt x="232" y="0"/>
                </a:moveTo>
                <a:cubicBezTo>
                  <a:pt x="111" y="0"/>
                  <a:pt x="15" y="65"/>
                  <a:pt x="15" y="178"/>
                </a:cubicBezTo>
                <a:cubicBezTo>
                  <a:pt x="15" y="226"/>
                  <a:pt x="33" y="275"/>
                  <a:pt x="62" y="315"/>
                </a:cubicBezTo>
                <a:cubicBezTo>
                  <a:pt x="45" y="340"/>
                  <a:pt x="22" y="363"/>
                  <a:pt x="0" y="377"/>
                </a:cubicBezTo>
                <a:cubicBezTo>
                  <a:pt x="31" y="382"/>
                  <a:pt x="77" y="375"/>
                  <a:pt x="113" y="367"/>
                </a:cubicBezTo>
                <a:cubicBezTo>
                  <a:pt x="147" y="392"/>
                  <a:pt x="188" y="408"/>
                  <a:pt x="232" y="408"/>
                </a:cubicBezTo>
                <a:cubicBezTo>
                  <a:pt x="353" y="408"/>
                  <a:pt x="458" y="337"/>
                  <a:pt x="458" y="225"/>
                </a:cubicBezTo>
                <a:cubicBezTo>
                  <a:pt x="458" y="112"/>
                  <a:pt x="353" y="0"/>
                  <a:pt x="23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5" rIns="91432" bIns="45715"/>
          <a:lstStyle/>
          <a:p>
            <a:endParaRPr lang="ru-RU"/>
          </a:p>
        </p:txBody>
      </p:sp>
      <p:sp>
        <p:nvSpPr>
          <p:cNvPr id="9" name="Freeform 10">
            <a:extLst/>
          </p:cNvPr>
          <p:cNvSpPr>
            <a:spLocks/>
          </p:cNvSpPr>
          <p:nvPr/>
        </p:nvSpPr>
        <p:spPr bwMode="auto">
          <a:xfrm rot="373509">
            <a:off x="4548345" y="1768517"/>
            <a:ext cx="1922683" cy="1620665"/>
          </a:xfrm>
          <a:custGeom>
            <a:avLst/>
            <a:gdLst>
              <a:gd name="T0" fmla="*/ 203 w 405"/>
              <a:gd name="T1" fmla="*/ 0 h 461"/>
              <a:gd name="T2" fmla="*/ 0 w 405"/>
              <a:gd name="T3" fmla="*/ 189 h 461"/>
              <a:gd name="T4" fmla="*/ 118 w 405"/>
              <a:gd name="T5" fmla="*/ 361 h 461"/>
              <a:gd name="T6" fmla="*/ 108 w 405"/>
              <a:gd name="T7" fmla="*/ 461 h 461"/>
              <a:gd name="T8" fmla="*/ 197 w 405"/>
              <a:gd name="T9" fmla="*/ 378 h 461"/>
              <a:gd name="T10" fmla="*/ 203 w 405"/>
              <a:gd name="T11" fmla="*/ 378 h 461"/>
              <a:gd name="T12" fmla="*/ 405 w 405"/>
              <a:gd name="T13" fmla="*/ 189 h 461"/>
              <a:gd name="T14" fmla="*/ 203 w 405"/>
              <a:gd name="T1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461">
                <a:moveTo>
                  <a:pt x="203" y="0"/>
                </a:moveTo>
                <a:cubicBezTo>
                  <a:pt x="91" y="0"/>
                  <a:pt x="0" y="85"/>
                  <a:pt x="0" y="189"/>
                </a:cubicBezTo>
                <a:cubicBezTo>
                  <a:pt x="0" y="265"/>
                  <a:pt x="49" y="331"/>
                  <a:pt x="118" y="361"/>
                </a:cubicBezTo>
                <a:cubicBezTo>
                  <a:pt x="121" y="394"/>
                  <a:pt x="117" y="431"/>
                  <a:pt x="108" y="461"/>
                </a:cubicBezTo>
                <a:cubicBezTo>
                  <a:pt x="137" y="445"/>
                  <a:pt x="172" y="407"/>
                  <a:pt x="197" y="378"/>
                </a:cubicBezTo>
                <a:cubicBezTo>
                  <a:pt x="199" y="378"/>
                  <a:pt x="201" y="378"/>
                  <a:pt x="203" y="378"/>
                </a:cubicBezTo>
                <a:cubicBezTo>
                  <a:pt x="314" y="378"/>
                  <a:pt x="405" y="293"/>
                  <a:pt x="405" y="189"/>
                </a:cubicBezTo>
                <a:cubicBezTo>
                  <a:pt x="405" y="85"/>
                  <a:pt x="314" y="0"/>
                  <a:pt x="20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75000"/>
                </a:schemeClr>
              </a:gs>
              <a:gs pos="100000">
                <a:schemeClr val="accent6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32" tIns="45715" rIns="91432" bIns="45715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9750" y="1272271"/>
            <a:ext cx="1611313" cy="6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161" tIns="72581" rIns="145161" bIns="725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/>
              <a:t>Природные ресурсы</a:t>
            </a:r>
            <a:endParaRPr lang="ru-RU" altLang="ru-RU" sz="16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8003" y="1393449"/>
            <a:ext cx="2167824" cy="36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61" tIns="72581" rIns="145161" bIns="725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Здравоохранение </a:t>
            </a:r>
            <a:endParaRPr lang="ru-RU" altLang="ru-RU" sz="14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22810" y="2068499"/>
            <a:ext cx="1833563" cy="6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161" tIns="72581" rIns="145161" bIns="725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/>
              <a:t>Условия жизни трудящихся</a:t>
            </a:r>
            <a:endParaRPr lang="ru-RU" altLang="ru-RU" sz="16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55922" y="1177011"/>
            <a:ext cx="1744435" cy="12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61" tIns="72581" rIns="145161" bIns="725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Техническое оснащение, электроэнергия  </a:t>
            </a:r>
            <a:endParaRPr lang="ru-RU" altLang="ru-RU" sz="1400" b="1" dirty="0"/>
          </a:p>
          <a:p>
            <a:pPr algn="ctr" eaLnBrk="1" hangingPunct="1"/>
            <a:endParaRPr lang="ru-RU" altLang="ru-RU" sz="1600" dirty="0"/>
          </a:p>
          <a:p>
            <a:pPr eaLnBrk="1" hangingPunct="1"/>
            <a:endParaRPr lang="en-US" altLang="ru-RU" sz="1100" dirty="0">
              <a:solidFill>
                <a:srgbClr val="FFFFFF"/>
              </a:solidFill>
            </a:endParaRPr>
          </a:p>
        </p:txBody>
      </p:sp>
      <p:grpSp>
        <p:nvGrpSpPr>
          <p:cNvPr id="11" name="Group 4">
            <a:extLst/>
          </p:cNvPr>
          <p:cNvGrpSpPr>
            <a:grpSpLocks noChangeAspect="1"/>
          </p:cNvGrpSpPr>
          <p:nvPr/>
        </p:nvGrpSpPr>
        <p:grpSpPr bwMode="auto">
          <a:xfrm>
            <a:off x="1894643" y="3257467"/>
            <a:ext cx="663765" cy="1317464"/>
            <a:chOff x="1506" y="3505"/>
            <a:chExt cx="871" cy="1729"/>
          </a:xfrm>
          <a:solidFill>
            <a:schemeClr val="accent1"/>
          </a:solidFill>
        </p:grpSpPr>
        <p:sp>
          <p:nvSpPr>
            <p:cNvPr id="16" name="Freeform 5">
              <a:extLst/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7" name="Freeform 6">
              <a:extLst/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</p:grpSp>
      <p:grpSp>
        <p:nvGrpSpPr>
          <p:cNvPr id="15" name="Group 4">
            <a:extLst/>
          </p:cNvPr>
          <p:cNvGrpSpPr>
            <a:grpSpLocks noChangeAspect="1"/>
          </p:cNvGrpSpPr>
          <p:nvPr/>
        </p:nvGrpSpPr>
        <p:grpSpPr bwMode="auto">
          <a:xfrm>
            <a:off x="3546661" y="3257469"/>
            <a:ext cx="663765" cy="1317464"/>
            <a:chOff x="1506" y="3505"/>
            <a:chExt cx="871" cy="1729"/>
          </a:xfrm>
          <a:solidFill>
            <a:schemeClr val="accent4"/>
          </a:solidFill>
        </p:grpSpPr>
        <p:sp>
          <p:nvSpPr>
            <p:cNvPr id="19" name="Freeform 5">
              <a:extLst/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" name="Freeform 6">
              <a:extLst/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</p:grpSp>
      <p:grpSp>
        <p:nvGrpSpPr>
          <p:cNvPr id="18" name="Group 4">
            <a:extLst/>
          </p:cNvPr>
          <p:cNvGrpSpPr>
            <a:grpSpLocks noChangeAspect="1"/>
          </p:cNvGrpSpPr>
          <p:nvPr/>
        </p:nvGrpSpPr>
        <p:grpSpPr bwMode="auto">
          <a:xfrm>
            <a:off x="4372669" y="3257469"/>
            <a:ext cx="663765" cy="1317464"/>
            <a:chOff x="1506" y="3505"/>
            <a:chExt cx="871" cy="1729"/>
          </a:xfrm>
          <a:solidFill>
            <a:schemeClr val="accent5"/>
          </a:solidFill>
        </p:grpSpPr>
        <p:sp>
          <p:nvSpPr>
            <p:cNvPr id="22" name="Freeform 5">
              <a:extLst/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" name="Freeform 6">
              <a:extLst/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</p:grpSp>
      <p:grpSp>
        <p:nvGrpSpPr>
          <p:cNvPr id="21" name="Group 4">
            <a:extLst/>
          </p:cNvPr>
          <p:cNvGrpSpPr>
            <a:grpSpLocks noChangeAspect="1"/>
          </p:cNvGrpSpPr>
          <p:nvPr/>
        </p:nvGrpSpPr>
        <p:grpSpPr bwMode="auto">
          <a:xfrm>
            <a:off x="5198678" y="3257469"/>
            <a:ext cx="663765" cy="1317464"/>
            <a:chOff x="1506" y="3505"/>
            <a:chExt cx="871" cy="1729"/>
          </a:xfrm>
          <a:solidFill>
            <a:schemeClr val="accent6"/>
          </a:solidFill>
        </p:grpSpPr>
        <p:sp>
          <p:nvSpPr>
            <p:cNvPr id="25" name="Freeform 5">
              <a:extLst/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6" name="Freeform 6">
              <a:extLst/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</p:grpSp>
      <p:grpSp>
        <p:nvGrpSpPr>
          <p:cNvPr id="24" name="Group 4">
            <a:extLst/>
          </p:cNvPr>
          <p:cNvGrpSpPr>
            <a:grpSpLocks noChangeAspect="1"/>
          </p:cNvGrpSpPr>
          <p:nvPr/>
        </p:nvGrpSpPr>
        <p:grpSpPr bwMode="auto">
          <a:xfrm>
            <a:off x="6850691" y="3257467"/>
            <a:ext cx="663765" cy="1317464"/>
            <a:chOff x="1506" y="3505"/>
            <a:chExt cx="871" cy="1729"/>
          </a:xfrm>
          <a:solidFill>
            <a:schemeClr val="bg2"/>
          </a:solidFill>
        </p:grpSpPr>
        <p:sp>
          <p:nvSpPr>
            <p:cNvPr id="28" name="Freeform 5">
              <a:extLst/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9" name="Freeform 6">
              <a:extLst/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</p:grpSp>
      <p:grpSp>
        <p:nvGrpSpPr>
          <p:cNvPr id="27" name="Group 4">
            <a:extLst/>
          </p:cNvPr>
          <p:cNvGrpSpPr>
            <a:grpSpLocks noChangeAspect="1"/>
          </p:cNvGrpSpPr>
          <p:nvPr/>
        </p:nvGrpSpPr>
        <p:grpSpPr bwMode="auto">
          <a:xfrm>
            <a:off x="6024686" y="3257469"/>
            <a:ext cx="663765" cy="1317464"/>
            <a:chOff x="1506" y="3505"/>
            <a:chExt cx="871" cy="1729"/>
          </a:xfrm>
          <a:solidFill>
            <a:schemeClr val="tx2"/>
          </a:solidFill>
        </p:grpSpPr>
        <p:sp>
          <p:nvSpPr>
            <p:cNvPr id="31" name="Freeform 5">
              <a:extLst/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32" name="Freeform 6">
              <a:extLst/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</p:grpSp>
      <p:grpSp>
        <p:nvGrpSpPr>
          <p:cNvPr id="30" name="Group 4">
            <a:extLst/>
          </p:cNvPr>
          <p:cNvGrpSpPr>
            <a:grpSpLocks noChangeAspect="1"/>
          </p:cNvGrpSpPr>
          <p:nvPr/>
        </p:nvGrpSpPr>
        <p:grpSpPr bwMode="auto">
          <a:xfrm>
            <a:off x="2720654" y="3257469"/>
            <a:ext cx="663765" cy="1317464"/>
            <a:chOff x="1506" y="3505"/>
            <a:chExt cx="871" cy="1729"/>
          </a:xfrm>
          <a:solidFill>
            <a:schemeClr val="accent2"/>
          </a:solidFill>
        </p:grpSpPr>
        <p:sp>
          <p:nvSpPr>
            <p:cNvPr id="34" name="Freeform 5">
              <a:extLst/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35" name="Freeform 6">
              <a:extLst/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57595" tIns="28797" rIns="57595" bIns="28797"/>
            <a:lstStyle/>
            <a:p>
              <a:pPr>
                <a:defRPr/>
              </a:pPr>
              <a:endParaRPr lang="en-US" sz="2400" dirty="0"/>
            </a:p>
          </p:txBody>
        </p:sp>
      </p:grpSp>
      <p:sp>
        <p:nvSpPr>
          <p:cNvPr id="22566" name="object 2"/>
          <p:cNvSpPr>
            <a:spLocks/>
          </p:cNvSpPr>
          <p:nvPr/>
        </p:nvSpPr>
        <p:spPr bwMode="auto">
          <a:xfrm>
            <a:off x="0" y="0"/>
            <a:ext cx="9144000" cy="808479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5" rIns="68572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chemeClr val="bg1"/>
                </a:solidFill>
                <a:latin typeface="Arial "/>
              </a:rPr>
              <a:t>Производительность труда-основной фактор экономики</a:t>
            </a:r>
            <a:endParaRPr lang="ru-RU" altLang="ru-RU" sz="32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22567" name="Прямоугольник 36"/>
          <p:cNvSpPr>
            <a:spLocks noChangeArrowheads="1"/>
          </p:cNvSpPr>
          <p:nvPr/>
        </p:nvSpPr>
        <p:spPr bwMode="auto">
          <a:xfrm>
            <a:off x="455613" y="4659824"/>
            <a:ext cx="8280400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 "/>
              </a:rPr>
              <a:t>Факторы повышения производительности труда 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095" y="2172773"/>
            <a:ext cx="2018573" cy="51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61" tIns="72581" rIns="145161" bIns="725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/>
              <a:t>Квалифицированные</a:t>
            </a:r>
          </a:p>
          <a:p>
            <a:pPr algn="ctr" eaLnBrk="1" hangingPunct="1"/>
            <a:r>
              <a:rPr lang="ru-RU" altLang="ru-RU" sz="1200" b="1" dirty="0" smtClean="0"/>
              <a:t> кадры </a:t>
            </a:r>
            <a:endParaRPr lang="en-US" altLang="ru-RU" sz="1000" b="1" dirty="0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2849" y="3343225"/>
            <a:ext cx="1894643" cy="88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61" tIns="72581" rIns="145161" bIns="725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/>
              <a:t>Рациональное размещение предприятия </a:t>
            </a:r>
            <a:endParaRPr lang="ru-RU" altLang="ru-RU" sz="1600" b="1" dirty="0"/>
          </a:p>
        </p:txBody>
      </p:sp>
      <p:sp>
        <p:nvSpPr>
          <p:cNvPr id="22570" name="Прямоугольник 40"/>
          <p:cNvSpPr>
            <a:spLocks noChangeArrowheads="1"/>
          </p:cNvSpPr>
          <p:nvPr/>
        </p:nvSpPr>
        <p:spPr bwMode="auto">
          <a:xfrm>
            <a:off x="7228835" y="1492250"/>
            <a:ext cx="1716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/>
              <a:t>Культурно бытовое обслуживание </a:t>
            </a:r>
            <a:endParaRPr lang="ru-RU" altLang="ru-RU" sz="1600" b="1" dirty="0"/>
          </a:p>
        </p:txBody>
      </p:sp>
      <p:sp>
        <p:nvSpPr>
          <p:cNvPr id="22571" name="Прямоугольник 42"/>
          <p:cNvSpPr>
            <a:spLocks noChangeArrowheads="1"/>
          </p:cNvSpPr>
          <p:nvPr/>
        </p:nvSpPr>
        <p:spPr bwMode="auto">
          <a:xfrm>
            <a:off x="7320201" y="3156430"/>
            <a:ext cx="1847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/>
              <a:t>Условия отдыха</a:t>
            </a:r>
          </a:p>
          <a:p>
            <a:pPr algn="ctr" eaLnBrk="1" hangingPunct="1"/>
            <a:r>
              <a:rPr lang="ru-RU" altLang="ru-RU" sz="1600" b="1" dirty="0" smtClean="0"/>
              <a:t>трудящихся</a:t>
            </a:r>
            <a:endParaRPr lang="ru-RU" altLang="ru-RU" sz="1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38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Типы электростанций: их преимущества и недостатки, разновидност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76575"/>
            <a:ext cx="26638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" descr="Gazamir pro MChJ (Мuqobil yoqilg'i va energiya korxonalar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38503" b="34885"/>
          <a:stretch>
            <a:fillRect/>
          </a:stretch>
        </p:blipFill>
        <p:spPr bwMode="auto">
          <a:xfrm>
            <a:off x="5651500" y="1131888"/>
            <a:ext cx="29527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2" descr="Yoqilg`i sanoati » GeoOlamga xush kelibsiz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7425"/>
            <a:ext cx="27797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4" descr="Вести.UZ | серге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9450"/>
            <a:ext cx="28082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Современный металлургический завод: tov_tob — LiveJour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139950"/>
            <a:ext cx="2952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2"/>
          <p:cNvSpPr>
            <a:spLocks noGrp="1"/>
          </p:cNvSpPr>
          <p:nvPr>
            <p:ph type="title"/>
          </p:nvPr>
        </p:nvSpPr>
        <p:spPr>
          <a:xfrm>
            <a:off x="0" y="0"/>
            <a:ext cx="8785225" cy="915988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68572" tIns="34285" rIns="68572" bIns="34285"/>
          <a:lstStyle/>
          <a:p>
            <a:pPr>
              <a:defRPr/>
            </a:pPr>
            <a:r>
              <a:rPr lang="ru-RU" sz="2000" dirty="0"/>
              <a:t>П</a:t>
            </a:r>
            <a:r>
              <a:rPr lang="ru-RU" sz="2000" dirty="0" smtClean="0"/>
              <a:t>роизводительность </a:t>
            </a:r>
            <a:r>
              <a:rPr lang="ru-RU" sz="2000" dirty="0"/>
              <a:t>труда является самым важным и самым основным фактором перехода к рыночным отношениям.</a:t>
            </a:r>
            <a:r>
              <a:rPr lang="en-US" sz="320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322148"/>
              </p:ext>
            </p:extLst>
          </p:nvPr>
        </p:nvGraphicFramePr>
        <p:xfrm>
          <a:off x="2361455" y="2104681"/>
          <a:ext cx="4546850" cy="2636520"/>
        </p:xfrm>
        <a:graphic>
          <a:graphicData uri="http://schemas.openxmlformats.org/drawingml/2006/table">
            <a:tbl>
              <a:tblPr firstRow="1" firstCol="1" bandRow="1"/>
              <a:tblGrid>
                <a:gridCol w="454685">
                  <a:extLst>
                    <a:ext uri="{9D8B030D-6E8A-4147-A177-3AD203B41FA5}">
                      <a16:colId xmlns:a16="http://schemas.microsoft.com/office/drawing/2014/main" val="3971038736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1171752319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2746365903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1948652220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392645979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3556082545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1035693131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2660293302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286394169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2207090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0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04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548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65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3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00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19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01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43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66735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Филфорд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«Экономическая и социальная география»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131590"/>
            <a:ext cx="64624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1D1D1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Найдите 8 </a:t>
            </a:r>
            <a:r>
              <a:rPr lang="ru-RU" b="1" dirty="0">
                <a:solidFill>
                  <a:srgbClr val="1D1D1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слов в </a:t>
            </a:r>
            <a:r>
              <a:rPr lang="ru-RU" b="1" dirty="0" err="1" smtClean="0">
                <a:solidFill>
                  <a:srgbClr val="1D1D1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филворде</a:t>
            </a:r>
            <a:r>
              <a:rPr lang="ru-RU" b="1" dirty="0" smtClean="0">
                <a:solidFill>
                  <a:srgbClr val="1D1D1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относящихся </a:t>
            </a:r>
            <a:r>
              <a:rPr lang="ru-RU" b="1" dirty="0">
                <a:solidFill>
                  <a:srgbClr val="1D1D1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b="1" dirty="0" smtClean="0">
                <a:solidFill>
                  <a:srgbClr val="1D1D1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1D1D1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«Экономическая </a:t>
            </a:r>
            <a:r>
              <a:rPr lang="ru-RU" b="1" dirty="0">
                <a:solidFill>
                  <a:srgbClr val="1D1D1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1D1D1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география»: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24577"/>
              </p:ext>
            </p:extLst>
          </p:nvPr>
        </p:nvGraphicFramePr>
        <p:xfrm>
          <a:off x="2298575" y="1923678"/>
          <a:ext cx="4546850" cy="2513330"/>
        </p:xfrm>
        <a:graphic>
          <a:graphicData uri="http://schemas.openxmlformats.org/drawingml/2006/table">
            <a:tbl>
              <a:tblPr firstRow="1" firstCol="1" bandRow="1"/>
              <a:tblGrid>
                <a:gridCol w="454685">
                  <a:extLst>
                    <a:ext uri="{9D8B030D-6E8A-4147-A177-3AD203B41FA5}">
                      <a16:colId xmlns:a16="http://schemas.microsoft.com/office/drawing/2014/main" val="3971038736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1171752319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2746365903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1948652220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392645979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3556082545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1035693131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2660293302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286394169"/>
                    </a:ext>
                  </a:extLst>
                </a:gridCol>
                <a:gridCol w="454685">
                  <a:extLst>
                    <a:ext uri="{9D8B030D-6E8A-4147-A177-3AD203B41FA5}">
                      <a16:colId xmlns:a16="http://schemas.microsoft.com/office/drawing/2014/main" val="2207090292"/>
                    </a:ext>
                  </a:extLst>
                </a:gridCol>
              </a:tblGrid>
              <a:tr h="179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0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04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548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65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3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00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19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01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43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D1D1B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66735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Филфорд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«Экономическая и социальная география»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1183563"/>
            <a:ext cx="101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Ответ: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157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5" descr="Солнечные лучики: Объявление. Виртуальное родительское собр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55726"/>
            <a:ext cx="176371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3071" y="1347614"/>
            <a:ext cx="619268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3895" marR="94615" indent="215900">
              <a:lnSpc>
                <a:spcPct val="95000"/>
              </a:lnSpc>
              <a:spcBef>
                <a:spcPts val="635"/>
              </a:spcBef>
              <a:spcAft>
                <a:spcPts val="0"/>
              </a:spcAft>
            </a:pPr>
            <a:r>
              <a:rPr lang="ru-RU" sz="1600" spc="15" dirty="0">
                <a:solidFill>
                  <a:srgbClr val="231F20"/>
                </a:solidFill>
                <a:ea typeface="Times New Roman" panose="02020603050405020304" pitchFamily="18" charset="0"/>
              </a:rPr>
              <a:t>География </a:t>
            </a:r>
            <a:r>
              <a:rPr lang="ru-RU" sz="1600" spc="25" dirty="0">
                <a:solidFill>
                  <a:srgbClr val="231F20"/>
                </a:solidFill>
                <a:ea typeface="Times New Roman" panose="02020603050405020304" pitchFamily="18" charset="0"/>
              </a:rPr>
              <a:t>8-класса </a:t>
            </a:r>
            <a:r>
              <a:rPr lang="ru-RU" sz="1600" spc="20" dirty="0">
                <a:solidFill>
                  <a:srgbClr val="231F20"/>
                </a:solidFill>
                <a:ea typeface="Times New Roman" panose="02020603050405020304" pitchFamily="18" charset="0"/>
              </a:rPr>
              <a:t>снабдит </a:t>
            </a:r>
            <a:r>
              <a:rPr lang="ru-RU" sz="1600" spc="10" dirty="0">
                <a:solidFill>
                  <a:srgbClr val="231F20"/>
                </a:solidFill>
                <a:ea typeface="Times New Roman" panose="02020603050405020304" pitchFamily="18" charset="0"/>
              </a:rPr>
              <a:t>вас </a:t>
            </a:r>
            <a:r>
              <a:rPr lang="ru-RU" sz="1600" spc="30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географическими</a:t>
            </a:r>
            <a:r>
              <a:rPr lang="ru-RU" sz="1600" spc="360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231F20"/>
                </a:solidFill>
                <a:ea typeface="Times New Roman" panose="02020603050405020304" pitchFamily="18" charset="0"/>
              </a:rPr>
              <a:t>знаниями, </a:t>
            </a:r>
            <a:r>
              <a:rPr lang="ru-RU" sz="1600" spc="-20" dirty="0">
                <a:solidFill>
                  <a:srgbClr val="231F20"/>
                </a:solidFill>
                <a:ea typeface="Times New Roman" panose="02020603050405020304" pitchFamily="18" charset="0"/>
              </a:rPr>
              <a:t>направленными </a:t>
            </a:r>
            <a:r>
              <a:rPr lang="ru-RU" sz="1600" dirty="0">
                <a:solidFill>
                  <a:srgbClr val="231F20"/>
                </a:solidFill>
                <a:ea typeface="Times New Roman" panose="02020603050405020304" pitchFamily="18" charset="0"/>
              </a:rPr>
              <a:t>на </a:t>
            </a:r>
            <a:r>
              <a:rPr lang="ru-RU" sz="1600" spc="-15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повышение производительности </a:t>
            </a:r>
            <a:r>
              <a:rPr lang="ru-RU" sz="1600" spc="-15" dirty="0">
                <a:solidFill>
                  <a:srgbClr val="231F20"/>
                </a:solidFill>
                <a:ea typeface="Times New Roman" panose="02020603050405020304" pitchFamily="18" charset="0"/>
              </a:rPr>
              <a:t>общественного </a:t>
            </a:r>
            <a:r>
              <a:rPr lang="ru-RU" sz="1600" dirty="0">
                <a:solidFill>
                  <a:srgbClr val="231F20"/>
                </a:solidFill>
                <a:ea typeface="Times New Roman" panose="02020603050405020304" pitchFamily="18" charset="0"/>
              </a:rPr>
              <a:t>труда, охрану природных ресурсов и благоустройство жизни </a:t>
            </a:r>
            <a:r>
              <a:rPr lang="ru-RU" sz="1600" spc="10" dirty="0">
                <a:solidFill>
                  <a:srgbClr val="231F20"/>
                </a:solidFill>
                <a:ea typeface="Times New Roman" panose="02020603050405020304" pitchFamily="18" charset="0"/>
              </a:rPr>
              <a:t>населения </a:t>
            </a:r>
            <a:r>
              <a:rPr lang="ru-RU" sz="1600" dirty="0">
                <a:solidFill>
                  <a:srgbClr val="231F20"/>
                </a:solidFill>
                <a:ea typeface="Times New Roman" panose="02020603050405020304" pitchFamily="18" charset="0"/>
              </a:rPr>
              <a:t>в целом. </a:t>
            </a:r>
            <a:r>
              <a:rPr lang="ru-RU" sz="1600" dirty="0" smtClean="0"/>
              <a:t>Этот предмет </a:t>
            </a:r>
            <a:r>
              <a:rPr lang="ru-RU" sz="1600" dirty="0"/>
              <a:t>не только познакомит вас с национальной экономикой страны, но и обогатит умением и навыками пользования географической литературой различного содержания, работы с первоисточниками. Усвоив эту учебную дисциплину, вы научитесь характеризовать экономические географические объекты, события и процессы, научитесь приемам их анализа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49704" y="2024867"/>
            <a:ext cx="3754438" cy="152556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Параграф 1</a:t>
            </a:r>
            <a:r>
              <a:rPr lang="ru-RU" sz="2200" b="1" smtClean="0">
                <a:latin typeface="Arial" pitchFamily="34" charset="0"/>
                <a:cs typeface="Arial" pitchFamily="34" charset="0"/>
              </a:rPr>
              <a:t>, 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ответить на вопросы.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246"/>
            <a:ext cx="9144000" cy="771525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/>
          <a:lstStyle/>
          <a:p>
            <a:pP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адания для самостоятельной работы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9582"/>
            <a:ext cx="3744862" cy="34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Шеврон 4"/>
          <p:cNvSpPr/>
          <p:nvPr/>
        </p:nvSpPr>
        <p:spPr>
          <a:xfrm rot="2599925">
            <a:off x="2098886" y="2769115"/>
            <a:ext cx="268608" cy="2686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 rot="2291146">
            <a:off x="3226233" y="3875632"/>
            <a:ext cx="268608" cy="268608"/>
          </a:xfrm>
          <a:prstGeom prst="chevron">
            <a:avLst>
              <a:gd name="adj" fmla="val 50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Шеврон 6"/>
          <p:cNvSpPr/>
          <p:nvPr/>
        </p:nvSpPr>
        <p:spPr>
          <a:xfrm rot="18478550">
            <a:off x="6570421" y="2755124"/>
            <a:ext cx="268608" cy="2686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1654" y="1851867"/>
            <a:ext cx="3096344" cy="77728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что находится, как живет, как развивается…?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855305" y="3130768"/>
            <a:ext cx="2280866" cy="7916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Объяснение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это так происходит?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334823" y="4148635"/>
            <a:ext cx="2357100" cy="87981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Прогнозирование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будет через день, месяц, год, 10 лет?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934984" y="3185446"/>
            <a:ext cx="2227748" cy="7916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сделать так, чтобы…?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Шеврон 11"/>
          <p:cNvSpPr/>
          <p:nvPr/>
        </p:nvSpPr>
        <p:spPr>
          <a:xfrm rot="18412971">
            <a:off x="5557618" y="3826299"/>
            <a:ext cx="268608" cy="2686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691923" y="1794815"/>
            <a:ext cx="3347863" cy="79859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новых объектов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городов, водохранилищ, каналов…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1830" y="1020569"/>
            <a:ext cx="424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Приведите пример к данной схеме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0" y="15246"/>
            <a:ext cx="9144000" cy="771525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26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Презентация &quot;Все люди умеют плавать!&quot; -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27299" r="34637" b="16000"/>
          <a:stretch>
            <a:fillRect/>
          </a:stretch>
        </p:blipFill>
        <p:spPr bwMode="auto">
          <a:xfrm>
            <a:off x="0" y="915988"/>
            <a:ext cx="38163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9" descr="Книги о ВПК и армии, историческая и деловая литература. Выпуск 2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47788"/>
            <a:ext cx="4260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2232025" y="112713"/>
            <a:ext cx="4335463" cy="679450"/>
          </a:xfrm>
          <a:prstGeom prst="wedgeRoundRectCallout">
            <a:avLst>
              <a:gd name="adj1" fmla="val 50044"/>
              <a:gd name="adj2" fmla="val -1278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География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292080" y="1502569"/>
            <a:ext cx="3240360" cy="1366838"/>
          </a:xfrm>
          <a:prstGeom prst="wedgeRoundRectCallout">
            <a:avLst>
              <a:gd name="adj1" fmla="val 43485"/>
              <a:gd name="adj2" fmla="val -81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Экономическая и социальная география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55650" y="1492250"/>
            <a:ext cx="2952750" cy="1295400"/>
          </a:xfrm>
          <a:prstGeom prst="wedgeRoundRectCallout">
            <a:avLst>
              <a:gd name="adj1" fmla="val 18416"/>
              <a:gd name="adj2" fmla="val 16422"/>
              <a:gd name="adj3" fmla="val 16667"/>
            </a:avLst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Физическая география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051720" y="879475"/>
            <a:ext cx="1368425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37711" y="842963"/>
            <a:ext cx="1368425" cy="576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ая выноска 26"/>
          <p:cNvSpPr/>
          <p:nvPr/>
        </p:nvSpPr>
        <p:spPr>
          <a:xfrm>
            <a:off x="395288" y="3724275"/>
            <a:ext cx="2808287" cy="1223963"/>
          </a:xfrm>
          <a:prstGeom prst="wedgeRectCallout">
            <a:avLst>
              <a:gd name="adj1" fmla="val 41459"/>
              <a:gd name="adj2" fmla="val -126024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Изучает природу Земли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5508625" y="3579813"/>
            <a:ext cx="3348038" cy="1368425"/>
          </a:xfrm>
          <a:prstGeom prst="wedgeRectCallout">
            <a:avLst>
              <a:gd name="adj1" fmla="val -32287"/>
              <a:gd name="adj2" fmla="val -10266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Изучает хозяйственную деятельность человека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https://static6.depositphotos.com/1014999/650/v/950/depositphotos_6507592-stock-illustration-businesswoman-presenting-flags-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15"/>
          <a:stretch>
            <a:fillRect/>
          </a:stretch>
        </p:blipFill>
        <p:spPr bwMode="auto">
          <a:xfrm>
            <a:off x="0" y="1058863"/>
            <a:ext cx="27717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ject 2"/>
          <p:cNvSpPr>
            <a:spLocks/>
          </p:cNvSpPr>
          <p:nvPr/>
        </p:nvSpPr>
        <p:spPr bwMode="auto">
          <a:xfrm>
            <a:off x="0" y="-17850"/>
            <a:ext cx="9144000" cy="760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5" rIns="68572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 smtClean="0">
                <a:solidFill>
                  <a:schemeClr val="bg1"/>
                </a:solidFill>
                <a:cs typeface="Tahoma" panose="020B0604030504040204" pitchFamily="34" charset="0"/>
              </a:rPr>
              <a:t>Физическая география </a:t>
            </a:r>
            <a:r>
              <a:rPr lang="en-US" altLang="ru-RU" sz="4400" b="1" dirty="0" smtClean="0">
                <a:solidFill>
                  <a:schemeClr val="bg1"/>
                </a:solidFill>
                <a:cs typeface="Tahoma" panose="020B0604030504040204" pitchFamily="34" charset="0"/>
              </a:rPr>
              <a:t> </a:t>
            </a:r>
            <a:endParaRPr lang="ru-RU" altLang="ru-RU" sz="44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067175" y="1366838"/>
            <a:ext cx="4752975" cy="792162"/>
          </a:xfrm>
          <a:prstGeom prst="wedgeRoundRectCallout">
            <a:avLst>
              <a:gd name="adj1" fmla="val 50044"/>
              <a:gd name="adj2" fmla="val -1278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Начальный курс физической географии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067175" y="3651250"/>
            <a:ext cx="4608513" cy="792163"/>
          </a:xfrm>
          <a:prstGeom prst="wedgeRoundRectCallout">
            <a:avLst>
              <a:gd name="adj1" fmla="val 48849"/>
              <a:gd name="adj2" fmla="val -1536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география Средней Азии и Узбекистана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2700338" y="1347788"/>
            <a:ext cx="1150937" cy="830262"/>
          </a:xfrm>
          <a:prstGeom prst="star8">
            <a:avLst/>
          </a:prstGeom>
          <a:solidFill>
            <a:schemeClr val="accent1"/>
          </a:solidFill>
          <a:ln w="28575">
            <a:solidFill>
              <a:srgbClr val="00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5-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класс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8-конечная звезда 20"/>
          <p:cNvSpPr/>
          <p:nvPr/>
        </p:nvSpPr>
        <p:spPr>
          <a:xfrm>
            <a:off x="2700338" y="2500313"/>
            <a:ext cx="1150937" cy="828675"/>
          </a:xfrm>
          <a:prstGeom prst="star8">
            <a:avLst/>
          </a:prstGeom>
          <a:solidFill>
            <a:schemeClr val="accent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6-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8-конечная звезда 21"/>
          <p:cNvSpPr/>
          <p:nvPr/>
        </p:nvSpPr>
        <p:spPr>
          <a:xfrm>
            <a:off x="2700338" y="3724275"/>
            <a:ext cx="1189037" cy="828675"/>
          </a:xfrm>
          <a:prstGeom prst="star8">
            <a:avLst/>
          </a:prstGeom>
          <a:solidFill>
            <a:schemeClr val="accent1"/>
          </a:solidFill>
          <a:ln w="28575">
            <a:solidFill>
              <a:srgbClr val="00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7-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067175" y="2463006"/>
            <a:ext cx="4752975" cy="823912"/>
          </a:xfrm>
          <a:prstGeom prst="wedgeRoundRectCallout">
            <a:avLst>
              <a:gd name="adj1" fmla="val 50044"/>
              <a:gd name="adj2" fmla="val -1278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география материков и океанов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C:\Users\JAXONGIR\Desktop\unname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2" y="1495292"/>
            <a:ext cx="1690688" cy="136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ject 2"/>
          <p:cNvSpPr>
            <a:spLocks/>
          </p:cNvSpPr>
          <p:nvPr/>
        </p:nvSpPr>
        <p:spPr bwMode="auto">
          <a:xfrm>
            <a:off x="0" y="0"/>
            <a:ext cx="9144000" cy="62706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5" rIns="68572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chemeClr val="bg1"/>
                </a:solidFill>
              </a:rPr>
              <a:t>Проверка знаний 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71550" y="700088"/>
            <a:ext cx="4335463" cy="358775"/>
          </a:xfrm>
          <a:prstGeom prst="wedgeRoundRectCallout">
            <a:avLst>
              <a:gd name="adj1" fmla="val 50044"/>
              <a:gd name="adj2" fmla="val -1278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Уменьшенная модель земли-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965253" y="2195513"/>
            <a:ext cx="6337300" cy="574675"/>
          </a:xfrm>
          <a:prstGeom prst="wedgeRoundRectCallout">
            <a:avLst>
              <a:gd name="adj1" fmla="val 48295"/>
              <a:gd name="adj2" fmla="val 290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чисел, применяемая для отсчета длительного времени-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971550" y="2859088"/>
            <a:ext cx="7921625" cy="433387"/>
          </a:xfrm>
          <a:prstGeom prst="wedgeRoundRectCallout">
            <a:avLst>
              <a:gd name="adj1" fmla="val 49792"/>
              <a:gd name="adj2" fmla="val 3159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в пределах одного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мередиана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-…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71550" y="1203325"/>
            <a:ext cx="4897438" cy="360363"/>
          </a:xfrm>
          <a:prstGeom prst="wedgeRoundRectCallout">
            <a:avLst>
              <a:gd name="adj1" fmla="val 50901"/>
              <a:gd name="adj2" fmla="val -6374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Геологическое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летоисчесление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…..</a:t>
            </a:r>
            <a:endParaRPr lang="ru-RU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965253" y="1727475"/>
            <a:ext cx="5329238" cy="360362"/>
          </a:xfrm>
          <a:prstGeom prst="wedgeRoundRectCallout">
            <a:avLst>
              <a:gd name="adj1" fmla="val 48291"/>
              <a:gd name="adj2" fmla="val 4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Сборник географических карт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-…..</a:t>
            </a:r>
            <a:endParaRPr lang="ru-RU" sz="20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8-конечная звезда 23"/>
          <p:cNvSpPr/>
          <p:nvPr/>
        </p:nvSpPr>
        <p:spPr>
          <a:xfrm>
            <a:off x="250823" y="2828583"/>
            <a:ext cx="576263" cy="504825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354762" y="802650"/>
            <a:ext cx="1908175" cy="606425"/>
          </a:xfrm>
          <a:prstGeom prst="wedgeRoundRectCallout">
            <a:avLst>
              <a:gd name="adj1" fmla="val 8806"/>
              <a:gd name="adj2" fmla="val -14794"/>
              <a:gd name="adj3" fmla="val 16667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Термины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971550" y="3435350"/>
            <a:ext cx="7921625" cy="431800"/>
          </a:xfrm>
          <a:prstGeom prst="wedgeRoundRectCallout">
            <a:avLst>
              <a:gd name="adj1" fmla="val 49792"/>
              <a:gd name="adj2" fmla="val 31594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Многолетний режим погоды-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980936" y="3940175"/>
            <a:ext cx="7921625" cy="644658"/>
          </a:xfrm>
          <a:prstGeom prst="wedgeRoundRectCallout">
            <a:avLst>
              <a:gd name="adj1" fmla="val 49792"/>
              <a:gd name="adj2" fmla="val 315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Небольшой участок суши окруженный со всех сторон водой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971550" y="4656271"/>
            <a:ext cx="7921625" cy="411162"/>
          </a:xfrm>
          <a:prstGeom prst="wedgeRoundRectCallout">
            <a:avLst>
              <a:gd name="adj1" fmla="val 49792"/>
              <a:gd name="adj2" fmla="val 31594"/>
              <a:gd name="adj3" fmla="val 16667"/>
            </a:avLst>
          </a:prstGeom>
          <a:solidFill>
            <a:srgbClr val="D6FDD1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неровности Земли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-…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8-конечная звезда 27"/>
          <p:cNvSpPr/>
          <p:nvPr/>
        </p:nvSpPr>
        <p:spPr>
          <a:xfrm>
            <a:off x="250822" y="3412639"/>
            <a:ext cx="576263" cy="504825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8-конечная звезда 28"/>
          <p:cNvSpPr/>
          <p:nvPr/>
        </p:nvSpPr>
        <p:spPr>
          <a:xfrm>
            <a:off x="250822" y="3998570"/>
            <a:ext cx="576263" cy="503238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8-конечная звезда 29"/>
          <p:cNvSpPr/>
          <p:nvPr/>
        </p:nvSpPr>
        <p:spPr>
          <a:xfrm>
            <a:off x="250822" y="4569618"/>
            <a:ext cx="576263" cy="504825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8-конечная звезда 30"/>
          <p:cNvSpPr/>
          <p:nvPr/>
        </p:nvSpPr>
        <p:spPr>
          <a:xfrm>
            <a:off x="250825" y="627063"/>
            <a:ext cx="576263" cy="504825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8-конечная звезда 31"/>
          <p:cNvSpPr/>
          <p:nvPr/>
        </p:nvSpPr>
        <p:spPr>
          <a:xfrm>
            <a:off x="250825" y="1708150"/>
            <a:ext cx="576263" cy="503238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8-конечная звезда 32"/>
          <p:cNvSpPr/>
          <p:nvPr/>
        </p:nvSpPr>
        <p:spPr>
          <a:xfrm>
            <a:off x="250825" y="2266951"/>
            <a:ext cx="576263" cy="503237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8-конечная звезда 33"/>
          <p:cNvSpPr/>
          <p:nvPr/>
        </p:nvSpPr>
        <p:spPr>
          <a:xfrm>
            <a:off x="250822" y="1182859"/>
            <a:ext cx="576263" cy="504825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C:\Users\JAXONGIR\Desktop\unname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2" y="1495292"/>
            <a:ext cx="1690688" cy="136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ject 2"/>
          <p:cNvSpPr>
            <a:spLocks/>
          </p:cNvSpPr>
          <p:nvPr/>
        </p:nvSpPr>
        <p:spPr bwMode="auto">
          <a:xfrm>
            <a:off x="0" y="0"/>
            <a:ext cx="9144000" cy="62706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5" rIns="68572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Проверка знаний 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71550" y="700088"/>
            <a:ext cx="5040610" cy="358775"/>
          </a:xfrm>
          <a:prstGeom prst="wedgeRoundRectCallout">
            <a:avLst>
              <a:gd name="adj1" fmla="val 50044"/>
              <a:gd name="adj2" fmla="val 1943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Уменьшенная модель земли-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Глобус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965253" y="2195513"/>
            <a:ext cx="6337300" cy="574675"/>
          </a:xfrm>
          <a:prstGeom prst="wedgeRoundRectCallout">
            <a:avLst>
              <a:gd name="adj1" fmla="val 48295"/>
              <a:gd name="adj2" fmla="val 290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Система чисел, применяемая для отсчета длительного времени-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971550" y="2859088"/>
            <a:ext cx="7921625" cy="433387"/>
          </a:xfrm>
          <a:prstGeom prst="wedgeRoundRectCallout">
            <a:avLst>
              <a:gd name="adj1" fmla="val 49792"/>
              <a:gd name="adj2" fmla="val 3159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Время в пределах одного меридиана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естное время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65253" y="1182858"/>
            <a:ext cx="6488056" cy="436941"/>
          </a:xfrm>
          <a:prstGeom prst="wedgeRoundRectCallout">
            <a:avLst>
              <a:gd name="adj1" fmla="val 50043"/>
              <a:gd name="adj2" fmla="val -6374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Геологическое летоисчисление-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охронология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965253" y="1727475"/>
            <a:ext cx="5329238" cy="360362"/>
          </a:xfrm>
          <a:prstGeom prst="wedgeRoundRectCallout">
            <a:avLst>
              <a:gd name="adj1" fmla="val 48291"/>
              <a:gd name="adj2" fmla="val 4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Сборник географических карт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Атлас</a:t>
            </a:r>
            <a:endParaRPr kumimoji="0" lang="ru-RU" sz="20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8-конечная звезда 23"/>
          <p:cNvSpPr/>
          <p:nvPr/>
        </p:nvSpPr>
        <p:spPr>
          <a:xfrm>
            <a:off x="250823" y="2828583"/>
            <a:ext cx="576263" cy="504825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7289399" y="700917"/>
            <a:ext cx="1769910" cy="395019"/>
          </a:xfrm>
          <a:prstGeom prst="wedgeRoundRectCallout">
            <a:avLst>
              <a:gd name="adj1" fmla="val 8806"/>
              <a:gd name="adj2" fmla="val -14794"/>
              <a:gd name="adj3" fmla="val 16667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Термины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971550" y="3435350"/>
            <a:ext cx="7921625" cy="431800"/>
          </a:xfrm>
          <a:prstGeom prst="wedgeRoundRectCallout">
            <a:avLst>
              <a:gd name="adj1" fmla="val 49792"/>
              <a:gd name="adj2" fmla="val 31594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Многолетний режим погоды-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Климат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980936" y="3940175"/>
            <a:ext cx="7921625" cy="644658"/>
          </a:xfrm>
          <a:prstGeom prst="wedgeRoundRectCallout">
            <a:avLst>
              <a:gd name="adj1" fmla="val 49792"/>
              <a:gd name="adj2" fmla="val 315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Небольшой участок суши окруженный со всех сторон водой-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Остров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971550" y="4656271"/>
            <a:ext cx="7921625" cy="411162"/>
          </a:xfrm>
          <a:prstGeom prst="wedgeRoundRectCallout">
            <a:avLst>
              <a:gd name="adj1" fmla="val 49792"/>
              <a:gd name="adj2" fmla="val 31594"/>
              <a:gd name="adj3" fmla="val 16667"/>
            </a:avLst>
          </a:prstGeom>
          <a:solidFill>
            <a:srgbClr val="D6FDD1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5146" tIns="72573" rIns="145146" bIns="7257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Все неровности Земли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Рельеф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8-конечная звезда 27"/>
          <p:cNvSpPr/>
          <p:nvPr/>
        </p:nvSpPr>
        <p:spPr>
          <a:xfrm>
            <a:off x="250822" y="3412639"/>
            <a:ext cx="576263" cy="504825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8-конечная звезда 28"/>
          <p:cNvSpPr/>
          <p:nvPr/>
        </p:nvSpPr>
        <p:spPr>
          <a:xfrm>
            <a:off x="250822" y="3998570"/>
            <a:ext cx="576263" cy="503238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8-конечная звезда 29"/>
          <p:cNvSpPr/>
          <p:nvPr/>
        </p:nvSpPr>
        <p:spPr>
          <a:xfrm>
            <a:off x="250822" y="4569618"/>
            <a:ext cx="576263" cy="504825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8-конечная звезда 30"/>
          <p:cNvSpPr/>
          <p:nvPr/>
        </p:nvSpPr>
        <p:spPr>
          <a:xfrm>
            <a:off x="250825" y="627063"/>
            <a:ext cx="576263" cy="504825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8-конечная звезда 31"/>
          <p:cNvSpPr/>
          <p:nvPr/>
        </p:nvSpPr>
        <p:spPr>
          <a:xfrm>
            <a:off x="250825" y="1708150"/>
            <a:ext cx="576263" cy="503238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8-конечная звезда 32"/>
          <p:cNvSpPr/>
          <p:nvPr/>
        </p:nvSpPr>
        <p:spPr>
          <a:xfrm>
            <a:off x="250825" y="2266951"/>
            <a:ext cx="576263" cy="503237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8-конечная звезда 33"/>
          <p:cNvSpPr/>
          <p:nvPr/>
        </p:nvSpPr>
        <p:spPr>
          <a:xfrm>
            <a:off x="250822" y="1182859"/>
            <a:ext cx="576263" cy="504825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72" tIns="34285" rIns="68572" bIns="3428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77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Опрос для читателей сай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5141"/>
            <a:ext cx="23050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object 2"/>
          <p:cNvSpPr>
            <a:spLocks/>
          </p:cNvSpPr>
          <p:nvPr/>
        </p:nvSpPr>
        <p:spPr bwMode="auto">
          <a:xfrm>
            <a:off x="0" y="0"/>
            <a:ext cx="9144000" cy="760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5" rIns="68572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chemeClr val="bg1"/>
                </a:solidFill>
              </a:rPr>
              <a:t>Чемпионы Узбекистана 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5329"/>
              </p:ext>
            </p:extLst>
          </p:nvPr>
        </p:nvGraphicFramePr>
        <p:xfrm>
          <a:off x="2555875" y="1563688"/>
          <a:ext cx="6336605" cy="2879724"/>
        </p:xfrm>
        <a:graphic>
          <a:graphicData uri="http://schemas.openxmlformats.org/drawingml/2006/table">
            <a:tbl>
              <a:tblPr firstRow="1" bandRow="1"/>
              <a:tblGrid>
                <a:gridCol w="4921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Самая высокая вершина Узбекистана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2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Самая низкая точка Узбекистана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kumimoji="0" lang="ru-RU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высокие горы Узбекистана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kumimoji="0" lang="ru-RU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крупная пустыня Узбекистана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kumimoji="0" lang="ru-RU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Самая длинная река Узбекистана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kumimoji="0" lang="ru-RU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5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Самая многоводная река Узбекистана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kumimoji="0" lang="ru-RU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15" name="Прямоугольник 3"/>
          <p:cNvSpPr>
            <a:spLocks noChangeArrowheads="1"/>
          </p:cNvSpPr>
          <p:nvPr/>
        </p:nvSpPr>
        <p:spPr bwMode="auto">
          <a:xfrm>
            <a:off x="735013" y="914400"/>
            <a:ext cx="784701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700" b="1" dirty="0" smtClean="0">
                <a:solidFill>
                  <a:srgbClr val="002060"/>
                </a:solidFill>
              </a:rPr>
              <a:t>Вместо</a:t>
            </a:r>
            <a:r>
              <a:rPr lang="ru-RU" altLang="ru-RU" sz="2700" b="1" dirty="0" smtClean="0">
                <a:solidFill>
                  <a:srgbClr val="FF0000"/>
                </a:solidFill>
              </a:rPr>
              <a:t> </a:t>
            </a:r>
            <a:r>
              <a:rPr lang="en-US" altLang="ru-RU" sz="2700" b="1" dirty="0" smtClean="0">
                <a:solidFill>
                  <a:srgbClr val="FF0000"/>
                </a:solidFill>
              </a:rPr>
              <a:t>“</a:t>
            </a:r>
            <a:r>
              <a:rPr lang="ru-RU" altLang="ru-RU" sz="2700" b="1" dirty="0">
                <a:solidFill>
                  <a:srgbClr val="FF0000"/>
                </a:solidFill>
              </a:rPr>
              <a:t>?</a:t>
            </a:r>
            <a:r>
              <a:rPr lang="en-US" altLang="ru-RU" sz="2700" b="1" dirty="0">
                <a:solidFill>
                  <a:srgbClr val="FF0000"/>
                </a:solidFill>
              </a:rPr>
              <a:t>”</a:t>
            </a:r>
            <a:r>
              <a:rPr lang="ru-RU" altLang="ru-RU" sz="2700" b="1" dirty="0"/>
              <a:t> </a:t>
            </a:r>
            <a:r>
              <a:rPr lang="ru-RU" altLang="ru-RU" sz="2700" b="1" dirty="0" smtClean="0"/>
              <a:t>напишите правильные ответы </a:t>
            </a:r>
            <a:endParaRPr lang="ru-RU" altLang="ru-RU" sz="27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ТВЕТ | | W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2749" b="4829"/>
          <a:stretch/>
        </p:blipFill>
        <p:spPr bwMode="auto">
          <a:xfrm>
            <a:off x="7090784" y="1761542"/>
            <a:ext cx="2053216" cy="260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object 2"/>
          <p:cNvSpPr>
            <a:spLocks/>
          </p:cNvSpPr>
          <p:nvPr/>
        </p:nvSpPr>
        <p:spPr bwMode="auto">
          <a:xfrm>
            <a:off x="0" y="0"/>
            <a:ext cx="9144000" cy="760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2" tIns="34285" rIns="68572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4000" b="1" dirty="0" smtClean="0">
                <a:solidFill>
                  <a:schemeClr val="bg1"/>
                </a:solidFill>
              </a:rPr>
              <a:t>Чемпионы Узбекистана </a:t>
            </a:r>
          </a:p>
          <a:p>
            <a:pPr algn="ctr" eaLnBrk="1" hangingPunct="1"/>
            <a:endParaRPr lang="ru-RU" alt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2139"/>
              </p:ext>
            </p:extLst>
          </p:nvPr>
        </p:nvGraphicFramePr>
        <p:xfrm>
          <a:off x="230764" y="1395230"/>
          <a:ext cx="6878352" cy="3337108"/>
        </p:xfrm>
        <a:graphic>
          <a:graphicData uri="http://schemas.openxmlformats.org/drawingml/2006/table">
            <a:tbl>
              <a:tblPr firstRow="1" bandRow="1"/>
              <a:tblGrid>
                <a:gridCol w="4923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Самая высокая вершина Узбекистана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2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Хазрет</a:t>
                      </a:r>
                      <a:r>
                        <a:rPr lang="ru-RU" sz="21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Султан</a:t>
                      </a:r>
                      <a:endParaRPr lang="ru-RU" sz="2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Самая низкая точка Узбекистана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Впадина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Мынбулак</a:t>
                      </a: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ru-RU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высокие горы Узбекистана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Гиссарские</a:t>
                      </a: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ru-RU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крупная пустыня Узбекистана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Кызылкум </a:t>
                      </a:r>
                      <a:endParaRPr kumimoji="0" lang="ru-RU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Самая длинная река Узбекистана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Сырдарья </a:t>
                      </a:r>
                      <a:endParaRPr kumimoji="0" lang="ru-RU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95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Самая многоводная река Узбекистана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Амударья </a:t>
                      </a:r>
                      <a:endParaRPr kumimoji="0" lang="ru-RU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64513" y="799312"/>
            <a:ext cx="341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Правильные ответы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854"/>
            <a:ext cx="9144000" cy="76769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Экономическая и социальная география Узбекистана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26802" y="1003062"/>
            <a:ext cx="2088232" cy="9144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Экономика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612667" y="1003062"/>
            <a:ext cx="2088232" cy="9144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Социум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3756738" y="1011817"/>
            <a:ext cx="2088232" cy="9144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336821" y="2004709"/>
            <a:ext cx="211286" cy="288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336821" y="3683767"/>
            <a:ext cx="21128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516477" y="2038061"/>
            <a:ext cx="280611" cy="697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701023" y="3580000"/>
            <a:ext cx="205818" cy="327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9711" y="2344466"/>
            <a:ext cx="2191619" cy="120032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Э</a:t>
            </a: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то развитие предприятий, транспорта, сферы услуг. </a:t>
            </a:r>
            <a:r>
              <a:rPr lang="ru-RU" sz="1200" dirty="0"/>
              <a:t>Слово экономика в переводе с греческого </a:t>
            </a:r>
            <a:r>
              <a:rPr lang="ru-RU" sz="1200" dirty="0" smtClean="0"/>
              <a:t>означает </a:t>
            </a:r>
            <a:r>
              <a:rPr lang="ru-RU" sz="1200" dirty="0"/>
              <a:t>“хозяйственная деятельность</a:t>
            </a:r>
            <a:r>
              <a:rPr lang="ru-RU" sz="1200" dirty="0" smtClean="0"/>
              <a:t>”.</a:t>
            </a:r>
            <a:endParaRPr lang="ru-RU" sz="1200" dirty="0"/>
          </a:p>
        </p:txBody>
      </p:sp>
      <p:sp>
        <p:nvSpPr>
          <p:cNvPr id="32" name="Шестиугольник 31"/>
          <p:cNvSpPr/>
          <p:nvPr/>
        </p:nvSpPr>
        <p:spPr>
          <a:xfrm>
            <a:off x="203746" y="4066194"/>
            <a:ext cx="2503550" cy="76237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кономика – это развитие хозяйственной деятельности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612666" y="2909594"/>
            <a:ext cx="2088232" cy="76237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бщество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695555" y="1986078"/>
            <a:ext cx="211286" cy="288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43099" y="2431481"/>
            <a:ext cx="2121665" cy="101566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География</a:t>
            </a: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- это наука о природе и земной поверхности, </a:t>
            </a:r>
            <a:r>
              <a:rPr lang="ru-RU" sz="1200" dirty="0"/>
              <a:t>о население и о его хозяйственной </a:t>
            </a:r>
            <a:r>
              <a:rPr lang="ru-RU" sz="1200" dirty="0" smtClean="0"/>
              <a:t>деятельности.</a:t>
            </a:r>
            <a:endParaRPr lang="ru-RU" sz="1200" dirty="0"/>
          </a:p>
        </p:txBody>
      </p:sp>
      <p:sp>
        <p:nvSpPr>
          <p:cNvPr id="38" name="Шестиугольник 37"/>
          <p:cNvSpPr/>
          <p:nvPr/>
        </p:nvSpPr>
        <p:spPr>
          <a:xfrm>
            <a:off x="2991566" y="4002219"/>
            <a:ext cx="3715111" cy="94630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Экономическая и социальная география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– это наука, изучающая развитие и размещение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его хозяйственной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8953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8942</TotalTime>
  <Words>1139</Words>
  <Application>Microsoft Office PowerPoint</Application>
  <PresentationFormat>Экран (16:9)</PresentationFormat>
  <Paragraphs>395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</vt:lpstr>
      <vt:lpstr>Calibri</vt:lpstr>
      <vt:lpstr>Calibri Light</vt:lpstr>
      <vt:lpstr>Tahoma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[Слайднинг номи]</vt:lpstr>
      <vt:lpstr>Производительность труда является самым важным и самым основным фактором перехода к рыночным отношениям.. </vt:lpstr>
      <vt:lpstr>Презентация PowerPoint</vt:lpstr>
      <vt:lpstr>Презентация PowerPoint</vt:lpstr>
      <vt:lpstr>Презентация PowerPoint</vt:lpstr>
      <vt:lpstr> Задания для самостоятельной работы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Jahon transporti.</dc:title>
  <dc:creator>Teacher</dc:creator>
  <cp:lastModifiedBy>Пользователь Windows</cp:lastModifiedBy>
  <cp:revision>230</cp:revision>
  <dcterms:modified xsi:type="dcterms:W3CDTF">2020-08-20T15:24:01Z</dcterms:modified>
</cp:coreProperties>
</file>