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1378" r:id="rId3"/>
    <p:sldId id="1409" r:id="rId4"/>
    <p:sldId id="1417" r:id="rId5"/>
    <p:sldId id="1416" r:id="rId6"/>
    <p:sldId id="1427" r:id="rId7"/>
    <p:sldId id="1424" r:id="rId8"/>
    <p:sldId id="1425" r:id="rId9"/>
    <p:sldId id="1426" r:id="rId10"/>
    <p:sldId id="1419" r:id="rId11"/>
    <p:sldId id="1428" r:id="rId12"/>
    <p:sldId id="1429" r:id="rId13"/>
    <p:sldId id="1420" r:id="rId14"/>
    <p:sldId id="1382" r:id="rId15"/>
    <p:sldId id="1421" r:id="rId16"/>
    <p:sldId id="1430" r:id="rId17"/>
    <p:sldId id="1431" r:id="rId18"/>
    <p:sldId id="1432" r:id="rId19"/>
    <p:sldId id="1433" r:id="rId20"/>
    <p:sldId id="1438" r:id="rId21"/>
    <p:sldId id="1434" r:id="rId22"/>
    <p:sldId id="1436" r:id="rId23"/>
    <p:sldId id="143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713" autoAdjust="0"/>
  </p:normalViewPr>
  <p:slideViewPr>
    <p:cSldViewPr snapToGrid="0">
      <p:cViewPr varScale="1">
        <p:scale>
          <a:sx n="64" d="100"/>
          <a:sy n="64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06A20-8643-4C2E-AE86-8E2D95E9B9EE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87D14-EB2B-4E75-AEF3-01440D45B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49860-0855-44F1-9A0B-EC95FAB49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B43A2E-F603-489E-AF85-4CDCF23B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1AB3D7-1BBD-4F88-A9A4-87361EC7E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09CE43-73D7-425A-B2B3-F407E94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7112A6-18C0-48B0-BA98-92D4389C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032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FADD3-E3A0-49EF-8247-582938AA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2A7374-D4AD-439D-A1E2-D8A1EF1CA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F52E3-FF57-4C22-906E-EF645385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69D7-9668-43B5-BFEF-9D3BF163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D7B3E0-0644-4D17-8482-F1F577E85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49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1C2403-C2D6-4044-853D-276EFA753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21CC4D-795D-4D74-839F-32B901B20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C00CF-7A98-45CF-8B22-EDACEC4DC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0E78DF-A91F-4953-A739-9C93B62C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746FE-9C76-44F8-9D8D-C5B45FA0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98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6644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4A94C-3D0B-4809-A5C1-A543779A43E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98C2A-D075-4FFF-A79F-125563A26CC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6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F9460-DEB1-4C57-87CE-2E00EC53691E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7D12DE-BB8D-494C-AE84-BC9DB56D0E70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78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6F4A1-B462-46CF-92BE-522C2CF6E0FF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6AFCF-AA79-40A3-BDAB-9AD657C3FD56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5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93A07-F01A-4038-853C-44F4AB9EA9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7F35B-D130-49F2-A1B2-D0F1A817BFB4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64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671A0-A810-4C13-A6B9-0396390C057C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1B5E3-52FB-4313-941D-EC38D78D4F7E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00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C7A3-FC0E-4153-828B-493605F75391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C71E3-861F-466B-B8F9-2D8F29C478AC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52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C52F8-A68D-496B-AC36-1787BCE2CEB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0106A6-6DE1-45CE-B81D-7940121494DC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09150-206D-45CC-8972-F512E8191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D83BE-9942-430D-A99A-FA6E518CC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2A979-1BDA-41F1-99C3-D8A424042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358C92-ADC8-4CD2-B7EB-528460473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3705A3-B812-4019-9844-86B52B84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297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97B5B-EA4A-457A-9662-87AE690B6A70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6E68E-6753-4586-A1E0-2826B40E81D4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23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8C5ED-661B-47C8-BDFB-E6FE645372EB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14822-28B2-4BA1-83C7-06F9CDCC32D9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50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76349-7008-404C-800C-DA8242D49C0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7C9A7-2D01-44CE-AF51-19C50265C5C2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12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4A71F-F83E-499E-9616-D54BC762EC5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09EE41-45D7-4AD6-9E10-F0BD73F918A0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1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78E2E-0A24-4113-917C-36DCA539A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85C175-8BDF-4622-BB5D-ACC13EA50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0F702D-4F29-430A-A3C3-C4AF78BE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63077-DD84-4880-9779-D095E17ED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F1CDE4-2895-482D-98C2-5704A918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7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6CE38-B8AD-458A-89B3-8A26609D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1168D1-311C-48B8-B8FF-2B36D4991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630A47-7295-4553-9353-F50106997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A3A624-2CB7-471F-A8E4-C3608EB3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CD0409-A627-4E86-B6BA-5A6A0D64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34570C-B857-4062-98FB-3953BE20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0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D0FC6-3C4E-43E1-9385-7999A57A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F1790-C258-4AA6-81F5-26CEB2C3D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EC2A1C-3507-4EDA-8B75-4F023FDBB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E75028-0A03-4E32-B52D-F4584516C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379C3A-0EFD-4F30-A072-6C97B2BBD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62DB0B-EC65-456A-BD4E-ACF9E9FD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9E7751-CB50-4B99-93D0-5EDDFBCB1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93B270-96B3-4D43-9F31-81C5CD54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86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CFB72-C708-4A9D-A509-100CC8C2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80594E-4BC1-4BFA-8E04-6A671C3C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146694-5F1B-477A-95BD-F83D674E4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A10883-4D89-4D85-901F-A270D6F6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95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110AE3-FB19-4A21-832E-62EE8A31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1251DF-9929-4822-8BC7-97260F602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B06B4-AF23-4D21-AC09-C0E5C478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12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A6DEC-58E4-44F2-AC34-A3DA9FF9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81406D-0E3C-48E4-91E3-8F3102B57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4311B3-AAD9-4CBC-9B2B-30315387E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4D446D-3AF0-444B-88A2-576891D70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CF520A-53CE-4CF9-AA9A-1BB56720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0B21E5-C173-47C0-B9D2-05A56092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6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582B9-DBDE-4396-92FE-157818EB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105EBD-B41C-4F15-80B5-AFC4A29070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32122E-C0B5-4E35-B183-AE2CD7FBB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B6AEA1-2F8C-4587-9CFD-A0F50CCD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1B5CD-EAA0-4C33-B2B9-97EFEC07C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CE6E2C-8EBD-4AE5-95D6-1BE97033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3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7839B-9B8E-4AAB-BDB6-6DBBF5D03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9102A2-545D-4BA6-95C5-1076DFEA4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EFB77A-8691-422A-82BB-BABCFFB63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C1846-1867-452E-8366-0FE2D1B7FE6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0F7BFD-222D-4F56-9F6D-DBF152359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E398D-F3D9-4408-A8D7-D5F2C4AAC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F1D89-452C-4AAF-9EDC-E73AF0978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40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5EF46-F384-4AF2-91D4-792B7008581A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9586A-0659-4519-84C6-83E8D0FB1C2F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5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0597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883551" y="3084351"/>
            <a:ext cx="9928698" cy="254588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ЗЕМЛЕДЕЛИЕ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ru-RU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ЖИВОТНОВОДСТВО.</a:t>
            </a:r>
          </a:p>
          <a:p>
            <a:pPr marL="38918" algn="ctr">
              <a:spcBef>
                <a:spcPts val="233"/>
              </a:spcBef>
            </a:pPr>
            <a:r>
              <a:rPr lang="ru-RU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ГЕОГРАФИЧЕСКИЕ ТИПЫ СЕЛЬСКОГО ХОЗЯЙСТВА В </a:t>
            </a: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УЗБЕКИСТАНЕ.</a:t>
            </a:r>
            <a:endParaRPr lang="ru-RU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endParaRPr sz="3698" b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003203" y="2734408"/>
            <a:ext cx="727405" cy="298581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4" y="304713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5" y="339392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uz-Cyrl-UZ" sz="4756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25793" y="1145408"/>
            <a:ext cx="1091184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026444" y="385742"/>
            <a:ext cx="5455972" cy="104687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66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66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46925-77D4-4CFF-A732-5BAD9E250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60" y="-371517"/>
            <a:ext cx="28575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33" y="1959027"/>
            <a:ext cx="2771495" cy="286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33" y="4227226"/>
            <a:ext cx="2379068" cy="246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15580" y="1166939"/>
            <a:ext cx="7560840" cy="7807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Овощеводство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бахчеводство 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35761" y="3244334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2000" cy="863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859" y="2240511"/>
            <a:ext cx="2500203" cy="2496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961" y="4333910"/>
            <a:ext cx="2277936" cy="23544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240511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7995" marR="313055" algn="ctr">
              <a:spcBef>
                <a:spcPts val="25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Развиты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почти во всех областях. Они занимают большие площади вокруг таких крупных городов, как Ташкент, Самарканд, Андижан. Издревле известны своим ароматом и сладостью дыни Узбекистана.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Больше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всего они выращиваются в, Джизакской, Сырдарьинской, Хорезмской, Бухарской</a:t>
            </a:r>
            <a:r>
              <a:rPr lang="ru-RU" sz="2400" spc="7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областях,</a:t>
            </a:r>
            <a:r>
              <a:rPr lang="ru-RU" sz="2400" spc="8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2400" spc="8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</a:t>
            </a:r>
            <a:r>
              <a:rPr lang="ru-RU" sz="2400" spc="8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400" spc="7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400" spc="8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Каракалпакстане.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863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0693" y="1049311"/>
            <a:ext cx="599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Садоводство и виноградарство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619" y="1684319"/>
            <a:ext cx="3492707" cy="17931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187" y="3226525"/>
            <a:ext cx="2736453" cy="18209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306" y="3256810"/>
            <a:ext cx="2562225" cy="17907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450" y="4724599"/>
            <a:ext cx="2619375" cy="19621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717" y="4928213"/>
            <a:ext cx="2438400" cy="18288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298065" y="1630546"/>
            <a:ext cx="65080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7995" marR="312420" indent="215900" algn="ctr">
              <a:spcBef>
                <a:spcPts val="15"/>
              </a:spcBef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Издавна славятся гранаты Кувы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(Ферганская область)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4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Дашнабада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(Сурхандарьинская область), андижанский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виноград, самаркандский кишмиш.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Алтыарыке развито выращивание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винограда</a:t>
            </a:r>
            <a:r>
              <a:rPr lang="ru-RU" sz="2400" spc="-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400" spc="-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огурцов,</a:t>
            </a:r>
            <a:r>
              <a:rPr lang="ru-RU" sz="2400" spc="-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</a:t>
            </a:r>
            <a:r>
              <a:rPr lang="ru-RU" sz="2400" spc="-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адырах</a:t>
            </a:r>
            <a:r>
              <a:rPr lang="ru-RU" sz="2400" spc="-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Ферганской</a:t>
            </a:r>
            <a:r>
              <a:rPr lang="ru-RU" sz="2400" spc="-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долины</a:t>
            </a:r>
            <a:r>
              <a:rPr lang="ru-RU" sz="2400" spc="-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Укчи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2400" spc="-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Риштан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2400" spc="-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Чимион,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Миндан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урюка, персика, а в Аккургане (Бувайда) выращивают инжир. В Хорезмской,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Бухарской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областях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400" spc="-4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Каракалпакстане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садов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400" spc="-4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виноградников значительно</a:t>
            </a:r>
            <a:r>
              <a:rPr lang="ru-RU" sz="2400" spc="7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меньше.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6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CBF712F-58F0-4DDF-8014-B1CEDFCB0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204376"/>
            <a:ext cx="12019480" cy="1823637"/>
          </a:xfrm>
        </p:spPr>
        <p:txBody>
          <a:bodyPr>
            <a:noAutofit/>
          </a:bodyPr>
          <a:lstStyle/>
          <a:p>
            <a:pPr marL="467360" marR="313690" indent="215900" algn="ctr">
              <a:lnSpc>
                <a:spcPct val="93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Овощные и бахчевые культуры, фрукты и виноград в Узбекистане, по сравнению со странами, расположенными севернее от нас, созревают на 60–70 дней раньше. Следовательно, и в этой отрасли республика обладает массой экспортных возможностей. 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83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Обзор рынка: овощеводство">
            <a:extLst>
              <a:ext uri="{FF2B5EF4-FFF2-40B4-BE49-F238E27FC236}">
                <a16:creationId xmlns:a16="http://schemas.microsoft.com/office/drawing/2014/main" id="{3EED2E95-4B80-4AED-9C13-856746B4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1" y="3327928"/>
            <a:ext cx="4625511" cy="330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Овощеводство Ростовской области - ключевые тенденции - Agrovesti.net | АПК">
            <a:extLst>
              <a:ext uri="{FF2B5EF4-FFF2-40B4-BE49-F238E27FC236}">
                <a16:creationId xmlns:a16="http://schemas.microsoft.com/office/drawing/2014/main" id="{7CB5A16E-BB78-44C5-ABD3-E5BD409F1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90" y="3315319"/>
            <a:ext cx="4888206" cy="32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95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406135" y="410025"/>
            <a:ext cx="9769866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>
                <a:solidFill>
                  <a:sysClr val="window" lastClr="FFFFFF"/>
                </a:solidFill>
              </a:rPr>
              <a:t>O‘RTA OSIYO SUVLARI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44AA7F-0597-44E8-8F86-90310CB93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492" y="2504573"/>
            <a:ext cx="5455577" cy="2812088"/>
          </a:xfrm>
        </p:spPr>
        <p:txBody>
          <a:bodyPr>
            <a:normAutofit/>
          </a:bodyPr>
          <a:lstStyle/>
          <a:p>
            <a:pPr marL="455295" indent="0" algn="ctr">
              <a:lnSpc>
                <a:spcPct val="100000"/>
              </a:lnSpc>
              <a:buNone/>
            </a:pPr>
            <a:r>
              <a:rPr lang="ru-RU" sz="2400" b="1" i="1" dirty="0">
                <a:solidFill>
                  <a:srgbClr val="00AEE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Животноводство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подразделяется на скотоводство, овцеводство, </a:t>
            </a:r>
            <a:r>
              <a:rPr lang="ru-RU" sz="2400" spc="-2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шелководство, коневодство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4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птицеводство. </a:t>
            </a:r>
            <a:r>
              <a:rPr lang="ru-RU" sz="2400" spc="-3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Сюда </a:t>
            </a:r>
            <a:r>
              <a:rPr lang="ru-RU" sz="24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включаются </a:t>
            </a:r>
            <a:r>
              <a:rPr lang="ru-RU" sz="2400" spc="-1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пчеловодство, свиноводство и рыбоводство.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5295" indent="0" algn="just">
              <a:lnSpc>
                <a:spcPct val="100000"/>
              </a:lnSpc>
              <a:buNone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1011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Значение животноводства в народном хозяйстве">
            <a:extLst>
              <a:ext uri="{FF2B5EF4-FFF2-40B4-BE49-F238E27FC236}">
                <a16:creationId xmlns:a16="http://schemas.microsoft.com/office/drawing/2014/main" id="{F3517552-8337-4B15-BE6D-BDAB5B09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2" y="1688223"/>
            <a:ext cx="6671353" cy="444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511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406135" y="410025"/>
            <a:ext cx="9769866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>
                <a:solidFill>
                  <a:sysClr val="window" lastClr="FFFFFF"/>
                </a:solidFill>
              </a:rPr>
              <a:t>O‘RTA OSIYO SUVLARI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12192000" cy="884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1329">
            <a:extLst>
              <a:ext uri="{FF2B5EF4-FFF2-40B4-BE49-F238E27FC236}">
                <a16:creationId xmlns:a16="http://schemas.microsoft.com/office/drawing/2014/main" id="{6D52302D-7D70-4D3C-88F3-98ABB000F690}"/>
              </a:ext>
            </a:extLst>
          </p:cNvPr>
          <p:cNvGrpSpPr>
            <a:grpSpLocks/>
          </p:cNvGrpSpPr>
          <p:nvPr/>
        </p:nvGrpSpPr>
        <p:grpSpPr bwMode="auto">
          <a:xfrm>
            <a:off x="1209375" y="1056791"/>
            <a:ext cx="9773250" cy="5391167"/>
            <a:chOff x="0" y="0"/>
            <a:chExt cx="7911" cy="4936"/>
          </a:xfrm>
        </p:grpSpPr>
        <p:pic>
          <p:nvPicPr>
            <p:cNvPr id="8" name="Picture 1332">
              <a:extLst>
                <a:ext uri="{FF2B5EF4-FFF2-40B4-BE49-F238E27FC236}">
                  <a16:creationId xmlns:a16="http://schemas.microsoft.com/office/drawing/2014/main" id="{A86E0CA7-A328-42E5-9594-EADE7B07B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11" cy="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331">
              <a:extLst>
                <a:ext uri="{FF2B5EF4-FFF2-40B4-BE49-F238E27FC236}">
                  <a16:creationId xmlns:a16="http://schemas.microsoft.com/office/drawing/2014/main" id="{C10E4431-46A8-4750-AF2E-5B6646475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" y="3059"/>
              <a:ext cx="2010" cy="1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4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овцеводства</a:t>
              </a:r>
              <a:endPara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R="31115">
                <a:lnSpc>
                  <a:spcPct val="150000"/>
                </a:lnSpc>
              </a:pPr>
              <a:r>
                <a:rPr lang="ru-RU" sz="1400" dirty="0" err="1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гиссарского</a:t>
              </a:r>
              <a:r>
                <a:rPr lang="ru-RU" sz="1400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400" spc="15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овцеводства каракулеводства козоводства  коневодства верблюдоводства </a:t>
              </a:r>
              <a:r>
                <a:rPr lang="ru-RU" sz="1200" spc="15" dirty="0">
                  <a:solidFill>
                    <a:srgbClr val="231F2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свиноводства птицеводства</a:t>
              </a:r>
              <a:endPara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1330">
              <a:extLst>
                <a:ext uri="{FF2B5EF4-FFF2-40B4-BE49-F238E27FC236}">
                  <a16:creationId xmlns:a16="http://schemas.microsoft.com/office/drawing/2014/main" id="{E0AE4D6D-F820-480E-B861-2D3200778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2" y="4119"/>
              <a:ext cx="1139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1430" algn="just">
                <a:lnSpc>
                  <a:spcPct val="96000"/>
                </a:lnSpc>
              </a:pPr>
              <a:r>
                <a:rPr lang="ru-RU" sz="1400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пчеловодства шелководства рыболовства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02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lvl="0" algn="ctr" defTabSz="1935419">
              <a:spcBef>
                <a:spcPts val="241"/>
              </a:spcBef>
              <a:defRPr/>
            </a:pPr>
            <a:r>
              <a:rPr lang="ru-RU" sz="3600" b="1" kern="0" spc="2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4603" y="1693810"/>
            <a:ext cx="55113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нашей стране общее поголовье овец и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коз 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превышает 16 млн голов,     и основная их масса –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каракульские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овцы.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Каракульских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овец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разводят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 всех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областях (кроме </a:t>
            </a:r>
            <a:r>
              <a:rPr lang="ru-RU" sz="2400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Ташкентской,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Андижанской, Ферганской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Наманганской).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них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получают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мех, шерсть,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мясо. </a:t>
            </a:r>
            <a:r>
              <a:rPr lang="ru-RU" sz="2400" spc="-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Козы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разводятся</a:t>
            </a:r>
            <a:r>
              <a:rPr lang="ru-RU" sz="2400" spc="26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почти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 всех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областях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республики,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они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дают нежный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пух и </a:t>
            </a:r>
            <a:r>
              <a:rPr lang="ru-RU" sz="2400" spc="-1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шерсть.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987" y="1940238"/>
            <a:ext cx="5911901" cy="36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52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lvl="0" algn="ctr" defTabSz="1935419">
              <a:spcBef>
                <a:spcPts val="241"/>
              </a:spcBef>
              <a:defRPr/>
            </a:pPr>
            <a:r>
              <a:rPr lang="ru-RU" sz="3600" b="1" kern="0" spc="2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54833" y="1980456"/>
            <a:ext cx="49617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895" marR="96520" indent="215900" algn="ctr">
              <a:spcBef>
                <a:spcPts val="10"/>
              </a:spcBef>
              <a:spcAft>
                <a:spcPts val="0"/>
              </a:spcAft>
            </a:pPr>
            <a:r>
              <a:rPr lang="ru-RU" sz="2400" b="1" i="1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Крупный рогатый </a:t>
            </a:r>
            <a:r>
              <a:rPr lang="ru-RU" sz="2400" b="1" i="1" spc="-15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скот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разводят во всех областях с целью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полу</a:t>
            </a:r>
            <a:r>
              <a:rPr lang="ru-RU" sz="2400" spc="2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чения </a:t>
            </a:r>
            <a:r>
              <a:rPr lang="ru-RU" sz="2400" spc="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мясо-молочной продукции.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400" spc="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стране </a:t>
            </a:r>
            <a:r>
              <a:rPr lang="ru-RU" sz="2400" spc="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общее поголовье</a:t>
            </a:r>
            <a:r>
              <a:rPr lang="ru-RU" sz="2400" spc="-9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крупного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3895" algn="ctr"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рогатого скота составляет более 9,6 млн голов.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850" y="1184613"/>
            <a:ext cx="695325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0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lvl="0" algn="ctr" defTabSz="1935419">
              <a:spcBef>
                <a:spcPts val="241"/>
              </a:spcBef>
              <a:defRPr/>
            </a:pPr>
            <a:r>
              <a:rPr lang="ru-RU" sz="3600" b="1" kern="0" spc="2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9731" y="1958550"/>
            <a:ext cx="55713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Коневодство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развито в Самаркандской, Кашкадарьинской, Хорезмской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областях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Каракалпакстане. Поголовье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коней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приближается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150 тысячам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степях и пустынях разводят верблюдов. Их используют в качестве рабочего скота, а также от них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получают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мясо, молоко и шерсть.</a:t>
            </a:r>
          </a:p>
          <a:p>
            <a:pPr algn="ctr"/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68626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3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lvl="0" algn="ctr" defTabSz="1935419">
              <a:spcBef>
                <a:spcPts val="241"/>
              </a:spcBef>
              <a:defRPr/>
            </a:pPr>
            <a:r>
              <a:rPr lang="ru-RU" sz="3600" b="1" kern="0" spc="2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63865"/>
            <a:ext cx="692545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Шелководство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является отраслью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сельского хозяйства,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целью которой является производство сырья для выработки натурального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шёлка.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Оно представляет собой специальное разведение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гусениц,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некоторых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видов,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получения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шёлка.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9405" algn="ctr">
              <a:spcAft>
                <a:spcPts val="0"/>
              </a:spcAft>
            </a:pP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534" y="1065763"/>
            <a:ext cx="4816839" cy="32174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8547" y="4434625"/>
            <a:ext cx="11574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Шёлк</a:t>
            </a:r>
            <a:r>
              <a:rPr lang="ru-RU" sz="2400" dirty="0">
                <a:solidFill>
                  <a:srgbClr val="27272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любимый материал всех времён и народов, его замечательные свойства с древних времён ценились на вес золота. Этот утончённый и нежный материал на самом деле очень прочный! А всё благодаря составу шёлковой нити, в который входит смесь белков и слюна гусеницы шелкопряда. Только представьте: прочность шёлка превышает даже прочность стали в эквивалентном соотношении.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94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lvl="0" algn="ctr" defTabSz="1935419">
              <a:spcBef>
                <a:spcPts val="241"/>
              </a:spcBef>
              <a:defRPr/>
            </a:pPr>
            <a:r>
              <a:rPr lang="ru-RU" sz="3600" b="1" kern="0" spc="2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079" y="1905760"/>
            <a:ext cx="5842124" cy="38987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4656" y="1447873"/>
            <a:ext cx="5246557" cy="4814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27272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Знакомьтесь, эта красивая бабочка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тутовый шелкопряд</a:t>
            </a:r>
            <a:r>
              <a:rPr lang="ru-RU" sz="2400" dirty="0">
                <a:solidFill>
                  <a:srgbClr val="27272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именно его гусеницы на протяжении долгого времени одевали весь высший свет Древнего Китая в дорогие одежды. Процесс изготовления шёлка был окутан строжайшей тайной, за разглашение которой грозила смертная казнь, так дорого ценился этот материал. Один кокон такой бабочки содержит от 300 до 1500 м шёлковой нити.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3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CBF712F-58F0-4DDF-8014-B1CEDFCB0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4278" y="1924796"/>
            <a:ext cx="5115339" cy="407429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Более половины валового продукта сельского хозяйства дает земледелие, а остальное – животноводство. В земледелии строго учитываются почвенно- климатические </a:t>
            </a:r>
            <a:r>
              <a:rPr lang="ru-RU" sz="28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условия.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90894" y="3244334"/>
            <a:ext cx="2410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kern="0" spc="21" dirty="0">
                <a:solidFill>
                  <a:sysClr val="window" lastClr="FFFFFF"/>
                </a:solidFill>
              </a:rPr>
              <a:t>ВОДЫ СРЕДНЕЙ АЗИИ</a:t>
            </a:r>
            <a:endParaRPr lang="en-US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9714"/>
            <a:ext cx="12192000" cy="9291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Земледелие — Википедия">
            <a:extLst>
              <a:ext uri="{FF2B5EF4-FFF2-40B4-BE49-F238E27FC236}">
                <a16:creationId xmlns:a16="http://schemas.microsoft.com/office/drawing/2014/main" id="{C73716BA-D814-4810-BC24-2A4C7640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21" y="142709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88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lvl="0" algn="ctr" defTabSz="1935419">
              <a:spcBef>
                <a:spcPts val="241"/>
              </a:spcBef>
              <a:defRPr/>
            </a:pPr>
            <a:r>
              <a:rPr lang="ru-RU" sz="3600" b="1" kern="0" spc="2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751" y="2285601"/>
            <a:ext cx="59017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Птицеводства </a:t>
            </a:r>
            <a:r>
              <a:rPr lang="ru-RU" sz="2400" spc="-1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специализируется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производстве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мяса и яиц. В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Ташкентской, </a:t>
            </a:r>
            <a:r>
              <a:rPr lang="ru-RU" sz="2400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Бухарской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Хорезмской областях, а </a:t>
            </a:r>
            <a:r>
              <a:rPr lang="ru-RU" sz="2400" spc="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400" spc="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озерах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водохранилищах </a:t>
            </a:r>
            <a:r>
              <a:rPr lang="ru-RU" sz="2400" spc="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Республики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Каракалпакстан разводят рыбу и создаются фермы водоплавающих птиц</a:t>
            </a:r>
            <a:r>
              <a:rPr lang="ru-RU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04" y="1904095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63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marR="0" lvl="0" indent="0" algn="ctr" defTabSz="1935419" rtl="0" eaLnBrk="1" fontAlgn="auto" latinLnBrk="0" hangingPunct="1">
              <a:lnSpc>
                <a:spcPct val="100000"/>
              </a:lnSpc>
              <a:spcBef>
                <a:spcPts val="2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21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ЖИВОТНОВОДСТВО</a:t>
            </a:r>
            <a:endParaRPr kumimoji="0" lang="en-US" sz="3600" b="1" i="0" u="none" strike="noStrike" kern="0" cap="none" spc="21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9573" y="1456917"/>
            <a:ext cx="58861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водных бассейнах и на побережьях рек созданы заповедники для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разведения пуш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ных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зверей с ценным мехом – нутрий 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ондатр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328" y="1012227"/>
            <a:ext cx="4933950" cy="3287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962" y="3352139"/>
            <a:ext cx="4387120" cy="329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59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Презентация &quot;Все люди умеют плавать!&quot; - скачать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27299" r="34637" b="16000"/>
          <a:stretch>
            <a:fillRect/>
          </a:stretch>
        </p:blipFill>
        <p:spPr bwMode="auto">
          <a:xfrm>
            <a:off x="535518" y="3333751"/>
            <a:ext cx="2832100" cy="28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84"/>
          </a:xfr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716565" y="2910718"/>
            <a:ext cx="8064500" cy="14880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612FA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3733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Прочитать темы – 26-28.</a:t>
            </a:r>
            <a:endParaRPr kumimoji="0" lang="ru-RU" sz="3733" b="0" i="0" u="none" strike="noStrike" kern="1200" cap="none" spc="12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33" b="0" i="0" u="none" strike="noStrike" kern="1200" cap="none" spc="1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Ответить на вопросы на стр. </a:t>
            </a:r>
            <a:r>
              <a:rPr lang="ru-RU" sz="3733" spc="12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kumimoji="0" lang="ru-RU" sz="3733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3733" b="0" i="0" u="none" strike="noStrike" kern="1200" cap="none" spc="12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12" normalizeH="0" baseline="0" noProof="0" dirty="0" err="1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7653" name="Picture 9" descr="Книги о ВПК и армии, историческая и деловая литература. Выпуск 2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7" y="1367367"/>
            <a:ext cx="2319867" cy="172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9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CBF712F-58F0-4DDF-8014-B1CEDFCB0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8255" y="1781303"/>
            <a:ext cx="5433745" cy="4289713"/>
          </a:xfrm>
        </p:spPr>
        <p:txBody>
          <a:bodyPr>
            <a:noAutofit/>
          </a:bodyPr>
          <a:lstStyle/>
          <a:p>
            <a:pPr marL="467360" marR="313690" indent="215900" algn="ctr">
              <a:lnSpc>
                <a:spcPct val="93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400" spc="-4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Узбекистане</a:t>
            </a:r>
            <a:r>
              <a:rPr lang="ru-RU" sz="2400" spc="-4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широко</a:t>
            </a:r>
            <a:r>
              <a:rPr lang="ru-RU" sz="2400" spc="-4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распространено</a:t>
            </a:r>
            <a:r>
              <a:rPr lang="ru-RU" sz="2400" spc="-4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орошаемое</a:t>
            </a:r>
            <a:r>
              <a:rPr lang="ru-RU" sz="2400" spc="-4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земледелие</a:t>
            </a:r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98,5% валовой</a:t>
            </a:r>
            <a:r>
              <a:rPr lang="ru-RU" sz="2400" spc="8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продукции</a:t>
            </a:r>
            <a:r>
              <a:rPr lang="ru-RU" sz="2400" spc="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сельского</a:t>
            </a:r>
            <a:r>
              <a:rPr lang="ru-RU" sz="2400" spc="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хозяйства</a:t>
            </a:r>
            <a:r>
              <a:rPr lang="ru-RU" sz="2400" spc="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выращивается</a:t>
            </a:r>
            <a:r>
              <a:rPr lang="ru-RU" sz="2400" spc="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</a:t>
            </a:r>
            <a:r>
              <a:rPr lang="ru-RU" sz="2400" spc="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этих</a:t>
            </a:r>
            <a:r>
              <a:rPr lang="ru-RU" sz="2400" spc="8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землях</a:t>
            </a:r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Самые крупные орошаемые площади находятся в Ферганской долине,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Мирзачуле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Кашкадарьинской области,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Зарафшанской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долине, а также в </a:t>
            </a:r>
            <a:r>
              <a:rPr lang="ru-RU" sz="2400" spc="-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Хорезмском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оазисе. 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90894" y="3244334"/>
            <a:ext cx="2410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kern="0" spc="21" dirty="0">
                <a:solidFill>
                  <a:sysClr val="window" lastClr="FFFFFF"/>
                </a:solidFill>
              </a:rPr>
              <a:t>ВОДЫ СРЕДНЕЙ АЗИИ</a:t>
            </a:r>
            <a:endParaRPr lang="en-US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879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71" y="1546544"/>
            <a:ext cx="7024108" cy="46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8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CBF712F-58F0-4DDF-8014-B1CEDFCB0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321" y="1427093"/>
            <a:ext cx="11536595" cy="3886643"/>
          </a:xfrm>
        </p:spPr>
        <p:txBody>
          <a:bodyPr>
            <a:noAutofit/>
          </a:bodyPr>
          <a:lstStyle/>
          <a:p>
            <a:pPr marL="62230" marR="74930" indent="215900" algn="ctr">
              <a:lnSpc>
                <a:spcPct val="95000"/>
              </a:lnSpc>
              <a:spcAft>
                <a:spcPts val="0"/>
              </a:spcAft>
            </a:pPr>
            <a:r>
              <a:rPr lang="ru-RU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Земледелие подразделяется на </a:t>
            </a:r>
            <a:r>
              <a:rPr lang="ru-RU" sz="3200" b="1" i="1" dirty="0">
                <a:solidFill>
                  <a:srgbClr val="00AEE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полеводство</a:t>
            </a:r>
            <a:r>
              <a:rPr lang="ru-RU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i="1" dirty="0">
                <a:solidFill>
                  <a:srgbClr val="00AEE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садоводство </a:t>
            </a:r>
            <a:r>
              <a:rPr lang="ru-RU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3200" b="1" i="1" dirty="0">
                <a:solidFill>
                  <a:srgbClr val="00AEE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виноградарство</a:t>
            </a:r>
            <a:r>
              <a:rPr lang="ru-RU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По видам посевов в хозяйствах выращиваются зерновые, технические, кормовые, овощные и бахчевые культуры, также картофель.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90894" y="3244334"/>
            <a:ext cx="2410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kern="0" spc="21" dirty="0">
                <a:solidFill>
                  <a:sysClr val="window" lastClr="FFFFFF"/>
                </a:solidFill>
              </a:rPr>
              <a:t>ВОДЫ СРЕДНЕЙ АЗИИ</a:t>
            </a:r>
            <a:endParaRPr lang="en-US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414"/>
            <a:ext cx="12192000" cy="898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Растениеводство - Полеводство в России">
            <a:extLst>
              <a:ext uri="{FF2B5EF4-FFF2-40B4-BE49-F238E27FC236}">
                <a16:creationId xmlns:a16="http://schemas.microsoft.com/office/drawing/2014/main" id="{3BB2601C-D821-47DD-958A-8FA1A1EE4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9"/>
          <a:stretch/>
        </p:blipFill>
        <p:spPr bwMode="auto">
          <a:xfrm>
            <a:off x="232880" y="3429000"/>
            <a:ext cx="3434994" cy="240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Садоводство для удовольствия — Рамблер/новости">
            <a:extLst>
              <a:ext uri="{FF2B5EF4-FFF2-40B4-BE49-F238E27FC236}">
                <a16:creationId xmlns:a16="http://schemas.microsoft.com/office/drawing/2014/main" id="{49ECAFF2-8E22-4EFF-95FA-071762297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81" y="4216643"/>
            <a:ext cx="3733655" cy="24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Виноградарство в Крыму :: «Къырым бирлиги» (Qirim Birligi) - официальный  сайт общественной организации.">
            <a:extLst>
              <a:ext uri="{FF2B5EF4-FFF2-40B4-BE49-F238E27FC236}">
                <a16:creationId xmlns:a16="http://schemas.microsoft.com/office/drawing/2014/main" id="{2219233C-2C0C-45FB-904A-F29C4811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680" y="3350871"/>
            <a:ext cx="3733655" cy="248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8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66"/>
          <p:cNvGrpSpPr>
            <a:grpSpLocks/>
          </p:cNvGrpSpPr>
          <p:nvPr/>
        </p:nvGrpSpPr>
        <p:grpSpPr bwMode="auto">
          <a:xfrm>
            <a:off x="6925456" y="1798820"/>
            <a:ext cx="4516705" cy="4470226"/>
            <a:chOff x="1077" y="-3372"/>
            <a:chExt cx="2359" cy="4533"/>
          </a:xfrm>
        </p:grpSpPr>
        <p:pic>
          <p:nvPicPr>
            <p:cNvPr id="7" name="Picture 136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" y="-3372"/>
              <a:ext cx="2304" cy="4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367"/>
            <p:cNvSpPr txBox="1">
              <a:spLocks noChangeArrowheads="1"/>
            </p:cNvSpPr>
            <p:nvPr/>
          </p:nvSpPr>
          <p:spPr bwMode="auto">
            <a:xfrm>
              <a:off x="1500" y="-3190"/>
              <a:ext cx="1936" cy="4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Bef>
                  <a:spcPts val="40"/>
                </a:spcBef>
                <a:spcAft>
                  <a:spcPts val="0"/>
                </a:spcAft>
              </a:pPr>
              <a:r>
                <a:rPr lang="ru-RU" sz="1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53695">
                <a:spcAft>
                  <a:spcPts val="0"/>
                </a:spcAft>
              </a:pPr>
              <a:endParaRPr lang="ru-RU" sz="90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53695">
                <a:spcAft>
                  <a:spcPts val="0"/>
                </a:spcAft>
              </a:pPr>
              <a:endParaRPr lang="ru-RU" sz="9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53695">
                <a:spcAft>
                  <a:spcPts val="0"/>
                </a:spcAft>
              </a:pPr>
              <a:endParaRPr lang="ru-RU" sz="90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53695">
                <a:spcAft>
                  <a:spcPts val="0"/>
                </a:spcAft>
              </a:pPr>
              <a:endParaRPr lang="ru-RU" sz="9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53695">
                <a:spcAft>
                  <a:spcPts val="0"/>
                </a:spcAft>
              </a:pPr>
              <a:endParaRPr lang="ru-RU" sz="9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53695">
                <a:spcAft>
                  <a:spcPts val="0"/>
                </a:spcAft>
              </a:pPr>
              <a:r>
                <a:rPr lang="ru-RU" dirty="0" smtClean="0">
                  <a:solidFill>
                    <a:srgbClr val="231F2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зерновые </a:t>
              </a:r>
              <a:r>
                <a:rPr lang="ru-RU" dirty="0">
                  <a:solidFill>
                    <a:srgbClr val="231F2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культуры</a:t>
              </a:r>
              <a:endPara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353695" marR="82550">
                <a:spcBef>
                  <a:spcPts val="315"/>
                </a:spcBef>
                <a:spcAft>
                  <a:spcPts val="0"/>
                </a:spcAft>
              </a:pPr>
              <a:r>
                <a:rPr lang="ru-RU" dirty="0">
                  <a:solidFill>
                    <a:srgbClr val="231F2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технические культуры</a:t>
              </a:r>
              <a:endPara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353695" marR="10795">
                <a:spcBef>
                  <a:spcPts val="320"/>
                </a:spcBef>
                <a:spcAft>
                  <a:spcPts val="0"/>
                </a:spcAft>
              </a:pPr>
              <a:r>
                <a:rPr lang="ru-RU" dirty="0">
                  <a:solidFill>
                    <a:srgbClr val="231F2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овощебахчевые культуры и картофель</a:t>
              </a:r>
              <a:endPara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353695">
                <a:spcBef>
                  <a:spcPts val="310"/>
                </a:spcBef>
                <a:spcAft>
                  <a:spcPts val="0"/>
                </a:spcAft>
              </a:pPr>
              <a:r>
                <a:rPr lang="ru-RU" dirty="0">
                  <a:solidFill>
                    <a:srgbClr val="231F2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кормовые культуры</a:t>
              </a:r>
              <a:endPara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353695">
                <a:spcAft>
                  <a:spcPts val="0"/>
                </a:spcAft>
              </a:pPr>
              <a:endParaRPr lang="ru-RU" sz="90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0" y="6414"/>
            <a:ext cx="12192000" cy="898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2755" y="1061392"/>
            <a:ext cx="5906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посевных площадей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4149" y="280647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обретения </a:t>
            </a:r>
            <a:r>
              <a:rPr lang="ru-RU" sz="2400" spc="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независимости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сельское хозяйство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Узбекистана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специализировалась в основном на хлопководстве.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63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7785" y="1185845"/>
            <a:ext cx="7560840" cy="48902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Зерновые культуры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7"/>
          <a:stretch/>
        </p:blipFill>
        <p:spPr bwMode="auto">
          <a:xfrm>
            <a:off x="5696261" y="3504502"/>
            <a:ext cx="3268469" cy="313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3"/>
          <a:stretch/>
        </p:blipFill>
        <p:spPr bwMode="auto">
          <a:xfrm>
            <a:off x="8723490" y="1674865"/>
            <a:ext cx="3279006" cy="339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2192000" cy="863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0062" y="1986796"/>
            <a:ext cx="51863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1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Большое </a:t>
            </a:r>
            <a:r>
              <a:rPr lang="ru-RU" sz="2400" spc="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внимание уделяется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расширению посевов </a:t>
            </a:r>
            <a:r>
              <a:rPr lang="ru-RU" sz="2400" b="1" i="1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зерновых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Если до обретения независимости</a:t>
            </a:r>
            <a:r>
              <a:rPr lang="ru-RU" sz="2400" spc="-5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зерновые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высеивались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20%</a:t>
            </a:r>
            <a:r>
              <a:rPr lang="ru-RU" sz="2400" spc="-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земель, </a:t>
            </a:r>
            <a:r>
              <a:rPr lang="ru-RU" sz="2400" spc="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 </a:t>
            </a:r>
            <a:r>
              <a:rPr lang="ru-RU" sz="2400" spc="4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теперь удельный </a:t>
            </a:r>
            <a:r>
              <a:rPr lang="ru-RU" sz="2400" spc="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вес </a:t>
            </a:r>
            <a:r>
              <a:rPr lang="ru-RU" sz="2400" spc="4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площадей, </a:t>
            </a:r>
            <a:r>
              <a:rPr lang="ru-RU" sz="2400" spc="5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отведенных </a:t>
            </a:r>
            <a:r>
              <a:rPr lang="ru-RU" sz="2400" spc="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 </a:t>
            </a:r>
            <a:r>
              <a:rPr lang="ru-RU" sz="2400" spc="4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зерновые культуры,  </a:t>
            </a:r>
            <a:r>
              <a:rPr lang="ru-RU" sz="2400" spc="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составляет </a:t>
            </a:r>
            <a:r>
              <a:rPr lang="ru-RU" sz="2400" spc="4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более  </a:t>
            </a:r>
            <a:r>
              <a:rPr lang="ru-RU" sz="2400" spc="5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44%.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Основную часть зерновых составляет пшеница, ячмень, рис, кукуруза и сорго.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63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086" y="1139253"/>
            <a:ext cx="2631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Рисоводство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236" y="2109995"/>
            <a:ext cx="5383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выращивания риса необходимо много солнца и воды.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урожайности он стоит на втором месте,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кукурузы. Рис сеют в основном в Хорезмской области, Республике Каракалпакстан, в Ташкентской,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Самаркандской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областях, и Ферганской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долине.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191" y="1662473"/>
            <a:ext cx="4528663" cy="2695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771" y="4187169"/>
            <a:ext cx="4303207" cy="24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39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2546" y="1181171"/>
            <a:ext cx="7560840" cy="58320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ехнические культуры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88" y="2294018"/>
            <a:ext cx="3382796" cy="327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35761" y="3244334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2000" cy="863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95979" y="5183326"/>
            <a:ext cx="16561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лён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162" y="3930722"/>
            <a:ext cx="3729634" cy="2505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203" y="1882334"/>
            <a:ext cx="82607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земледелии важное значение имеет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хлопководство.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Хлопок     в </a:t>
            </a:r>
            <a:r>
              <a:rPr lang="ru-RU" sz="2400" spc="5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качестве основной </a:t>
            </a:r>
            <a:r>
              <a:rPr lang="ru-RU" sz="2400" b="1" i="1" spc="50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технической культуры </a:t>
            </a:r>
            <a:r>
              <a:rPr lang="ru-RU" sz="2400" spc="5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Узбекистана </a:t>
            </a:r>
            <a:r>
              <a:rPr lang="ru-RU" sz="2400" spc="6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является </a:t>
            </a:r>
            <a:r>
              <a:rPr lang="ru-RU" sz="2400" spc="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главным фактором развития </a:t>
            </a:r>
            <a:r>
              <a:rPr lang="ru-RU" sz="2400" spc="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почти  всех  </a:t>
            </a:r>
            <a:r>
              <a:rPr lang="ru-RU" sz="2400" spc="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отраслей сельского </a:t>
            </a:r>
            <a:r>
              <a:rPr lang="ru-RU" sz="2400" spc="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хозяйства  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400" spc="1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промышленности.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CBF712F-58F0-4DDF-8014-B1CEDFCB0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2775" y="1185777"/>
            <a:ext cx="10266979" cy="491648"/>
          </a:xfrm>
        </p:spPr>
        <p:txBody>
          <a:bodyPr>
            <a:noAutofit/>
          </a:bodyPr>
          <a:lstStyle/>
          <a:p>
            <a:pPr marL="467360" marR="313690" indent="215900" algn="ctr">
              <a:lnSpc>
                <a:spcPct val="93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Взаимосвязь хлопководства с другими отраслями.</a:t>
            </a:r>
            <a:endParaRPr lang="ru-RU" sz="3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90894" y="3244334"/>
            <a:ext cx="2410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kern="0" spc="21" dirty="0">
                <a:solidFill>
                  <a:sysClr val="window" lastClr="FFFFFF"/>
                </a:solidFill>
              </a:rPr>
              <a:t>ВОДЫ СРЕДНЕЙ АЗИИ</a:t>
            </a:r>
            <a:endParaRPr lang="en-US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38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36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</a:t>
            </a:r>
            <a:endParaRPr lang="en-US" sz="36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282.jpeg">
            <a:extLst>
              <a:ext uri="{FF2B5EF4-FFF2-40B4-BE49-F238E27FC236}">
                <a16:creationId xmlns:a16="http://schemas.microsoft.com/office/drawing/2014/main" id="{11B58D02-10C5-4A0B-86E1-32D6D9465B7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3042" y="1677425"/>
            <a:ext cx="9886446" cy="49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932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</TotalTime>
  <Words>818</Words>
  <Application>Microsoft Office PowerPoint</Application>
  <PresentationFormat>Широкоэкранный</PresentationFormat>
  <Paragraphs>91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Candara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для самостоятельной работы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HP_notebook</dc:creator>
  <cp:lastModifiedBy>Пользователь Windows</cp:lastModifiedBy>
  <cp:revision>73</cp:revision>
  <dcterms:created xsi:type="dcterms:W3CDTF">2020-10-11T04:14:21Z</dcterms:created>
  <dcterms:modified xsi:type="dcterms:W3CDTF">2020-11-07T07:15:27Z</dcterms:modified>
</cp:coreProperties>
</file>