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4"/>
  </p:notesMasterIdLst>
  <p:sldIdLst>
    <p:sldId id="256" r:id="rId3"/>
    <p:sldId id="296" r:id="rId4"/>
    <p:sldId id="1434" r:id="rId5"/>
    <p:sldId id="1436" r:id="rId6"/>
    <p:sldId id="257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4" r:id="rId17"/>
    <p:sldId id="275" r:id="rId18"/>
    <p:sldId id="276" r:id="rId19"/>
    <p:sldId id="273" r:id="rId20"/>
    <p:sldId id="277" r:id="rId21"/>
    <p:sldId id="278" r:id="rId22"/>
    <p:sldId id="262" r:id="rId23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89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591DF-C50D-4758-870B-B4D14C82183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4C0BA3-DC5D-442C-BA8D-A32911B40DA7}">
      <dgm:prSet phldrT="[Текст]" custT="1"/>
      <dgm:spPr/>
      <dgm:t>
        <a:bodyPr/>
        <a:lstStyle/>
        <a:p>
          <a:r>
            <a:rPr lang="ru-RU" sz="1200" b="0" dirty="0">
              <a:latin typeface="Arial" pitchFamily="34" charset="0"/>
              <a:cs typeface="Arial" pitchFamily="34" charset="0"/>
            </a:rPr>
            <a:t>Крыса, суслик, тушканчик, ящерица, варан и змея</a:t>
          </a:r>
        </a:p>
      </dgm:t>
    </dgm:pt>
    <dgm:pt modelId="{99E99906-757F-4E13-B514-8958012FFFD1}" type="parTrans" cxnId="{55BE7B16-CAC3-4AEF-801B-DCE612F1C8D6}">
      <dgm:prSet/>
      <dgm:spPr/>
      <dgm:t>
        <a:bodyPr/>
        <a:lstStyle/>
        <a:p>
          <a:endParaRPr lang="ru-RU"/>
        </a:p>
      </dgm:t>
    </dgm:pt>
    <dgm:pt modelId="{A47ED7E5-33B5-4ACF-98FB-5D67199D5B81}" type="sibTrans" cxnId="{55BE7B16-CAC3-4AEF-801B-DCE612F1C8D6}">
      <dgm:prSet/>
      <dgm:spPr/>
      <dgm:t>
        <a:bodyPr/>
        <a:lstStyle/>
        <a:p>
          <a:endParaRPr lang="ru-RU"/>
        </a:p>
      </dgm:t>
    </dgm:pt>
    <dgm:pt modelId="{E212507B-E357-4674-88D6-6E4728D79382}">
      <dgm:prSet phldrT="[Текст]" custT="1"/>
      <dgm:spPr/>
      <dgm:t>
        <a:bodyPr/>
        <a:lstStyle/>
        <a:p>
          <a:r>
            <a:rPr lang="ru-RU" sz="1200" b="0" dirty="0">
              <a:latin typeface="Arial" pitchFamily="34" charset="0"/>
              <a:cs typeface="Arial" pitchFamily="34" charset="0"/>
            </a:rPr>
            <a:t>Лисица, волк, джейран, ёж, дикобраз, барсук</a:t>
          </a:r>
        </a:p>
      </dgm:t>
    </dgm:pt>
    <dgm:pt modelId="{863CEDCF-F986-4C3E-853C-6158FA6792EB}" type="parTrans" cxnId="{F0D027F9-84D3-4F52-9711-B0A8E9E90F87}">
      <dgm:prSet/>
      <dgm:spPr/>
      <dgm:t>
        <a:bodyPr/>
        <a:lstStyle/>
        <a:p>
          <a:endParaRPr lang="ru-RU"/>
        </a:p>
      </dgm:t>
    </dgm:pt>
    <dgm:pt modelId="{B9FE4F0A-58E7-41B3-A979-236503794518}" type="sibTrans" cxnId="{F0D027F9-84D3-4F52-9711-B0A8E9E90F87}">
      <dgm:prSet/>
      <dgm:spPr/>
      <dgm:t>
        <a:bodyPr/>
        <a:lstStyle/>
        <a:p>
          <a:endParaRPr lang="ru-RU"/>
        </a:p>
      </dgm:t>
    </dgm:pt>
    <dgm:pt modelId="{DB296648-E486-4A76-BE57-CFF522438DC6}">
      <dgm:prSet phldrT="[Текст]" custT="1"/>
      <dgm:spPr/>
      <dgm:t>
        <a:bodyPr/>
        <a:lstStyle/>
        <a:p>
          <a:r>
            <a:rPr lang="ru-RU" sz="1200" b="0" dirty="0">
              <a:latin typeface="Arial" pitchFamily="34" charset="0"/>
              <a:cs typeface="Arial" pitchFamily="34" charset="0"/>
            </a:rPr>
            <a:t>Шакал, кабан, камышовый кот, фазан, дикие утки, гуси, рыбы</a:t>
          </a:r>
          <a:r>
            <a:rPr lang="ru-RU" sz="10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3603CB9-1D2F-40B5-9A22-D1839540A085}" type="parTrans" cxnId="{DE7375C1-D960-4DE9-9B95-FC823AAF90A1}">
      <dgm:prSet/>
      <dgm:spPr/>
      <dgm:t>
        <a:bodyPr/>
        <a:lstStyle/>
        <a:p>
          <a:endParaRPr lang="ru-RU"/>
        </a:p>
      </dgm:t>
    </dgm:pt>
    <dgm:pt modelId="{1E42F457-7E4F-4BB2-B484-04B3C6653E7F}" type="sibTrans" cxnId="{DE7375C1-D960-4DE9-9B95-FC823AAF90A1}">
      <dgm:prSet/>
      <dgm:spPr/>
      <dgm:t>
        <a:bodyPr/>
        <a:lstStyle/>
        <a:p>
          <a:endParaRPr lang="ru-RU"/>
        </a:p>
      </dgm:t>
    </dgm:pt>
    <dgm:pt modelId="{AA4F7E0B-CEEE-495E-AB8E-8623E2E130B6}" type="pres">
      <dgm:prSet presAssocID="{90D591DF-C50D-4758-870B-B4D14C8218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66BE7A-9AEC-43CA-B246-97AE5E441205}" type="pres">
      <dgm:prSet presAssocID="{A94C0BA3-DC5D-442C-BA8D-A32911B40DA7}" presName="composite" presStyleCnt="0"/>
      <dgm:spPr/>
    </dgm:pt>
    <dgm:pt modelId="{FE0AF9C5-BA02-4ACF-936E-94C16A3C4900}" type="pres">
      <dgm:prSet presAssocID="{A94C0BA3-DC5D-442C-BA8D-A32911B40DA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C1B95-E79D-4F00-8AA9-6B79B632CA77}" type="pres">
      <dgm:prSet presAssocID="{A94C0BA3-DC5D-442C-BA8D-A32911B40DA7}" presName="rect2" presStyleLbl="fgImgPlace1" presStyleIdx="0" presStyleCnt="3" custScaleX="139247" custScaleY="85327" custLinFactNeighborX="-59780" custLinFactNeighborY="90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5975BE9-E489-41EF-B3A5-A96D92CD560A}" type="pres">
      <dgm:prSet presAssocID="{A47ED7E5-33B5-4ACF-98FB-5D67199D5B81}" presName="sibTrans" presStyleCnt="0"/>
      <dgm:spPr/>
    </dgm:pt>
    <dgm:pt modelId="{31068452-CCCA-47C4-829F-84AEEBB09124}" type="pres">
      <dgm:prSet presAssocID="{E212507B-E357-4674-88D6-6E4728D79382}" presName="composite" presStyleCnt="0"/>
      <dgm:spPr/>
    </dgm:pt>
    <dgm:pt modelId="{BE625C89-04F1-47AD-9497-09BF5013FBCA}" type="pres">
      <dgm:prSet presAssocID="{E212507B-E357-4674-88D6-6E4728D79382}" presName="rect1" presStyleLbl="trAlignAcc1" presStyleIdx="1" presStyleCnt="3" custLinFactNeighborX="-1466" custLinFactNeighborY="-1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6ED42-271F-4F5B-93E8-89A75771179D}" type="pres">
      <dgm:prSet presAssocID="{E212507B-E357-4674-88D6-6E4728D79382}" presName="rect2" presStyleLbl="fgImgPlace1" presStyleIdx="1" presStyleCnt="3" custScaleX="139513" custScaleY="82972" custLinFactNeighborX="-61356" custLinFactNeighborY="38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4D3B942-FD7B-4360-AF66-DB1A22A7A88F}" type="pres">
      <dgm:prSet presAssocID="{B9FE4F0A-58E7-41B3-A979-236503794518}" presName="sibTrans" presStyleCnt="0"/>
      <dgm:spPr/>
    </dgm:pt>
    <dgm:pt modelId="{EA4E6D70-68E0-4C63-88A5-EDEDD4EB9ED6}" type="pres">
      <dgm:prSet presAssocID="{DB296648-E486-4A76-BE57-CFF522438DC6}" presName="composite" presStyleCnt="0"/>
      <dgm:spPr/>
    </dgm:pt>
    <dgm:pt modelId="{0AC9E7F3-FEC5-4CBD-A428-3722918FED00}" type="pres">
      <dgm:prSet presAssocID="{DB296648-E486-4A76-BE57-CFF522438DC6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031A5-EFE0-4387-96FA-373EAE8D866A}" type="pres">
      <dgm:prSet presAssocID="{DB296648-E486-4A76-BE57-CFF522438DC6}" presName="rect2" presStyleLbl="fgImgPlace1" presStyleIdx="2" presStyleCnt="3" custScaleX="140866" custScaleY="81336" custLinFactNeighborX="-57049" custLinFactNeighborY="18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0905955-B1A1-4991-A803-32104E3A3B33}" type="presOf" srcId="{DB296648-E486-4A76-BE57-CFF522438DC6}" destId="{0AC9E7F3-FEC5-4CBD-A428-3722918FED00}" srcOrd="0" destOrd="0" presId="urn:microsoft.com/office/officeart/2008/layout/PictureStrips"/>
    <dgm:cxn modelId="{7C9D809E-C7C3-457F-8BFD-75A996AE3540}" type="presOf" srcId="{E212507B-E357-4674-88D6-6E4728D79382}" destId="{BE625C89-04F1-47AD-9497-09BF5013FBCA}" srcOrd="0" destOrd="0" presId="urn:microsoft.com/office/officeart/2008/layout/PictureStrips"/>
    <dgm:cxn modelId="{BAA89C3F-3644-4FB5-869C-FF8C333957BE}" type="presOf" srcId="{90D591DF-C50D-4758-870B-B4D14C82183B}" destId="{AA4F7E0B-CEEE-495E-AB8E-8623E2E130B6}" srcOrd="0" destOrd="0" presId="urn:microsoft.com/office/officeart/2008/layout/PictureStrips"/>
    <dgm:cxn modelId="{F0D027F9-84D3-4F52-9711-B0A8E9E90F87}" srcId="{90D591DF-C50D-4758-870B-B4D14C82183B}" destId="{E212507B-E357-4674-88D6-6E4728D79382}" srcOrd="1" destOrd="0" parTransId="{863CEDCF-F986-4C3E-853C-6158FA6792EB}" sibTransId="{B9FE4F0A-58E7-41B3-A979-236503794518}"/>
    <dgm:cxn modelId="{DE7375C1-D960-4DE9-9B95-FC823AAF90A1}" srcId="{90D591DF-C50D-4758-870B-B4D14C82183B}" destId="{DB296648-E486-4A76-BE57-CFF522438DC6}" srcOrd="2" destOrd="0" parTransId="{93603CB9-1D2F-40B5-9A22-D1839540A085}" sibTransId="{1E42F457-7E4F-4BB2-B484-04B3C6653E7F}"/>
    <dgm:cxn modelId="{7652260D-C919-4724-BEBA-51BA0C0C85F4}" type="presOf" srcId="{A94C0BA3-DC5D-442C-BA8D-A32911B40DA7}" destId="{FE0AF9C5-BA02-4ACF-936E-94C16A3C4900}" srcOrd="0" destOrd="0" presId="urn:microsoft.com/office/officeart/2008/layout/PictureStrips"/>
    <dgm:cxn modelId="{55BE7B16-CAC3-4AEF-801B-DCE612F1C8D6}" srcId="{90D591DF-C50D-4758-870B-B4D14C82183B}" destId="{A94C0BA3-DC5D-442C-BA8D-A32911B40DA7}" srcOrd="0" destOrd="0" parTransId="{99E99906-757F-4E13-B514-8958012FFFD1}" sibTransId="{A47ED7E5-33B5-4ACF-98FB-5D67199D5B81}"/>
    <dgm:cxn modelId="{1556B7B2-93A6-4C79-88B8-9C7D897B9967}" type="presParOf" srcId="{AA4F7E0B-CEEE-495E-AB8E-8623E2E130B6}" destId="{5866BE7A-9AEC-43CA-B246-97AE5E441205}" srcOrd="0" destOrd="0" presId="urn:microsoft.com/office/officeart/2008/layout/PictureStrips"/>
    <dgm:cxn modelId="{0DFE40B6-E05A-4325-9806-E9143CD1C2C7}" type="presParOf" srcId="{5866BE7A-9AEC-43CA-B246-97AE5E441205}" destId="{FE0AF9C5-BA02-4ACF-936E-94C16A3C4900}" srcOrd="0" destOrd="0" presId="urn:microsoft.com/office/officeart/2008/layout/PictureStrips"/>
    <dgm:cxn modelId="{10D3A882-0930-4948-89B2-ABD22863C82A}" type="presParOf" srcId="{5866BE7A-9AEC-43CA-B246-97AE5E441205}" destId="{3E5C1B95-E79D-4F00-8AA9-6B79B632CA77}" srcOrd="1" destOrd="0" presId="urn:microsoft.com/office/officeart/2008/layout/PictureStrips"/>
    <dgm:cxn modelId="{5A24AB91-988F-4B7D-8C08-FBBE513F4FD6}" type="presParOf" srcId="{AA4F7E0B-CEEE-495E-AB8E-8623E2E130B6}" destId="{B5975BE9-E489-41EF-B3A5-A96D92CD560A}" srcOrd="1" destOrd="0" presId="urn:microsoft.com/office/officeart/2008/layout/PictureStrips"/>
    <dgm:cxn modelId="{6AAE6F9C-B549-4C83-9368-9AAD67CCEC7C}" type="presParOf" srcId="{AA4F7E0B-CEEE-495E-AB8E-8623E2E130B6}" destId="{31068452-CCCA-47C4-829F-84AEEBB09124}" srcOrd="2" destOrd="0" presId="urn:microsoft.com/office/officeart/2008/layout/PictureStrips"/>
    <dgm:cxn modelId="{36F877B2-58AC-496D-AC22-993100DC84E0}" type="presParOf" srcId="{31068452-CCCA-47C4-829F-84AEEBB09124}" destId="{BE625C89-04F1-47AD-9497-09BF5013FBCA}" srcOrd="0" destOrd="0" presId="urn:microsoft.com/office/officeart/2008/layout/PictureStrips"/>
    <dgm:cxn modelId="{29388563-A756-438E-9C81-239DA7D7CADB}" type="presParOf" srcId="{31068452-CCCA-47C4-829F-84AEEBB09124}" destId="{2476ED42-271F-4F5B-93E8-89A75771179D}" srcOrd="1" destOrd="0" presId="urn:microsoft.com/office/officeart/2008/layout/PictureStrips"/>
    <dgm:cxn modelId="{70F942D5-09D1-4DAD-B45C-17B4514D72FC}" type="presParOf" srcId="{AA4F7E0B-CEEE-495E-AB8E-8623E2E130B6}" destId="{94D3B942-FD7B-4360-AF66-DB1A22A7A88F}" srcOrd="3" destOrd="0" presId="urn:microsoft.com/office/officeart/2008/layout/PictureStrips"/>
    <dgm:cxn modelId="{88749911-6B78-4387-8B07-A867B9B5474F}" type="presParOf" srcId="{AA4F7E0B-CEEE-495E-AB8E-8623E2E130B6}" destId="{EA4E6D70-68E0-4C63-88A5-EDEDD4EB9ED6}" srcOrd="4" destOrd="0" presId="urn:microsoft.com/office/officeart/2008/layout/PictureStrips"/>
    <dgm:cxn modelId="{DDADF44E-99EF-48DF-855C-93FDB43F8BE9}" type="presParOf" srcId="{EA4E6D70-68E0-4C63-88A5-EDEDD4EB9ED6}" destId="{0AC9E7F3-FEC5-4CBD-A428-3722918FED00}" srcOrd="0" destOrd="0" presId="urn:microsoft.com/office/officeart/2008/layout/PictureStrips"/>
    <dgm:cxn modelId="{10D98A4F-0E8C-4D53-B6BB-96709947F34A}" type="presParOf" srcId="{EA4E6D70-68E0-4C63-88A5-EDEDD4EB9ED6}" destId="{216031A5-EFE0-4387-96FA-373EAE8D866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AF9C5-BA02-4ACF-936E-94C16A3C4900}">
      <dsp:nvSpPr>
        <dsp:cNvPr id="0" name=""/>
        <dsp:cNvSpPr/>
      </dsp:nvSpPr>
      <dsp:spPr>
        <a:xfrm>
          <a:off x="691895" y="142198"/>
          <a:ext cx="2234207" cy="6981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907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latin typeface="Arial" pitchFamily="34" charset="0"/>
              <a:cs typeface="Arial" pitchFamily="34" charset="0"/>
            </a:rPr>
            <a:t>Крыса, суслик, тушканчик, ящерица, варан и змея</a:t>
          </a:r>
        </a:p>
      </dsp:txBody>
      <dsp:txXfrm>
        <a:off x="691895" y="142198"/>
        <a:ext cx="2234207" cy="698189"/>
      </dsp:txXfrm>
    </dsp:sp>
    <dsp:sp modelId="{3E5C1B95-E79D-4F00-8AA9-6B79B632CA77}">
      <dsp:nvSpPr>
        <dsp:cNvPr id="0" name=""/>
        <dsp:cNvSpPr/>
      </dsp:nvSpPr>
      <dsp:spPr>
        <a:xfrm>
          <a:off x="210732" y="161785"/>
          <a:ext cx="680545" cy="625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25C89-04F1-47AD-9497-09BF5013FBCA}">
      <dsp:nvSpPr>
        <dsp:cNvPr id="0" name=""/>
        <dsp:cNvSpPr/>
      </dsp:nvSpPr>
      <dsp:spPr>
        <a:xfrm>
          <a:off x="659466" y="945620"/>
          <a:ext cx="2234207" cy="6981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907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latin typeface="Arial" pitchFamily="34" charset="0"/>
              <a:cs typeface="Arial" pitchFamily="34" charset="0"/>
            </a:rPr>
            <a:t>Лисица, волк, джейран, ёж, дикобраз, барсук</a:t>
          </a:r>
        </a:p>
      </dsp:txBody>
      <dsp:txXfrm>
        <a:off x="659466" y="945620"/>
        <a:ext cx="2234207" cy="698189"/>
      </dsp:txXfrm>
    </dsp:sp>
    <dsp:sp modelId="{2476ED42-271F-4F5B-93E8-89A75771179D}">
      <dsp:nvSpPr>
        <dsp:cNvPr id="0" name=""/>
        <dsp:cNvSpPr/>
      </dsp:nvSpPr>
      <dsp:spPr>
        <a:xfrm>
          <a:off x="202704" y="948274"/>
          <a:ext cx="681845" cy="60826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9E7F3-FEC5-4CBD-A428-3722918FED00}">
      <dsp:nvSpPr>
        <dsp:cNvPr id="0" name=""/>
        <dsp:cNvSpPr/>
      </dsp:nvSpPr>
      <dsp:spPr>
        <a:xfrm>
          <a:off x="693873" y="1769255"/>
          <a:ext cx="2234207" cy="6981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907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latin typeface="Arial" pitchFamily="34" charset="0"/>
              <a:cs typeface="Arial" pitchFamily="34" charset="0"/>
            </a:rPr>
            <a:t>Шакал, кабан, камышовый кот, фазан, дикие утки, гуси, рыбы</a:t>
          </a:r>
          <a:r>
            <a:rPr lang="ru-RU" sz="1000" b="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693873" y="1769255"/>
        <a:ext cx="2234207" cy="698189"/>
      </dsp:txXfrm>
    </dsp:sp>
    <dsp:sp modelId="{216031A5-EFE0-4387-96FA-373EAE8D866A}">
      <dsp:nvSpPr>
        <dsp:cNvPr id="0" name=""/>
        <dsp:cNvSpPr/>
      </dsp:nvSpPr>
      <dsp:spPr>
        <a:xfrm>
          <a:off x="222101" y="1750286"/>
          <a:ext cx="688458" cy="59627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98D1E-326F-40B0-9DCE-E7B16DD53003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12127-5FF9-4103-895E-E01398DBB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07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12127-5FF9-4103-895E-E01398DBB91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5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49" y="172758"/>
            <a:ext cx="4973003" cy="627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150" y="795439"/>
            <a:ext cx="2439203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150" y="1185272"/>
            <a:ext cx="2439203" cy="17433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18936" y="795439"/>
            <a:ext cx="2451216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18936" y="1185272"/>
            <a:ext cx="2451216" cy="17433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6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913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74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49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60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26150" y="172758"/>
            <a:ext cx="1243251" cy="27498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6399" y="172758"/>
            <a:ext cx="3657679" cy="27498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3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4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5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95" y="808960"/>
            <a:ext cx="4973003" cy="1349767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395" y="2171496"/>
            <a:ext cx="4973003" cy="709811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1pPr>
            <a:lvl2pPr marL="216210" indent="0">
              <a:buNone/>
              <a:defRPr sz="946">
                <a:solidFill>
                  <a:schemeClr val="tx1">
                    <a:tint val="75000"/>
                  </a:schemeClr>
                </a:solidFill>
              </a:defRPr>
            </a:lvl2pPr>
            <a:lvl3pPr marL="432420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63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86484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08104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29725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51346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72967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9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399" y="863791"/>
            <a:ext cx="2450465" cy="2058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8936" y="863791"/>
            <a:ext cx="2450465" cy="2058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99" y="172758"/>
            <a:ext cx="4973003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399" y="863791"/>
            <a:ext cx="4973003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6399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09921" y="3007496"/>
            <a:ext cx="1945958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72096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73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85889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7942" y="1317625"/>
            <a:ext cx="4946785" cy="139910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ts val="2730"/>
              </a:lnSpc>
            </a:pPr>
            <a:r>
              <a:rPr lang="ru-RU" sz="2000" b="1" spc="-10" dirty="0" smtClean="0">
                <a:solidFill>
                  <a:srgbClr val="2365C7"/>
                </a:solidFill>
                <a:latin typeface="Arial"/>
                <a:cs typeface="Arial"/>
              </a:rPr>
              <a:t>НИЖНЕЗАРАФШАНСКИЙ ФИЗИКО</a:t>
            </a:r>
          </a:p>
          <a:p>
            <a:pPr marL="12700" algn="ctr">
              <a:lnSpc>
                <a:spcPts val="2730"/>
              </a:lnSpc>
            </a:pPr>
            <a:r>
              <a:rPr lang="ru-RU" sz="2000" b="1" spc="-10" dirty="0" smtClean="0">
                <a:solidFill>
                  <a:srgbClr val="2365C7"/>
                </a:solidFill>
                <a:latin typeface="Arial"/>
                <a:cs typeface="Arial"/>
              </a:rPr>
              <a:t>-ГЕОГРАФИЧЕСКИЙ ОКРУГ.</a:t>
            </a:r>
            <a:endParaRPr lang="ru-RU" sz="2000" b="1" dirty="0">
              <a:latin typeface="Arial"/>
              <a:cs typeface="Arial"/>
            </a:endParaRPr>
          </a:p>
          <a:p>
            <a:pPr marL="12700" algn="ctr">
              <a:lnSpc>
                <a:spcPts val="2730"/>
              </a:lnSpc>
            </a:pPr>
            <a:r>
              <a:rPr lang="ru-RU" sz="2000" b="1" spc="-10" dirty="0" smtClean="0">
                <a:solidFill>
                  <a:srgbClr val="2365C7"/>
                </a:solidFill>
                <a:latin typeface="Arial"/>
                <a:cs typeface="Arial"/>
              </a:rPr>
              <a:t>КЛИМАТ, ВОДЫ, ПОЧВЫ, РАСТИТЕЛЬНЫЙ И ЖИВОТНЫЙ МИР.</a:t>
            </a:r>
            <a:endParaRPr lang="ru-RU" sz="2000" b="1" spc="-1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846" y="1246047"/>
            <a:ext cx="344170" cy="1542256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766546" y="124058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4060" y="430980"/>
            <a:ext cx="4394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7336" y="181031"/>
            <a:ext cx="467359" cy="4667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1547517" y="137395"/>
            <a:ext cx="4258547" cy="553998"/>
          </a:xfrm>
        </p:spPr>
        <p:txBody>
          <a:bodyPr/>
          <a:lstStyle/>
          <a:p>
            <a:pPr algn="l"/>
            <a:r>
              <a:rPr lang="ru-RU" sz="3600" dirty="0"/>
              <a:t>География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Воды </a:t>
            </a:r>
            <a:r>
              <a:rPr lang="ru-RU" dirty="0" err="1"/>
              <a:t>Нижнезарафшанского</a:t>
            </a:r>
            <a:r>
              <a:rPr lang="ru-RU" dirty="0"/>
              <a:t> округа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9" t="48728" r="33337" b="22036"/>
          <a:stretch/>
        </p:blipFill>
        <p:spPr bwMode="auto">
          <a:xfrm>
            <a:off x="139700" y="588962"/>
            <a:ext cx="3276600" cy="242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2175" y="588962"/>
            <a:ext cx="220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округа воды Зарафшана распределяются по каналам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Шафирканскому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Вабкентдарья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Ромитанскому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Шахруду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Естественное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русло используется для сброса  коллекторных вод Бухарского оазиса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16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Воды </a:t>
            </a:r>
            <a:r>
              <a:rPr lang="ru-RU" dirty="0" err="1"/>
              <a:t>Нижнезарафшанского</a:t>
            </a:r>
            <a:r>
              <a:rPr lang="ru-RU" dirty="0"/>
              <a:t> округа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34420" r="7400" b="15654"/>
          <a:stretch/>
        </p:blipFill>
        <p:spPr bwMode="auto">
          <a:xfrm>
            <a:off x="139700" y="580028"/>
            <a:ext cx="3733800" cy="249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879850" y="2215652"/>
            <a:ext cx="1739900" cy="854573"/>
          </a:xfrm>
          <a:prstGeom prst="wedgeRoundRectCallout">
            <a:avLst>
              <a:gd name="adj1" fmla="val -115754"/>
              <a:gd name="adj2" fmla="val 1335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Аму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-Бухарский магистральный канал – 268 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9075" y="657213"/>
            <a:ext cx="144145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Озера: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Шоркуль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400" dirty="0" err="1">
                <a:latin typeface="Arial" pitchFamily="34" charset="0"/>
                <a:cs typeface="Arial" pitchFamily="34" charset="0"/>
              </a:rPr>
              <a:t>Каракир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Маханкуль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Парсанкуль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400" dirty="0" err="1">
                <a:latin typeface="Arial" pitchFamily="34" charset="0"/>
                <a:cs typeface="Arial" pitchFamily="34" charset="0"/>
              </a:rPr>
              <a:t>Денгизкуль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2959100" y="860425"/>
            <a:ext cx="1069976" cy="2606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273300" y="1121110"/>
            <a:ext cx="1755775" cy="19491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739900" y="1121110"/>
            <a:ext cx="2289176" cy="9745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282700" y="1121110"/>
            <a:ext cx="27463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8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430887"/>
          </a:xfrm>
        </p:spPr>
        <p:txBody>
          <a:bodyPr/>
          <a:lstStyle/>
          <a:p>
            <a:pPr algn="ctr"/>
            <a:r>
              <a:rPr lang="ru-RU" sz="2800" dirty="0"/>
              <a:t>Водохранилища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55625"/>
            <a:ext cx="38735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5900" y="936625"/>
            <a:ext cx="2286000" cy="5334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Куйимазарское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6900" y="2536825"/>
            <a:ext cx="2057400" cy="457200"/>
          </a:xfrm>
          <a:prstGeom prst="roundRect">
            <a:avLst>
              <a:gd name="adj" fmla="val 3854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Тудакульское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654300" y="1603375"/>
            <a:ext cx="914400" cy="11620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501900" y="1336675"/>
            <a:ext cx="914400" cy="266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31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430887"/>
          </a:xfrm>
        </p:spPr>
        <p:txBody>
          <a:bodyPr/>
          <a:lstStyle/>
          <a:p>
            <a:pPr algn="ctr"/>
            <a:r>
              <a:rPr lang="ru-RU" sz="2800" dirty="0"/>
              <a:t>Подземные воды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>
            <a:off x="3492500" y="936625"/>
            <a:ext cx="152400" cy="609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08400" y="825926"/>
            <a:ext cx="189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Залегают близко к поверхности (2-3м), соленые, непригодны для питья.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3519614" y="1851025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08400" y="1707455"/>
            <a:ext cx="1892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Воды отложений мелового возраста не являются солеными и могут потребляться 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в питьевых целях.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1000-1500м – термальные воды.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656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Почвы </a:t>
            </a:r>
            <a:r>
              <a:rPr lang="ru-RU" dirty="0" err="1"/>
              <a:t>Нижнезарафшанского</a:t>
            </a:r>
            <a:r>
              <a:rPr lang="ru-RU" dirty="0"/>
              <a:t> округа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1600200" cy="10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044700" y="631825"/>
            <a:ext cx="0" cy="2384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24037"/>
            <a:ext cx="1600200" cy="11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17" y="631825"/>
            <a:ext cx="1524000" cy="10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18" y="1824037"/>
            <a:ext cx="1524000" cy="11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49032" y="531594"/>
            <a:ext cx="18160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Больше всего в округе встречаются: </a:t>
            </a:r>
          </a:p>
          <a:p>
            <a:pPr algn="ctr"/>
            <a:r>
              <a:rPr lang="ru-RU" sz="1100" i="1" dirty="0">
                <a:latin typeface="Arial" pitchFamily="34" charset="0"/>
                <a:cs typeface="Arial" pitchFamily="34" charset="0"/>
              </a:rPr>
              <a:t>песчаные,</a:t>
            </a:r>
          </a:p>
          <a:p>
            <a:pPr algn="ctr"/>
            <a:r>
              <a:rPr lang="ru-RU" sz="1100" i="1" dirty="0" err="1">
                <a:latin typeface="Arial" pitchFamily="34" charset="0"/>
                <a:cs typeface="Arial" pitchFamily="34" charset="0"/>
              </a:rPr>
              <a:t>такырные</a:t>
            </a:r>
            <a:endParaRPr lang="ru-RU" sz="11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i="1" dirty="0">
                <a:latin typeface="Arial" pitchFamily="34" charset="0"/>
                <a:cs typeface="Arial" pitchFamily="34" charset="0"/>
              </a:rPr>
              <a:t>солончаковые,</a:t>
            </a:r>
          </a:p>
          <a:p>
            <a:pPr algn="ctr"/>
            <a:r>
              <a:rPr lang="ru-RU" sz="1100" i="1" dirty="0">
                <a:latin typeface="Arial" pitchFamily="34" charset="0"/>
                <a:cs typeface="Arial" pitchFamily="34" charset="0"/>
              </a:rPr>
              <a:t>луговые, </a:t>
            </a:r>
          </a:p>
          <a:p>
            <a:pPr algn="ctr"/>
            <a:r>
              <a:rPr lang="ru-RU" sz="1100" i="1" dirty="0">
                <a:latin typeface="Arial" pitchFamily="34" charset="0"/>
                <a:cs typeface="Arial" pitchFamily="34" charset="0"/>
              </a:rPr>
              <a:t>серо-бурые.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В оазисах:</a:t>
            </a:r>
          </a:p>
          <a:p>
            <a:r>
              <a:rPr lang="ru-RU" sz="1100" i="1" dirty="0">
                <a:latin typeface="Arial" pitchFamily="34" charset="0"/>
                <a:cs typeface="Arial" pitchFamily="34" charset="0"/>
              </a:rPr>
              <a:t>луговые</a:t>
            </a:r>
          </a:p>
          <a:p>
            <a:r>
              <a:rPr lang="ru-RU" sz="1100" i="1" dirty="0">
                <a:latin typeface="Arial" pitchFamily="34" charset="0"/>
                <a:cs typeface="Arial" pitchFamily="34" charset="0"/>
              </a:rPr>
              <a:t>лугово-аллювиальные</a:t>
            </a:r>
          </a:p>
          <a:p>
            <a:r>
              <a:rPr lang="ru-RU" sz="1100" i="1" dirty="0">
                <a:latin typeface="Arial" pitchFamily="34" charset="0"/>
                <a:cs typeface="Arial" pitchFamily="34" charset="0"/>
              </a:rPr>
              <a:t>лугово-оазисные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8" y="2485975"/>
            <a:ext cx="1449305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Левая фигурная скобка 2"/>
          <p:cNvSpPr/>
          <p:nvPr/>
        </p:nvSpPr>
        <p:spPr>
          <a:xfrm>
            <a:off x="4178300" y="936625"/>
            <a:ext cx="152400" cy="7315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Левая фигурная скобка 4"/>
          <p:cNvSpPr/>
          <p:nvPr/>
        </p:nvSpPr>
        <p:spPr>
          <a:xfrm>
            <a:off x="3911734" y="1927225"/>
            <a:ext cx="83017" cy="4818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17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3"/>
            <a:ext cx="5164295" cy="315471"/>
          </a:xfrm>
        </p:spPr>
        <p:txBody>
          <a:bodyPr/>
          <a:lstStyle/>
          <a:p>
            <a:r>
              <a:rPr lang="ru-RU" dirty="0"/>
              <a:t>Растительность песчаных пустынь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7801" y="2482850"/>
            <a:ext cx="5410200" cy="51117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" pitchFamily="34" charset="0"/>
                <a:cs typeface="Arial" pitchFamily="34" charset="0"/>
              </a:rPr>
              <a:t>Джузгун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куянсуек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черкез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илак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селин</a:t>
            </a:r>
            <a:r>
              <a:rPr lang="ru-RU" dirty="0">
                <a:latin typeface="Arial" pitchFamily="34" charset="0"/>
                <a:cs typeface="Arial" pitchFamily="34" charset="0"/>
              </a:rPr>
              <a:t>, белый саксаул, полынь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631825"/>
            <a:ext cx="5410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93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Растительность гипсовых почв округа</a:t>
            </a: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368300" y="2744432"/>
            <a:ext cx="4876800" cy="304800"/>
          </a:xfrm>
          <a:prstGeom prst="snip2DiagRect">
            <a:avLst>
              <a:gd name="adj1" fmla="val 50000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Партек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 полынь,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татыр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боялыш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13870"/>
            <a:ext cx="5486400" cy="19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952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Растительность  </a:t>
            </a:r>
            <a:r>
              <a:rPr lang="ru-RU" dirty="0" err="1"/>
              <a:t>такырных</a:t>
            </a:r>
            <a:r>
              <a:rPr lang="ru-RU" dirty="0"/>
              <a:t> почв</a:t>
            </a:r>
          </a:p>
        </p:txBody>
      </p:sp>
      <p:sp>
        <p:nvSpPr>
          <p:cNvPr id="4" name="Блок-схема: подготовка 3"/>
          <p:cNvSpPr/>
          <p:nvPr/>
        </p:nvSpPr>
        <p:spPr>
          <a:xfrm>
            <a:off x="749300" y="631825"/>
            <a:ext cx="4028174" cy="609600"/>
          </a:xfrm>
          <a:prstGeom prst="flowChartPrepar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Полынь,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татыр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боялыш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янтак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, черный саксаул, однолетняя солянка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317626"/>
            <a:ext cx="2547487" cy="181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317626"/>
            <a:ext cx="2514600" cy="178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882900" y="1559006"/>
            <a:ext cx="0" cy="14350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031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74625"/>
            <a:ext cx="7916148" cy="215444"/>
          </a:xfrm>
        </p:spPr>
        <p:txBody>
          <a:bodyPr/>
          <a:lstStyle/>
          <a:p>
            <a:r>
              <a:rPr lang="ru-RU" sz="1400" dirty="0"/>
              <a:t>Тугайная  растительность на руслах и дельте  Зарафшана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631825"/>
            <a:ext cx="1058861" cy="10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1851025"/>
            <a:ext cx="105886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31825"/>
            <a:ext cx="1069975" cy="10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308186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851025"/>
            <a:ext cx="10699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100" y="706847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угайная растительность-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туранга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джида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ива, камыш,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джингиль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янтак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юлгун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00584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145079"/>
            <a:ext cx="4876800" cy="276999"/>
          </a:xfrm>
        </p:spPr>
        <p:txBody>
          <a:bodyPr/>
          <a:lstStyle/>
          <a:p>
            <a:pPr algn="ctr"/>
            <a:r>
              <a:rPr lang="ru-RU" sz="1800" dirty="0" smtClean="0"/>
              <a:t>НИЖНЕЗАРАФШАНСКИЙ ОКРУГ </a:t>
            </a:r>
            <a:endParaRPr lang="ru-RU" sz="18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43405250"/>
              </p:ext>
            </p:extLst>
          </p:nvPr>
        </p:nvGraphicFramePr>
        <p:xfrm>
          <a:off x="139700" y="555625"/>
          <a:ext cx="3428999" cy="2562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631825"/>
            <a:ext cx="1219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1974471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4" y="631825"/>
            <a:ext cx="1100136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4" y="1974471"/>
            <a:ext cx="1100136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36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33DD1F-D101-460E-AAD8-25914546EA1C}"/>
              </a:ext>
            </a:extLst>
          </p:cNvPr>
          <p:cNvSpPr/>
          <p:nvPr/>
        </p:nvSpPr>
        <p:spPr>
          <a:xfrm>
            <a:off x="296058" y="491750"/>
            <a:ext cx="5164151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432420"/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Нижнезарафшанский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округ располагается в нижнем течении реки Зарафшан, включая Бухарский и Каракульский оазисы.</a:t>
            </a:r>
            <a:endParaRPr lang="ru-RU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831208-0854-44B6-B86A-A0047DDB6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79" t="19695" r="22064" b="17085"/>
          <a:stretch/>
        </p:blipFill>
        <p:spPr>
          <a:xfrm>
            <a:off x="1380280" y="931481"/>
            <a:ext cx="2995709" cy="20493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A7A88FF-325F-4265-8F95-0CCD4D2D7F3E}"/>
              </a:ext>
            </a:extLst>
          </p:cNvPr>
          <p:cNvSpPr/>
          <p:nvPr/>
        </p:nvSpPr>
        <p:spPr>
          <a:xfrm>
            <a:off x="-807" y="1053052"/>
            <a:ext cx="1387017" cy="76944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432420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Округ граничит на севере и западе с Кызылкумским округом</a:t>
            </a:r>
            <a:endParaRPr lang="ru-RU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158347-5D54-4439-8DBB-96E48570F2CF}"/>
              </a:ext>
            </a:extLst>
          </p:cNvPr>
          <p:cNvSpPr/>
          <p:nvPr/>
        </p:nvSpPr>
        <p:spPr>
          <a:xfrm>
            <a:off x="4522112" y="2452188"/>
            <a:ext cx="1332588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32420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востоке с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Кашкадарьин-ским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округом.</a:t>
            </a:r>
            <a:endParaRPr lang="ru-RU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943491-319F-42B3-84E2-7DC581ABBB53}"/>
              </a:ext>
            </a:extLst>
          </p:cNvPr>
          <p:cNvSpPr/>
          <p:nvPr/>
        </p:nvSpPr>
        <p:spPr>
          <a:xfrm>
            <a:off x="-18643" y="2196826"/>
            <a:ext cx="1385469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32420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юго-западе по пескам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Сундукли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 Туркменистаном</a:t>
            </a:r>
            <a:endParaRPr lang="ru-RU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09736F8-2D3E-45D9-ADE2-D6C3BB9EFF8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999200" y="2382417"/>
            <a:ext cx="1522912" cy="3698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A3A7E23-D295-4A94-8DD6-30DF0FB6C4BC}"/>
              </a:ext>
            </a:extLst>
          </p:cNvPr>
          <p:cNvCxnSpPr>
            <a:cxnSpLocks/>
          </p:cNvCxnSpPr>
          <p:nvPr/>
        </p:nvCxnSpPr>
        <p:spPr>
          <a:xfrm>
            <a:off x="1234157" y="1516385"/>
            <a:ext cx="1648743" cy="5603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B46556A-06D6-4772-920B-85E146FD813A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366826" y="2405779"/>
            <a:ext cx="1384463" cy="911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4FE344C-7E1B-4561-869A-22B7390645FA}"/>
              </a:ext>
            </a:extLst>
          </p:cNvPr>
          <p:cNvSpPr/>
          <p:nvPr/>
        </p:nvSpPr>
        <p:spPr>
          <a:xfrm>
            <a:off x="4427584" y="859925"/>
            <a:ext cx="1338215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32420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северо-востоке отделяется от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Среднезараф-шанского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узкой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Хазаринской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тесниной шириной 8-10 км.</a:t>
            </a:r>
            <a:endParaRPr lang="ru-RU" sz="11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BF253E5-1255-4600-96AE-BA0A5CC31ACE}"/>
              </a:ext>
            </a:extLst>
          </p:cNvPr>
          <p:cNvCxnSpPr>
            <a:cxnSpLocks/>
          </p:cNvCxnSpPr>
          <p:nvPr/>
        </p:nvCxnSpPr>
        <p:spPr>
          <a:xfrm flipH="1">
            <a:off x="3078197" y="1516385"/>
            <a:ext cx="1400986" cy="634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0"/>
            <a:ext cx="5765800" cy="436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r>
              <a:rPr lang="ru-RU" sz="2400" dirty="0"/>
              <a:t>Питомник –</a:t>
            </a:r>
            <a:r>
              <a:rPr lang="ru-RU" sz="2400" dirty="0" err="1"/>
              <a:t>экоцентр</a:t>
            </a:r>
            <a:r>
              <a:rPr lang="ru-RU" sz="2400" dirty="0"/>
              <a:t>  «Джейран»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139700" y="631825"/>
            <a:ext cx="2045208" cy="2438400"/>
          </a:xfrm>
          <a:prstGeom prst="homePlate">
            <a:avLst>
              <a:gd name="adj" fmla="val 439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tillium Web"/>
              </a:rPr>
              <a:t>Питомник-</a:t>
            </a:r>
            <a:r>
              <a:rPr lang="ru-RU" sz="1600" dirty="0" err="1" smtClean="0">
                <a:solidFill>
                  <a:schemeClr val="tx1"/>
                </a:solidFill>
                <a:latin typeface="Titillium Web"/>
              </a:rPr>
              <a:t>экоцентр</a:t>
            </a:r>
            <a:r>
              <a:rPr lang="ru-RU" sz="1600" dirty="0" smtClean="0">
                <a:solidFill>
                  <a:schemeClr val="tx1"/>
                </a:solidFill>
                <a:latin typeface="Titillium Web"/>
              </a:rPr>
              <a:t> «Джейран»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создан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для охраны и размножения исчезающих видов животных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631825"/>
            <a:ext cx="1275937" cy="127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470025"/>
            <a:ext cx="14287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 r="29809"/>
          <a:stretch/>
        </p:blipFill>
        <p:spPr bwMode="auto">
          <a:xfrm>
            <a:off x="2184907" y="631825"/>
            <a:ext cx="1193291" cy="104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17" y="2124596"/>
            <a:ext cx="1254520" cy="94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90" y="2124596"/>
            <a:ext cx="1332109" cy="99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316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60373" y="142743"/>
            <a:ext cx="6141966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1800" spc="15" dirty="0" smtClean="0"/>
              <a:t>ЗАДАНИЯ ДЛЯ САМОСТОЯТЕЛЬНОЙ РАБОТЫ</a:t>
            </a:r>
            <a:endParaRPr sz="18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13070" y="1213581"/>
            <a:ext cx="4370230" cy="1309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65605">
              <a:lnSpc>
                <a:spcPct val="116399"/>
              </a:lnSpc>
              <a:spcBef>
                <a:spcPts val="100"/>
              </a:spcBef>
            </a:pPr>
            <a:r>
              <a:rPr lang="ru-RU" sz="1200" dirty="0">
                <a:solidFill>
                  <a:srgbClr val="231F20"/>
                </a:solidFill>
                <a:latin typeface="Arial"/>
                <a:cs typeface="Arial"/>
              </a:rPr>
              <a:t>1. Ответить письменно </a:t>
            </a:r>
          </a:p>
          <a:p>
            <a:pPr marL="12700" marR="1665605">
              <a:lnSpc>
                <a:spcPct val="116399"/>
              </a:lnSpc>
              <a:spcBef>
                <a:spcPts val="100"/>
              </a:spcBef>
            </a:pPr>
            <a:r>
              <a:rPr lang="ru-RU" sz="1200" dirty="0">
                <a:solidFill>
                  <a:srgbClr val="231F20"/>
                </a:solidFill>
                <a:latin typeface="Arial"/>
                <a:cs typeface="Arial"/>
              </a:rPr>
              <a:t>на 1-2 вопросы  (стр.  152)</a:t>
            </a:r>
          </a:p>
          <a:p>
            <a:pPr marL="12700" marR="1665605">
              <a:lnSpc>
                <a:spcPct val="116399"/>
              </a:lnSpc>
              <a:spcBef>
                <a:spcPts val="100"/>
              </a:spcBef>
            </a:pPr>
            <a:r>
              <a:rPr lang="ru-RU" sz="1200" dirty="0">
                <a:solidFill>
                  <a:srgbClr val="231F20"/>
                </a:solidFill>
                <a:latin typeface="Arial"/>
                <a:cs typeface="Arial"/>
              </a:rPr>
              <a:t>2. Найти информацию о том, что такое  питомник? Какие функции он может выполнять?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9713" y="684915"/>
            <a:ext cx="3825875" cy="201337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00A650"/>
                </a:solidFill>
                <a:latin typeface="Arial"/>
                <a:cs typeface="Arial"/>
              </a:rPr>
              <a:t>Прочитать параграф  59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42432" y="1155133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7758" y="2580013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2432" y="2325368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C529E1-6A86-47EC-9ABB-3B6834E8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5" y="414406"/>
            <a:ext cx="3594167" cy="2504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81BF81-6B8C-40C5-809C-2F3AD917F0C2}"/>
              </a:ext>
            </a:extLst>
          </p:cNvPr>
          <p:cNvSpPr/>
          <p:nvPr/>
        </p:nvSpPr>
        <p:spPr>
          <a:xfrm>
            <a:off x="705057" y="2105297"/>
            <a:ext cx="507641" cy="482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2420"/>
            <a:endParaRPr lang="ru-RU" sz="10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CA4352-43F8-4085-8909-4F182E55EFE7}"/>
              </a:ext>
            </a:extLst>
          </p:cNvPr>
          <p:cNvSpPr/>
          <p:nvPr/>
        </p:nvSpPr>
        <p:spPr>
          <a:xfrm>
            <a:off x="2697866" y="396880"/>
            <a:ext cx="1259702" cy="996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32420"/>
            <a:endParaRPr lang="ru-RU" sz="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C092F0-C2F3-4543-BE03-8681FD500A9F}"/>
              </a:ext>
            </a:extLst>
          </p:cNvPr>
          <p:cNvSpPr/>
          <p:nvPr/>
        </p:nvSpPr>
        <p:spPr>
          <a:xfrm>
            <a:off x="1511300" y="516475"/>
            <a:ext cx="3873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2420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ерритория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Нижнего Зарафшана к юго-западу от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Хазаринской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теснины расширяется, понижается и образует Бухарскую и Каракульскую дельты с одноименными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оазисами.</a:t>
            </a:r>
            <a:endParaRPr lang="ru-RU" sz="105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5953FED-14AF-4489-9B2F-5FADECE0D9EA}"/>
              </a:ext>
            </a:extLst>
          </p:cNvPr>
          <p:cNvSpPr/>
          <p:nvPr/>
        </p:nvSpPr>
        <p:spPr>
          <a:xfrm>
            <a:off x="3125458" y="2294363"/>
            <a:ext cx="281066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420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Бухарский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оазис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окружен на северо-западе Кызылкумом, на востоке — возвышенностями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Кызылтепа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(362 м),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Куйимазар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(216 м),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Кумсултан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, на юго-западе — Каракульским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плато.</a:t>
            </a:r>
            <a:endParaRPr lang="ru-RU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058338-DD1D-4E22-BE29-0BBC8E1556BA}"/>
              </a:ext>
            </a:extLst>
          </p:cNvPr>
          <p:cNvSpPr/>
          <p:nvPr/>
        </p:nvSpPr>
        <p:spPr>
          <a:xfrm>
            <a:off x="27781" y="2143635"/>
            <a:ext cx="21997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Длина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Бухарского оазиса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составляет 102 км, ширина 50–70 км, абсолютная высота 200–250 м, уклон поверхности маленький и направлен на юго-запад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59CD7F-B3C5-44D4-978D-D58A3F80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74" b="31261"/>
          <a:stretch/>
        </p:blipFill>
        <p:spPr>
          <a:xfrm>
            <a:off x="4306666" y="1109794"/>
            <a:ext cx="1397579" cy="111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04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191343-7986-4B1D-B7FF-94D9E819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53" y="20990"/>
            <a:ext cx="5768649" cy="32432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ECB23D-9EF4-4F1D-8F63-BE3645623C40}"/>
              </a:ext>
            </a:extLst>
          </p:cNvPr>
          <p:cNvSpPr/>
          <p:nvPr/>
        </p:nvSpPr>
        <p:spPr>
          <a:xfrm>
            <a:off x="3187700" y="586378"/>
            <a:ext cx="2501900" cy="5078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32420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Бухарский оазис, понижаясь и сужаясь к юго-западу, упирается в Каракульское плато. </a:t>
            </a:r>
            <a:endParaRPr lang="ru-RU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EE9C82-A518-4D88-A240-F67453820368}"/>
              </a:ext>
            </a:extLst>
          </p:cNvPr>
          <p:cNvSpPr/>
          <p:nvPr/>
        </p:nvSpPr>
        <p:spPr>
          <a:xfrm>
            <a:off x="3186906" y="1134791"/>
            <a:ext cx="2501900" cy="5078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Каракульский оазис на юго-востоке граничит с песками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Сундукли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а на юге с песками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Эшакчи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10E10D-60E9-4E1E-9478-450B9DD9FB86}"/>
              </a:ext>
            </a:extLst>
          </p:cNvPr>
          <p:cNvSpPr/>
          <p:nvPr/>
        </p:nvSpPr>
        <p:spPr>
          <a:xfrm>
            <a:off x="3207308" y="2006918"/>
            <a:ext cx="2501901" cy="10618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32420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Длина Каракульского оазиса около 100 км, а ширина 50 км. Поверхность плоская, едва заметно понижающаяся на юго-запад, в сторону Амударьи. Абсолютная высота оазиса на северо-востоке 200 м, на юго-западе 180 м, у границы с долиной Амударьи 178 м.</a:t>
            </a:r>
            <a:endParaRPr lang="ru-RU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5404C4-C19C-46FA-B87C-4CEE22137992}"/>
              </a:ext>
            </a:extLst>
          </p:cNvPr>
          <p:cNvSpPr/>
          <p:nvPr/>
        </p:nvSpPr>
        <p:spPr>
          <a:xfrm>
            <a:off x="63500" y="2410362"/>
            <a:ext cx="2504583" cy="7848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32420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Каракульский оазис отличается от Бухарского оазиса наличием в окрестностях солончаков, солончаковых впадин, многочисленных соленых озер и песчаных массивов.</a:t>
            </a:r>
            <a:endParaRPr lang="ru-RU" sz="9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837A228-A6E1-4BEE-9D6D-ADDFBB9D7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6081"/>
              </p:ext>
            </p:extLst>
          </p:nvPr>
        </p:nvGraphicFramePr>
        <p:xfrm>
          <a:off x="1848817" y="2006918"/>
          <a:ext cx="538977" cy="262973"/>
        </p:xfrm>
        <a:graphic>
          <a:graphicData uri="http://schemas.openxmlformats.org/drawingml/2006/table">
            <a:tbl>
              <a:tblPr/>
              <a:tblGrid>
                <a:gridCol w="538977">
                  <a:extLst>
                    <a:ext uri="{9D8B030D-6E8A-4147-A177-3AD203B41FA5}">
                      <a16:colId xmlns:a16="http://schemas.microsoft.com/office/drawing/2014/main" val="4124506753"/>
                    </a:ext>
                  </a:extLst>
                </a:gridCol>
              </a:tblGrid>
              <a:tr h="262973"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 marL="43244" marR="43244" marT="21622" marB="21622">
                    <a:lnL w="57150" cmpd="sng">
                      <a:solidFill>
                        <a:srgbClr val="FF0000"/>
                      </a:solidFill>
                      <a:prstDash val="sysDash"/>
                    </a:lnL>
                    <a:lnR w="57150" cmpd="sng">
                      <a:solidFill>
                        <a:srgbClr val="FF0000"/>
                      </a:solidFill>
                      <a:prstDash val="sysDash"/>
                    </a:lnR>
                    <a:lnT w="57150" cmpd="sng">
                      <a:solidFill>
                        <a:srgbClr val="FF0000"/>
                      </a:solidFill>
                      <a:prstDash val="sysDash"/>
                    </a:lnT>
                    <a:lnB w="57150" cmpd="sng">
                      <a:solidFill>
                        <a:srgbClr val="FF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94516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6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2806" y="31174"/>
            <a:ext cx="2572321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3200" spc="-5" dirty="0"/>
              <a:t>Климат</a:t>
            </a:r>
            <a:endParaRPr sz="3200"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1666880" y="788221"/>
            <a:ext cx="2421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Обозначает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действие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предмета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00627"/>
            <a:ext cx="5486399" cy="245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749300" y="690175"/>
            <a:ext cx="4760595" cy="779849"/>
          </a:xfrm>
          <a:prstGeom prst="wedgeRoundRectCallout">
            <a:avLst>
              <a:gd name="adj1" fmla="val -20833"/>
              <a:gd name="adj2" fmla="val 730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Климат характеризуется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короткой и несуровой зимой, сухим, солнечным и очень жарким летом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Среднегодовая температура +14,2⁰…+15⁰С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98425"/>
            <a:ext cx="5164295" cy="430887"/>
          </a:xfrm>
        </p:spPr>
        <p:txBody>
          <a:bodyPr/>
          <a:lstStyle/>
          <a:p>
            <a:pPr algn="ctr"/>
            <a:r>
              <a:rPr lang="ru-RU" sz="2800" dirty="0"/>
              <a:t>Климат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555624"/>
            <a:ext cx="3657600" cy="259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9700" y="556577"/>
            <a:ext cx="1828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В связи с тем,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что зимой на территорию  округа проникают холодные сухие ветра с севера,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 всем его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пространстве средние температуры января ниже 0⁰С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845816" y="631825"/>
            <a:ext cx="484632" cy="914400"/>
          </a:xfrm>
          <a:prstGeom prst="downArrow">
            <a:avLst>
              <a:gd name="adj1" fmla="val 50000"/>
              <a:gd name="adj2" fmla="val 4436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302000" y="660783"/>
            <a:ext cx="1409700" cy="428241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Сибирский антициклон</a:t>
            </a:r>
          </a:p>
        </p:txBody>
      </p:sp>
      <p:sp>
        <p:nvSpPr>
          <p:cNvPr id="6" name="12-конечная звезда 5"/>
          <p:cNvSpPr/>
          <p:nvPr/>
        </p:nvSpPr>
        <p:spPr>
          <a:xfrm>
            <a:off x="3873500" y="1698625"/>
            <a:ext cx="1697300" cy="914400"/>
          </a:xfrm>
          <a:prstGeom prst="star1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-20</a:t>
            </a:r>
            <a:r>
              <a:rPr lang="ru-RU" dirty="0">
                <a:solidFill>
                  <a:schemeClr val="tx1"/>
                </a:solidFill>
                <a:latin typeface="Calibri"/>
                <a:cs typeface="Calibri"/>
              </a:rPr>
              <a:t>⁰…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alibri"/>
                <a:cs typeface="Calibri"/>
              </a:rPr>
              <a:t>- 25⁰С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0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Лето в </a:t>
            </a:r>
            <a:r>
              <a:rPr lang="ru-RU" dirty="0" err="1"/>
              <a:t>Нижнезарафшанском</a:t>
            </a:r>
            <a:r>
              <a:rPr lang="ru-RU" dirty="0"/>
              <a:t> округе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b="25176"/>
          <a:stretch/>
        </p:blipFill>
        <p:spPr bwMode="auto">
          <a:xfrm>
            <a:off x="0" y="555625"/>
            <a:ext cx="5765800" cy="268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15900" y="1698625"/>
            <a:ext cx="1828800" cy="7620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Влажные воздушные массы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9900" y="945202"/>
            <a:ext cx="2286000" cy="3048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Средняя </a:t>
            </a: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t⁰  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+28⁰…+29⁰С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4700" y="2536825"/>
            <a:ext cx="1981200" cy="533400"/>
          </a:xfrm>
          <a:prstGeom prst="roundRect">
            <a:avLst>
              <a:gd name="adj" fmla="val 4481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</a:t>
            </a:r>
            <a:r>
              <a:rPr lang="ru-RU" sz="1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ксимальная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t⁰  +44⁰…+45⁰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5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ru-RU" sz="2400" dirty="0"/>
              <a:t>Безморозный период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20386"/>
            <a:ext cx="1600200" cy="12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787018"/>
            <a:ext cx="19812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20386"/>
            <a:ext cx="1752600" cy="124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700" y="617467"/>
            <a:ext cx="5486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Безморозный 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период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родолжается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204-214 дней, сумма положительных температур за вегетационный период составляет 5000⁰С. </a:t>
            </a:r>
          </a:p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В таких климатических условиях  возможно выращивание тонковолокнистого хлопчатника, различных сортов плодовых и бахчевых культур.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240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/>
              <a:t>Осадки </a:t>
            </a:r>
            <a:r>
              <a:rPr lang="ru-RU" dirty="0" err="1"/>
              <a:t>Нижнезарафшанского</a:t>
            </a:r>
            <a:r>
              <a:rPr lang="ru-RU" dirty="0"/>
              <a:t> округа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5" y="553967"/>
            <a:ext cx="5765800" cy="269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3187700" y="784225"/>
            <a:ext cx="2133600" cy="996808"/>
          </a:xfrm>
          <a:prstGeom prst="wedgeEllipseCallout">
            <a:avLst>
              <a:gd name="adj1" fmla="val -173333"/>
              <a:gd name="adj2" fmla="val 6614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оазисах  100-200 мм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700" y="860425"/>
            <a:ext cx="19960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  - 44-48 %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   -  36-44 %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   -  2-3%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Осень  -  5- 16%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5765800" cy="5394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/>
            <a:r>
              <a:rPr lang="ru-RU" sz="1400" b="1" spc="-10" dirty="0">
                <a:solidFill>
                  <a:schemeClr val="bg1"/>
                </a:solidFill>
                <a:latin typeface="Arial"/>
                <a:cs typeface="Arial"/>
              </a:rPr>
              <a:t>НИЖНЕЗАРАФШАНСКИЙ ФИЗИКО-ГЕОГРАФИЧЕСКИЙ </a:t>
            </a:r>
            <a:r>
              <a:rPr lang="ru-RU" sz="1400" b="1" spc="-10" dirty="0" smtClean="0">
                <a:solidFill>
                  <a:schemeClr val="bg1"/>
                </a:solidFill>
                <a:latin typeface="Arial"/>
                <a:cs typeface="Arial"/>
              </a:rPr>
              <a:t>ОКРУГ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8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3287</TotalTime>
  <Words>716</Words>
  <Application>Microsoft Office PowerPoint</Application>
  <PresentationFormat>Произвольный</PresentationFormat>
  <Paragraphs>108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Titillium Web</vt:lpstr>
      <vt:lpstr>Office Theme</vt:lpstr>
      <vt:lpstr>Тема Office</vt:lpstr>
      <vt:lpstr>География </vt:lpstr>
      <vt:lpstr>Презентация PowerPoint</vt:lpstr>
      <vt:lpstr>Презентация PowerPoint</vt:lpstr>
      <vt:lpstr>Презентация PowerPoint</vt:lpstr>
      <vt:lpstr>Климат</vt:lpstr>
      <vt:lpstr>Климат</vt:lpstr>
      <vt:lpstr>Лето в Нижнезарафшанском округе </vt:lpstr>
      <vt:lpstr>Безморозный период</vt:lpstr>
      <vt:lpstr>Осадки Нижнезарафшанского округа</vt:lpstr>
      <vt:lpstr>Воды Нижнезарафшанского округа</vt:lpstr>
      <vt:lpstr>Воды Нижнезарафшанского округа</vt:lpstr>
      <vt:lpstr>Водохранилища</vt:lpstr>
      <vt:lpstr>Подземные воды</vt:lpstr>
      <vt:lpstr>Почвы Нижнезарафшанского округа</vt:lpstr>
      <vt:lpstr>Растительность песчаных пустынь</vt:lpstr>
      <vt:lpstr>Растительность гипсовых почв округа</vt:lpstr>
      <vt:lpstr>Растительность  такырных почв</vt:lpstr>
      <vt:lpstr>Тугайная  растительность на руслах и дельте  Зарафшана</vt:lpstr>
      <vt:lpstr>НИЖНЕЗАРАФШАНСКИЙ ОКРУГ </vt:lpstr>
      <vt:lpstr>Питомник –экоцентр  «Джейран»</vt:lpstr>
      <vt:lpstr>ЗАДАНИЯ ДЛЯ САМОСТОЯТЕЛЬНОЙ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ПОЛЬЗОВАТЕЛЬ</dc:creator>
  <cp:lastModifiedBy>Пользователь Windows</cp:lastModifiedBy>
  <cp:revision>76</cp:revision>
  <dcterms:created xsi:type="dcterms:W3CDTF">2020-04-13T08:05:42Z</dcterms:created>
  <dcterms:modified xsi:type="dcterms:W3CDTF">2021-03-18T15:10:26Z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