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1427" r:id="rId7"/>
    <p:sldId id="1428" r:id="rId8"/>
    <p:sldId id="318" r:id="rId9"/>
    <p:sldId id="1417" r:id="rId10"/>
    <p:sldId id="1429" r:id="rId11"/>
    <p:sldId id="1430" r:id="rId12"/>
    <p:sldId id="1421" r:id="rId13"/>
    <p:sldId id="1431" r:id="rId14"/>
    <p:sldId id="1432" r:id="rId15"/>
    <p:sldId id="1433" r:id="rId16"/>
    <p:sldId id="1434" r:id="rId17"/>
    <p:sldId id="1435" r:id="rId18"/>
    <p:sldId id="1438" r:id="rId19"/>
    <p:sldId id="1439" r:id="rId20"/>
    <p:sldId id="1436" r:id="rId21"/>
    <p:sldId id="1437" r:id="rId22"/>
    <p:sldId id="33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1105"/>
    <a:srgbClr val="542708"/>
    <a:srgbClr val="66FF66"/>
    <a:srgbClr val="000000"/>
    <a:srgbClr val="BCED50"/>
    <a:srgbClr val="1E0AB6"/>
    <a:srgbClr val="BFDA1C"/>
    <a:srgbClr val="CCE534"/>
    <a:srgbClr val="D7E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06.03.2021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466946" y="2454888"/>
            <a:ext cx="10125561" cy="387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ru-RU" altLang="ru-RU" sz="5000" b="1" dirty="0" smtClean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КАШКАДАРЬИНСКИЙ </a:t>
            </a:r>
            <a:r>
              <a:rPr lang="ru-RU" altLang="ru-RU" sz="5000" b="1" dirty="0" smtClean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ФИЗИКО</a:t>
            </a:r>
            <a:endParaRPr lang="en-US" altLang="ru-RU" sz="5000" b="1" dirty="0" smtClean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ru-RU" altLang="ru-RU" sz="5000" b="1" dirty="0" smtClean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5000" b="1" dirty="0" smtClean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ГЕОГРАФИЧЕСКИЙ ОКРУГ. КЛИМАТ, ВОДЫ, ПОЧВЫ, РАСТИТЕЛЬНЫЙ И ЖИВОТНЫЙ МИР</a:t>
            </a:r>
            <a:endParaRPr lang="uz-Cyrl-UZ" altLang="ru-RU" sz="5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10370" y="2454888"/>
            <a:ext cx="728662" cy="3877020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77538" y="893688"/>
            <a:ext cx="979487" cy="333524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ru-RU" sz="2000" b="1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0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 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9" t="28362" r="12981" b="10918"/>
          <a:stretch>
            <a:fillRect/>
          </a:stretch>
        </p:blipFill>
        <p:spPr bwMode="auto">
          <a:xfrm>
            <a:off x="1524000" y="1105468"/>
            <a:ext cx="9144000" cy="575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6096000" y="3493297"/>
            <a:ext cx="26114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 err="1"/>
              <a:t>Чимкурганское</a:t>
            </a:r>
            <a:r>
              <a:rPr lang="ru-RU" altLang="ru-RU" sz="1200" b="1" dirty="0"/>
              <a:t> водохранилище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281614" y="5106989"/>
            <a:ext cx="2535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/>
              <a:t>Пачкамарское водохранилище</a:t>
            </a:r>
          </a:p>
        </p:txBody>
      </p:sp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2636767" y="6114458"/>
            <a:ext cx="2843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 err="1"/>
              <a:t>Талимарджанское</a:t>
            </a:r>
            <a:r>
              <a:rPr lang="ru-RU" altLang="ru-RU" sz="1200" b="1" dirty="0"/>
              <a:t> водохранилище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groundwater&quot;">
            <a:extLst>
              <a:ext uri="{FF2B5EF4-FFF2-40B4-BE49-F238E27FC236}">
                <a16:creationId xmlns:a16="http://schemas.microsoft.com/office/drawing/2014/main" id="{4815BEE1-F569-4907-8191-D4D0D6F0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0628" r="5929"/>
          <a:stretch/>
        </p:blipFill>
        <p:spPr bwMode="auto">
          <a:xfrm>
            <a:off x="5327335" y="1153040"/>
            <a:ext cx="6806309" cy="5553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B64455-D70D-457A-B99E-5621277DA182}"/>
              </a:ext>
            </a:extLst>
          </p:cNvPr>
          <p:cNvSpPr/>
          <p:nvPr/>
        </p:nvSpPr>
        <p:spPr>
          <a:xfrm>
            <a:off x="269576" y="3272522"/>
            <a:ext cx="48845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Кашкадарьинский  округ  богат 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mtClean="0">
                <a:latin typeface="Arial" panose="020B0604020202020204" pitchFamily="34" charset="0"/>
                <a:cs typeface="Arial" panose="020B0604020202020204" pitchFamily="34" charset="0"/>
              </a:rPr>
              <a:t>подземными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водами. Здесь подземные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воды пригодны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питья. Они используются населением в бытовых нуждах и в животноводстве. Кроме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того здесь обнаружены целебные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минеральные термальные воды.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50DB7D-3218-44F2-8EE5-4BD8CFC98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576" y="959509"/>
            <a:ext cx="2433075" cy="20829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47683B-7B53-4CF3-AF42-10FE61346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873" y="959509"/>
            <a:ext cx="2278240" cy="19308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FB8E4-682D-48A9-BD3E-D2F02B082C03}"/>
              </a:ext>
            </a:extLst>
          </p:cNvPr>
          <p:cNvSpPr/>
          <p:nvPr/>
        </p:nvSpPr>
        <p:spPr>
          <a:xfrm>
            <a:off x="5973607" y="7018153"/>
            <a:ext cx="1976906" cy="2888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F09771-17AC-4041-9CE4-049CBD17896B}"/>
              </a:ext>
            </a:extLst>
          </p:cNvPr>
          <p:cNvSpPr/>
          <p:nvPr/>
        </p:nvSpPr>
        <p:spPr>
          <a:xfrm>
            <a:off x="5491366" y="5565394"/>
            <a:ext cx="358974" cy="1570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DC738F-28ED-4B67-8A57-383192E64231}"/>
              </a:ext>
            </a:extLst>
          </p:cNvPr>
          <p:cNvSpPr/>
          <p:nvPr/>
        </p:nvSpPr>
        <p:spPr>
          <a:xfrm>
            <a:off x="5467760" y="5040769"/>
            <a:ext cx="468266" cy="157070"/>
          </a:xfrm>
          <a:prstGeom prst="rect">
            <a:avLst/>
          </a:prstGeom>
          <a:solidFill>
            <a:srgbClr val="4F1105"/>
          </a:solidFill>
          <a:ln>
            <a:solidFill>
              <a:srgbClr val="4F11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CC5C15-1010-4C9F-BA43-9B6E779EF320}"/>
              </a:ext>
            </a:extLst>
          </p:cNvPr>
          <p:cNvSpPr/>
          <p:nvPr/>
        </p:nvSpPr>
        <p:spPr>
          <a:xfrm>
            <a:off x="5444687" y="4565184"/>
            <a:ext cx="1379194" cy="2556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598F5E-AC09-4625-AF14-439CA2EC0B51}"/>
              </a:ext>
            </a:extLst>
          </p:cNvPr>
          <p:cNvSpPr/>
          <p:nvPr/>
        </p:nvSpPr>
        <p:spPr>
          <a:xfrm>
            <a:off x="5467760" y="4325834"/>
            <a:ext cx="468266" cy="183245"/>
          </a:xfrm>
          <a:prstGeom prst="rect">
            <a:avLst/>
          </a:prstGeom>
          <a:solidFill>
            <a:srgbClr val="4F1105"/>
          </a:solidFill>
          <a:ln>
            <a:solidFill>
              <a:srgbClr val="4F11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589100-233A-42B1-8DE2-E4E3E4179BC9}"/>
              </a:ext>
            </a:extLst>
          </p:cNvPr>
          <p:cNvSpPr/>
          <p:nvPr/>
        </p:nvSpPr>
        <p:spPr>
          <a:xfrm>
            <a:off x="5412046" y="3838050"/>
            <a:ext cx="358974" cy="23484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6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187"/>
            <a:ext cx="12192000" cy="6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115" y="1328727"/>
            <a:ext cx="3565983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Кашкадаринской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степи распространены в основном светлые сероземы.  На западе встречаются также пустынные серо-бурые, песчаные, солончаковые и луговые почвы.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470" y="4916607"/>
            <a:ext cx="450127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равнинной части района широко распространены светлые сероземы.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адырах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встречаются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типичные и темные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сероземы.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5900" y="3082914"/>
            <a:ext cx="223910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горах распространены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горно-коричневые и бурые почвы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7188"/>
            <a:ext cx="6600826" cy="6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435117" y="911903"/>
            <a:ext cx="56608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равнинной западной части и пустыни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Сундукли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6046692" y="1388956"/>
            <a:ext cx="6145308" cy="5111087"/>
          </a:xfrm>
          <a:prstGeom prst="wedgeEllipseCallout">
            <a:avLst>
              <a:gd name="adj1" fmla="val -60351"/>
              <a:gd name="adj2" fmla="val -37170"/>
            </a:avLst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Джузгун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песчанная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осока,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селин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кузиния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кандым,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колючелистник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частуха обыкновенная, саксаул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Глинистые пустыни: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полынь,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янтак,солянка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тысячилистник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злаковые растения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101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6160"/>
            <a:ext cx="9144000" cy="601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006221" y="1507085"/>
            <a:ext cx="6587226" cy="2341584"/>
          </a:xfrm>
          <a:prstGeom prst="wedgeRoundRectCallout">
            <a:avLst>
              <a:gd name="adj1" fmla="val -17659"/>
              <a:gd name="adj2" fmla="val 93330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адырах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эфемеры и эфемероиды,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полынь белая,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бюрган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пырей,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кузиния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кросалия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фломис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миндаль, барбарис, боярышник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966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9" y="707187"/>
            <a:ext cx="9990161" cy="6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4449170" y="914401"/>
            <a:ext cx="664646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dirty="0">
                <a:cs typeface="Arial" panose="020B0604020202020204" pitchFamily="34" charset="0"/>
              </a:rPr>
              <a:t>Склоны гор, расположенные на высоте 1 500-2 500 м, покрыты разнообразной травянистой растительностью, деревьями и кустарниками. </a:t>
            </a:r>
            <a:endParaRPr lang="ru-RU" altLang="ru-RU" sz="2400" dirty="0">
              <a:cs typeface="Arial" panose="020B0604020202020204" pitchFamily="34" charset="0"/>
            </a:endParaRPr>
          </a:p>
          <a:p>
            <a:pPr algn="ctr" eaLnBrk="1" hangingPunct="1"/>
            <a:r>
              <a:rPr lang="ru-RU" sz="2400" dirty="0"/>
              <a:t>Из трав здесь </a:t>
            </a:r>
            <a:r>
              <a:rPr lang="ru-RU" sz="2400" dirty="0" smtClean="0"/>
              <a:t>произрастают </a:t>
            </a:r>
            <a:r>
              <a:rPr lang="ru-RU" sz="2400" dirty="0" smtClean="0">
                <a:cs typeface="Arial" panose="020B0604020202020204" pitchFamily="34" charset="0"/>
              </a:rPr>
              <a:t>п</a:t>
            </a:r>
            <a:r>
              <a:rPr lang="ru-RU" altLang="ru-RU" sz="2400" dirty="0" smtClean="0">
                <a:cs typeface="Arial" panose="020B0604020202020204" pitchFamily="34" charset="0"/>
              </a:rPr>
              <a:t>ырей </a:t>
            </a:r>
            <a:r>
              <a:rPr lang="ru-RU" altLang="ru-RU" sz="2400" dirty="0">
                <a:cs typeface="Arial" panose="020B0604020202020204" pitchFamily="34" charset="0"/>
              </a:rPr>
              <a:t>ползучий, полынь, типчак, дикий ячмень, </a:t>
            </a:r>
            <a:r>
              <a:rPr lang="ru-RU" altLang="ru-RU" sz="2400" dirty="0" smtClean="0">
                <a:cs typeface="Arial" panose="020B0604020202020204" pitchFamily="34" charset="0"/>
              </a:rPr>
              <a:t>эремурус.</a:t>
            </a:r>
            <a:r>
              <a:rPr lang="ru-RU" dirty="0"/>
              <a:t> </a:t>
            </a:r>
            <a:endParaRPr lang="ru-RU" dirty="0" smtClean="0"/>
          </a:p>
          <a:p>
            <a:pPr algn="ctr" eaLnBrk="1" hangingPunct="1"/>
            <a:r>
              <a:rPr lang="ru-RU" sz="2400" dirty="0" smtClean="0"/>
              <a:t>Из деревьев - </a:t>
            </a:r>
            <a:r>
              <a:rPr lang="ru-RU" altLang="ru-RU" sz="2400" dirty="0" smtClean="0">
                <a:cs typeface="Arial" panose="020B0604020202020204" pitchFamily="34" charset="0"/>
              </a:rPr>
              <a:t>арча</a:t>
            </a:r>
            <a:r>
              <a:rPr lang="ru-RU" altLang="ru-RU" sz="2400" dirty="0">
                <a:cs typeface="Arial" panose="020B0604020202020204" pitchFamily="34" charset="0"/>
              </a:rPr>
              <a:t>, орех, клен, береза, тал, </a:t>
            </a:r>
            <a:r>
              <a:rPr lang="ru-RU" altLang="ru-RU" sz="2400" dirty="0" smtClean="0">
                <a:cs typeface="Arial" panose="020B0604020202020204" pitchFamily="34" charset="0"/>
              </a:rPr>
              <a:t>тополь,</a:t>
            </a:r>
            <a:r>
              <a:rPr lang="ru-RU" altLang="ru-RU" sz="2400" dirty="0"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cs typeface="Arial" panose="020B0604020202020204" pitchFamily="34" charset="0"/>
              </a:rPr>
              <a:t>миндаль</a:t>
            </a:r>
            <a:r>
              <a:rPr lang="ru-RU" altLang="ru-RU" sz="2400" dirty="0">
                <a:cs typeface="Arial" panose="020B0604020202020204" pitchFamily="34" charset="0"/>
              </a:rPr>
              <a:t>, фисташка, алыча, боярышник.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7999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2" r="4977"/>
          <a:stretch>
            <a:fillRect/>
          </a:stretch>
        </p:blipFill>
        <p:spPr bwMode="auto">
          <a:xfrm>
            <a:off x="313899" y="764275"/>
            <a:ext cx="6683422" cy="60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7315200" y="1727177"/>
            <a:ext cx="457199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800" dirty="0"/>
              <a:t>В равнинной части водятся приспособленные к пустынным условиям животные — суслик, тушканчик, мышь песчанка, ящерицы, варан, змеи, волк, лисица, джейран.</a:t>
            </a:r>
            <a:endParaRPr lang="ru-RU" altLang="ru-RU" sz="4000" b="1" dirty="0"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483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9627" y="1139338"/>
            <a:ext cx="7392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тугаях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по речным долинам встречаются  шакал, фазан, камышовый кот.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45" y="2348908"/>
            <a:ext cx="2835841" cy="2652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012" y="2348908"/>
            <a:ext cx="2865680" cy="2146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135" y="3345194"/>
            <a:ext cx="5389728" cy="30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8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9433" y="873456"/>
            <a:ext cx="11668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горах обитают медведь, горный козел, горный баран, барсук, волк, кабан, рысь, лесная крыса, сурок краснохвостый, хорек (серый), куница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дикобраз,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беркут, голубь и другие животные и птицы.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1" y="1890804"/>
            <a:ext cx="2672092" cy="17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18" y="4379425"/>
            <a:ext cx="3072951" cy="208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13" y="2401777"/>
            <a:ext cx="2700287" cy="186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4379425"/>
            <a:ext cx="2623680" cy="189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1" y="4106441"/>
            <a:ext cx="2786568" cy="205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86" y="2240054"/>
            <a:ext cx="2446958" cy="183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321" y="2113929"/>
            <a:ext cx="2696943" cy="19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0919" y="4474878"/>
            <a:ext cx="2873833" cy="18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3648075" y="1031783"/>
            <a:ext cx="489585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err="1">
                <a:cs typeface="Arial" panose="020B0604020202020204" pitchFamily="34" charset="0"/>
              </a:rPr>
              <a:t>Гиссарский</a:t>
            </a:r>
            <a:r>
              <a:rPr lang="ru-RU" altLang="ru-RU" sz="2400" b="1" dirty="0">
                <a:cs typeface="Arial" panose="020B0604020202020204" pitchFamily="34" charset="0"/>
              </a:rPr>
              <a:t> заповедник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194" y="2180209"/>
            <a:ext cx="443552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западной части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Гиссарского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хребта расположен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Гиссарский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заповедник. Площадь заповедника 78 тыс. гектаров. Здесь охраняются два вида арчи —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зарафшанская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полушаровидная, из животных —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гиссарский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белокоготный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медведь, снежный барс, горный козел, кабан,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кеклик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туркестанская рысь,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архар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олень и др.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970" b="8029"/>
          <a:stretch/>
        </p:blipFill>
        <p:spPr>
          <a:xfrm>
            <a:off x="4920069" y="1956895"/>
            <a:ext cx="6951207" cy="41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467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3082628" y="1010046"/>
            <a:ext cx="4026205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Юге Узбекистана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-2659" y="2631002"/>
            <a:ext cx="3025663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западная граница — по возвышенностям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Джаркак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Мубарек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Денгизкуль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7472327" y="702270"/>
            <a:ext cx="4669307" cy="10156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Северная граница района проходит по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Каратепинским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Зирабулакским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Зиявуддинским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горам; 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112163" y="4807126"/>
            <a:ext cx="2796021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юге и юго-западе пески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Сундукли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отделяют его от Туркменистана.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068A6B-6400-4DD3-822A-133C275CD2DE}"/>
              </a:ext>
            </a:extLst>
          </p:cNvPr>
          <p:cNvSpPr/>
          <p:nvPr/>
        </p:nvSpPr>
        <p:spPr>
          <a:xfrm>
            <a:off x="9796668" y="2754761"/>
            <a:ext cx="2218401" cy="224676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востоке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Гиссарские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на юго-востоке горы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Байсунтау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отделяют его от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Сурхандарьин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ского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округа.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9DE6E-7A68-4852-8A40-BDC09F88C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69" t="3313" r="1953" b="4653"/>
          <a:stretch/>
        </p:blipFill>
        <p:spPr>
          <a:xfrm>
            <a:off x="3034749" y="1713016"/>
            <a:ext cx="6635354" cy="4565788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</p:cNvCxnSpPr>
          <p:nvPr/>
        </p:nvCxnSpPr>
        <p:spPr>
          <a:xfrm flipH="1">
            <a:off x="7487478" y="1615745"/>
            <a:ext cx="834889" cy="71628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 flipV="1">
            <a:off x="2798665" y="3165458"/>
            <a:ext cx="1541050" cy="17069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</p:cNvCxnSpPr>
          <p:nvPr/>
        </p:nvCxnSpPr>
        <p:spPr>
          <a:xfrm flipV="1">
            <a:off x="2798666" y="4305648"/>
            <a:ext cx="1534610" cy="100365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CBF4231-242E-42B7-8D98-D656BD71C919}"/>
              </a:ext>
            </a:extLst>
          </p:cNvPr>
          <p:cNvCxnSpPr>
            <a:cxnSpLocks/>
          </p:cNvCxnSpPr>
          <p:nvPr/>
        </p:nvCxnSpPr>
        <p:spPr>
          <a:xfrm flipH="1">
            <a:off x="8534400" y="4593022"/>
            <a:ext cx="1272581" cy="21445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6E6A46-EAAA-4213-B673-8134076C4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92" y="824442"/>
            <a:ext cx="2009720" cy="1328090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8F8C6AE-6EA1-444A-9F1D-F6ED4C443B18}"/>
              </a:ext>
            </a:extLst>
          </p:cNvPr>
          <p:cNvCxnSpPr>
            <a:cxnSpLocks/>
          </p:cNvCxnSpPr>
          <p:nvPr/>
        </p:nvCxnSpPr>
        <p:spPr>
          <a:xfrm flipH="1">
            <a:off x="1689651" y="1251351"/>
            <a:ext cx="1828769" cy="56233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016723"/>
            <a:ext cx="5882185" cy="391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65" y="2579310"/>
            <a:ext cx="5818645" cy="387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7499382" y="1627449"/>
            <a:ext cx="3275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err="1">
                <a:cs typeface="Arial" panose="020B0604020202020204" pitchFamily="34" charset="0"/>
              </a:rPr>
              <a:t>Китабская</a:t>
            </a:r>
            <a:r>
              <a:rPr lang="ru-RU" altLang="ru-RU" sz="2400" b="1" dirty="0">
                <a:cs typeface="Arial" panose="020B0604020202020204" pitchFamily="34" charset="0"/>
              </a:rPr>
              <a:t> широтная станция</a:t>
            </a: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777923" y="5257435"/>
            <a:ext cx="47988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cs typeface="Arial" panose="020B0604020202020204" pitchFamily="34" charset="0"/>
              </a:rPr>
              <a:t>Научное учреждение мира,</a:t>
            </a:r>
          </a:p>
          <a:p>
            <a:pPr algn="ctr" eaLnBrk="1" hangingPunct="1"/>
            <a:r>
              <a:rPr lang="ru-RU" altLang="ru-RU" sz="2400" b="1" dirty="0">
                <a:cs typeface="Arial" panose="020B0604020202020204" pitchFamily="34" charset="0"/>
              </a:rPr>
              <a:t>которое изучает магнитные полюсы Земли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9007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722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980419"/>
            <a:ext cx="11860696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тему Кашкадарьинский физико-географический округ.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3750019"/>
            <a:ext cx="4575619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665867" y="3755398"/>
            <a:ext cx="4640867" cy="28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637151"/>
            <a:ext cx="11860696" cy="580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 на вопросы.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C0C1ABC1-98AD-4FD5-B1B0-925B4EFED080}"/>
              </a:ext>
            </a:extLst>
          </p:cNvPr>
          <p:cNvSpPr/>
          <p:nvPr/>
        </p:nvSpPr>
        <p:spPr>
          <a:xfrm>
            <a:off x="5989981" y="3763621"/>
            <a:ext cx="848141" cy="108667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488618-39D2-40EB-9963-42E01E173C4D}"/>
              </a:ext>
            </a:extLst>
          </p:cNvPr>
          <p:cNvSpPr/>
          <p:nvPr/>
        </p:nvSpPr>
        <p:spPr>
          <a:xfrm>
            <a:off x="191070" y="1178298"/>
            <a:ext cx="6482685" cy="51706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северо-восточной и восточной частях расположены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Зарафшанские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Гиссарские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Байсунские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горы и их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отроги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северо-востоке Кашкадарьинского округа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находятся, считающиеся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западным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продолжением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Зарафшанского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хребта,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Чакылкалянские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Зебон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2336 м)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Каратепинские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горы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Хасантепа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2197м)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северо-западу от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Джамской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степи расположены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невысокие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Зирабулакские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(вершина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Зиндантау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— 1115 м)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Зиявуддинские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(вершина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Дардкуль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— 914 м) горы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1982588"/>
            <a:ext cx="4941625" cy="35620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93" y="932003"/>
            <a:ext cx="6309815" cy="5653042"/>
          </a:xfrm>
          <a:prstGeom prst="rect">
            <a:avLst/>
          </a:prstGeom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B0DF4F3D-E17A-4F9F-868C-DEC2D37EBD26}"/>
              </a:ext>
            </a:extLst>
          </p:cNvPr>
          <p:cNvSpPr/>
          <p:nvPr/>
        </p:nvSpPr>
        <p:spPr>
          <a:xfrm>
            <a:off x="7412316" y="3875964"/>
            <a:ext cx="4147337" cy="2081284"/>
          </a:xfrm>
          <a:prstGeom prst="wedgeEllipseCallout">
            <a:avLst>
              <a:gd name="adj1" fmla="val -93443"/>
              <a:gd name="adj2" fmla="val -16291"/>
            </a:avLst>
          </a:prstGeom>
          <a:solidFill>
            <a:srgbClr val="FFFF00"/>
          </a:solidFill>
          <a:ln>
            <a:solidFill>
              <a:srgbClr val="BCE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юго-западу от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Чакчарских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 расположены горные массивы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Осмонтараш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Бешнау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Эшонмайдан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носка: изогнутая линия 5">
            <a:extLst>
              <a:ext uri="{FF2B5EF4-FFF2-40B4-BE49-F238E27FC236}">
                <a16:creationId xmlns:a16="http://schemas.microsoft.com/office/drawing/2014/main" id="{B950D349-F910-4A62-9DB6-261AB8852D28}"/>
              </a:ext>
            </a:extLst>
          </p:cNvPr>
          <p:cNvSpPr/>
          <p:nvPr/>
        </p:nvSpPr>
        <p:spPr>
          <a:xfrm>
            <a:off x="7874758" y="932004"/>
            <a:ext cx="3856976" cy="1616466"/>
          </a:xfrm>
          <a:prstGeom prst="borderCallout2">
            <a:avLst>
              <a:gd name="adj1" fmla="val 18750"/>
              <a:gd name="adj2" fmla="val -1041"/>
              <a:gd name="adj3" fmla="val 18750"/>
              <a:gd name="adj4" fmla="val -16667"/>
              <a:gd name="adj5" fmla="val 180243"/>
              <a:gd name="adj6" fmla="val -38973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восточной части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протянулся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Гиссарский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хребет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его отроги хребты Хазрет Султан,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Чакчар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Байсунтау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861"/>
            <a:ext cx="12192000" cy="61749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19208"/>
            <a:ext cx="2374710" cy="16650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Карнабская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Джамская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степи на северо-западе и севере округа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585648"/>
            <a:ext cx="3821373" cy="2265198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Нишанская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степь в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юго-восточной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33816" y="665773"/>
            <a:ext cx="2934268" cy="1667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западной части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Кашкадарьинского округа расположена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Каршинская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степь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8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08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572000"/>
            <a:ext cx="3821373" cy="2278846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Кашкадарьинском округе имеются месторождения газа, нефти, мрамора, гипса, полевого шпата, различных строительных материалов.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3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D04A8-C7E8-44F7-B345-4E9AAAA4F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76" t="31444" r="33967" b="34084"/>
          <a:stretch/>
        </p:blipFill>
        <p:spPr>
          <a:xfrm>
            <a:off x="5880773" y="1933454"/>
            <a:ext cx="1543809" cy="12600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161040-3586-48C1-BE59-4802A0911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16" y="2142983"/>
            <a:ext cx="1664355" cy="1156726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973521" y="3206727"/>
            <a:ext cx="2451061" cy="165016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  <a:endParaRPr lang="ru-RU" sz="1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593315" y="1009934"/>
            <a:ext cx="2883636" cy="851699"/>
          </a:xfrm>
          <a:prstGeom prst="callout1">
            <a:avLst>
              <a:gd name="adj1" fmla="val 117500"/>
              <a:gd name="adj2" fmla="val 103876"/>
              <a:gd name="adj3" fmla="val 226250"/>
              <a:gd name="adj4" fmla="val 143724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жаркое, сухое и продолжительное, зима относительно теплая.</a:t>
            </a:r>
            <a:endParaRPr lang="ru-RU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6701210" y="1009934"/>
            <a:ext cx="4952330" cy="851699"/>
          </a:xfrm>
          <a:prstGeom prst="callout1">
            <a:avLst>
              <a:gd name="adj1" fmla="val 120000"/>
              <a:gd name="adj2" fmla="val 40839"/>
              <a:gd name="adj3" fmla="val 215000"/>
              <a:gd name="adj4" fmla="val 1484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севера и востока округ  окружен горами, которые преграждают путь холодным воздушным массам из Арктики и Сибири.</a:t>
            </a:r>
            <a:endParaRPr lang="ru-RU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8280939" y="3554291"/>
            <a:ext cx="3372601" cy="1302603"/>
          </a:xfrm>
          <a:prstGeom prst="callout1">
            <a:avLst>
              <a:gd name="adj1" fmla="val 48435"/>
              <a:gd name="adj2" fmla="val -957"/>
              <a:gd name="adj3" fmla="val 47863"/>
              <a:gd name="adj4" fmla="val -1772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запада открыт путь  для беспрепятственного проникновения сюда умеренных морских и субтропических воздушных масс.</a:t>
            </a:r>
            <a:endParaRPr lang="ru-RU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: линия без границы 7">
            <a:extLst>
              <a:ext uri="{FF2B5EF4-FFF2-40B4-BE49-F238E27FC236}">
                <a16:creationId xmlns:a16="http://schemas.microsoft.com/office/drawing/2014/main" id="{D26A243F-26C0-42E3-9078-0E940D40BCA6}"/>
              </a:ext>
            </a:extLst>
          </p:cNvPr>
          <p:cNvSpPr/>
          <p:nvPr/>
        </p:nvSpPr>
        <p:spPr>
          <a:xfrm>
            <a:off x="734872" y="3601037"/>
            <a:ext cx="3372601" cy="1301503"/>
          </a:xfrm>
          <a:prstGeom prst="callout1">
            <a:avLst>
              <a:gd name="adj1" fmla="val 48435"/>
              <a:gd name="adj2" fmla="val 101273"/>
              <a:gd name="adj3" fmla="val 48066"/>
              <a:gd name="adj4" fmla="val 11834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редняя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января на равнине 0°...+2°С</a:t>
            </a:r>
            <a:endParaRPr lang="ru-RU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: линия без границы 8">
            <a:extLst>
              <a:ext uri="{FF2B5EF4-FFF2-40B4-BE49-F238E27FC236}">
                <a16:creationId xmlns:a16="http://schemas.microsoft.com/office/drawing/2014/main" id="{D274C27C-BBC1-421E-B38A-30F8AAB00759}"/>
              </a:ext>
            </a:extLst>
          </p:cNvPr>
          <p:cNvSpPr/>
          <p:nvPr/>
        </p:nvSpPr>
        <p:spPr>
          <a:xfrm>
            <a:off x="437677" y="5402690"/>
            <a:ext cx="3372601" cy="1069947"/>
          </a:xfrm>
          <a:prstGeom prst="callout1">
            <a:avLst>
              <a:gd name="adj1" fmla="val -10460"/>
              <a:gd name="adj2" fmla="val 96076"/>
              <a:gd name="adj3" fmla="val -46654"/>
              <a:gd name="adj4" fmla="val 131105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Зимой в пределы округа иногда проникают холодные воздушные массы с севера и держатся несколько дней. </a:t>
            </a:r>
            <a:endParaRPr lang="ru-RU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6701209" y="5627639"/>
            <a:ext cx="4952331" cy="851699"/>
          </a:xfrm>
          <a:prstGeom prst="callout1">
            <a:avLst>
              <a:gd name="adj1" fmla="val -10000"/>
              <a:gd name="adj2" fmla="val 37295"/>
              <a:gd name="adj3" fmla="val -66250"/>
              <a:gd name="adj4" fmla="val 14082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такие дни температура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опускается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–23°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–29°C</a:t>
            </a:r>
            <a:endParaRPr lang="ru-RU" sz="1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ртинки по запросу &quot;климат картинки&quot;">
            <a:extLst>
              <a:ext uri="{FF2B5EF4-FFF2-40B4-BE49-F238E27FC236}">
                <a16:creationId xmlns:a16="http://schemas.microsoft.com/office/drawing/2014/main" id="{C79E2DFA-880F-4B77-A0C5-742D0177E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847" r="36105" b="72594"/>
          <a:stretch/>
        </p:blipFill>
        <p:spPr bwMode="auto">
          <a:xfrm>
            <a:off x="4055237" y="913875"/>
            <a:ext cx="2053292" cy="13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B64A36-31EB-434E-9C69-5CCAE5710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37" t="66227" r="30978"/>
          <a:stretch/>
        </p:blipFill>
        <p:spPr>
          <a:xfrm>
            <a:off x="8818882" y="1991614"/>
            <a:ext cx="2231681" cy="12018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75B1D-5167-4738-BAC5-D243E4DE4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0336" r="71196" b="35326"/>
          <a:stretch/>
        </p:blipFill>
        <p:spPr>
          <a:xfrm>
            <a:off x="370778" y="2143442"/>
            <a:ext cx="1664355" cy="13500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BAB05C-9E8B-4CAA-84DD-2823F9E1D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926" y="5549755"/>
            <a:ext cx="1732846" cy="115313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ABE4A1-82D8-483E-9C1A-C3C7497F0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90"/>
          <a:stretch/>
        </p:blipFill>
        <p:spPr>
          <a:xfrm>
            <a:off x="6647477" y="4217219"/>
            <a:ext cx="1435520" cy="11428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63F0D8-F9B3-4944-AB5B-AF113FF93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2" t="19491" r="46196" b="10163"/>
          <a:stretch/>
        </p:blipFill>
        <p:spPr>
          <a:xfrm>
            <a:off x="4032063" y="4220536"/>
            <a:ext cx="1248928" cy="103891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807995" y="3575799"/>
            <a:ext cx="2611693" cy="9898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380115" y="1032393"/>
            <a:ext cx="4248014" cy="585470"/>
          </a:xfrm>
          <a:prstGeom prst="callout1">
            <a:avLst>
              <a:gd name="adj1" fmla="val 108750"/>
              <a:gd name="adj2" fmla="val 82543"/>
              <a:gd name="adj3" fmla="val 379932"/>
              <a:gd name="adj4" fmla="val 111254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в равнинной части жаркое, сухое и солнечное. 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5884989" y="832513"/>
            <a:ext cx="6094976" cy="585470"/>
          </a:xfrm>
          <a:prstGeom prst="callout1">
            <a:avLst>
              <a:gd name="adj1" fmla="val 123987"/>
              <a:gd name="adj2" fmla="val 36696"/>
              <a:gd name="adj3" fmla="val 400169"/>
              <a:gd name="adj4" fmla="val 21663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июля  +28...+29°С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7942285" y="3624319"/>
            <a:ext cx="4037679" cy="894672"/>
          </a:xfrm>
          <a:prstGeom prst="callout1">
            <a:avLst>
              <a:gd name="adj1" fmla="val 48829"/>
              <a:gd name="adj2" fmla="val -1819"/>
              <a:gd name="adj3" fmla="val 47863"/>
              <a:gd name="adj4" fmla="val -1115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округе весна начинается рано, а осень — поздно. 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: линия без границы 7">
            <a:extLst>
              <a:ext uri="{FF2B5EF4-FFF2-40B4-BE49-F238E27FC236}">
                <a16:creationId xmlns:a16="http://schemas.microsoft.com/office/drawing/2014/main" id="{D26A243F-26C0-42E3-9078-0E940D40BCA6}"/>
              </a:ext>
            </a:extLst>
          </p:cNvPr>
          <p:cNvSpPr/>
          <p:nvPr/>
        </p:nvSpPr>
        <p:spPr>
          <a:xfrm>
            <a:off x="204716" y="3624319"/>
            <a:ext cx="4080681" cy="894672"/>
          </a:xfrm>
          <a:prstGeom prst="callout1">
            <a:avLst>
              <a:gd name="adj1" fmla="val 46910"/>
              <a:gd name="adj2" fmla="val 103773"/>
              <a:gd name="adj3" fmla="val 48066"/>
              <a:gd name="adj4" fmla="val 11119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Иногда максимальная температура поднимается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+46°С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2504122" y="5662187"/>
            <a:ext cx="7216348" cy="1033472"/>
          </a:xfrm>
          <a:prstGeom prst="callout1">
            <a:avLst>
              <a:gd name="adj1" fmla="val -20359"/>
              <a:gd name="adj2" fmla="val 49386"/>
              <a:gd name="adj3" fmla="val -86782"/>
              <a:gd name="adj4" fmla="val 4940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в западной части округа 131– 155 мм, на северо-востоке 368–545 мм, в горах 700–800 мм.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инки по запросу &quot;pogoda&quot;">
            <a:extLst>
              <a:ext uri="{FF2B5EF4-FFF2-40B4-BE49-F238E27FC236}">
                <a16:creationId xmlns:a16="http://schemas.microsoft.com/office/drawing/2014/main" id="{AAE7B4D8-1EA4-4653-A156-D2995B2C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7" y="1607544"/>
            <a:ext cx="1879944" cy="167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F03C5-F4A1-437A-A1BC-2C9209B0A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87" y="2053284"/>
            <a:ext cx="1391819" cy="117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F5D4C1-3049-44C8-8AB0-07690D0B38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8" r="21140" b="7633"/>
          <a:stretch/>
        </p:blipFill>
        <p:spPr>
          <a:xfrm>
            <a:off x="221031" y="4683186"/>
            <a:ext cx="1992081" cy="1982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407E4C-1302-4311-893C-C7FD3749F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014" y="1943070"/>
            <a:ext cx="1622689" cy="1330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F96723-FC4A-4E5F-8977-8DEAE30CA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3376" y="1876634"/>
            <a:ext cx="2440629" cy="120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6B8D06-E5A3-4E85-AC1F-51ACDB03E8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9568" y="4929814"/>
            <a:ext cx="2203162" cy="16127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6739A5-05B2-4AAA-8A1A-442C7E3830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0124" y="2243184"/>
            <a:ext cx="1583935" cy="1184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3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t="29207" r="3163" b="8086"/>
          <a:stretch>
            <a:fillRect/>
          </a:stretch>
        </p:blipFill>
        <p:spPr bwMode="auto">
          <a:xfrm>
            <a:off x="0" y="707187"/>
            <a:ext cx="12192000" cy="6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6582392" y="1746250"/>
            <a:ext cx="1655763" cy="62706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4259881" y="1746250"/>
            <a:ext cx="1370805" cy="154454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186150" y="1237232"/>
            <a:ext cx="2258254" cy="4645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р.Кашкадарья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378км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9751041" y="1558926"/>
            <a:ext cx="184150" cy="1114425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606768" y="1395792"/>
            <a:ext cx="1240927" cy="321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Аксу 115км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9069150" y="2694720"/>
            <a:ext cx="146050" cy="29210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454054" y="2232023"/>
            <a:ext cx="1481137" cy="514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Танхаздарья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104км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6264891" y="5065712"/>
            <a:ext cx="325438" cy="3317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482687" y="4612943"/>
            <a:ext cx="1180793" cy="452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Гузардарья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68км</a:t>
            </a:r>
          </a:p>
        </p:txBody>
      </p:sp>
      <p:cxnSp>
        <p:nvCxnSpPr>
          <p:cNvPr id="37888" name="Прямая со стрелкой 37887"/>
          <p:cNvCxnSpPr/>
          <p:nvPr/>
        </p:nvCxnSpPr>
        <p:spPr>
          <a:xfrm>
            <a:off x="7409480" y="3049588"/>
            <a:ext cx="396875" cy="142875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Прямоугольник 37894"/>
          <p:cNvSpPr/>
          <p:nvPr/>
        </p:nvSpPr>
        <p:spPr>
          <a:xfrm>
            <a:off x="6197245" y="2489199"/>
            <a:ext cx="1682133" cy="639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Яккабагдарья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108км</a:t>
            </a:r>
          </a:p>
        </p:txBody>
      </p:sp>
      <p:cxnSp>
        <p:nvCxnSpPr>
          <p:cNvPr id="37899" name="Прямая со стрелкой 37898"/>
          <p:cNvCxnSpPr/>
          <p:nvPr/>
        </p:nvCxnSpPr>
        <p:spPr>
          <a:xfrm>
            <a:off x="9090641" y="1463676"/>
            <a:ext cx="0" cy="720725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4" name="Прямоугольник 37903"/>
          <p:cNvSpPr/>
          <p:nvPr/>
        </p:nvSpPr>
        <p:spPr>
          <a:xfrm>
            <a:off x="8024884" y="1028704"/>
            <a:ext cx="1478507" cy="4048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Джиннидарья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57км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КАШКАДАРЬИНСКИЙ ФИЗИКО-ГЕОГРАФИЧЕСКИЙ ОКРУГ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</TotalTime>
  <Words>650</Words>
  <Application>Microsoft Office PowerPoint</Application>
  <PresentationFormat>Широкоэкранный</PresentationFormat>
  <Paragraphs>88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625</cp:revision>
  <dcterms:created xsi:type="dcterms:W3CDTF">2020-09-25T10:29:56Z</dcterms:created>
  <dcterms:modified xsi:type="dcterms:W3CDTF">2021-03-06T02:34:58Z</dcterms:modified>
</cp:coreProperties>
</file>