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341" r:id="rId7"/>
    <p:sldId id="318" r:id="rId8"/>
    <p:sldId id="309" r:id="rId9"/>
    <p:sldId id="1415" r:id="rId10"/>
    <p:sldId id="308" r:id="rId11"/>
    <p:sldId id="343" r:id="rId12"/>
    <p:sldId id="363" r:id="rId13"/>
    <p:sldId id="366" r:id="rId14"/>
    <p:sldId id="394" r:id="rId15"/>
    <p:sldId id="399" r:id="rId16"/>
    <p:sldId id="1408" r:id="rId17"/>
    <p:sldId id="374" r:id="rId18"/>
    <p:sldId id="400" r:id="rId19"/>
    <p:sldId id="401" r:id="rId20"/>
    <p:sldId id="402" r:id="rId21"/>
    <p:sldId id="403" r:id="rId22"/>
    <p:sldId id="404" r:id="rId23"/>
    <p:sldId id="1409" r:id="rId24"/>
    <p:sldId id="1410" r:id="rId25"/>
    <p:sldId id="1411" r:id="rId26"/>
    <p:sldId id="1416" r:id="rId27"/>
    <p:sldId id="141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BE00"/>
    <a:srgbClr val="E2AC00"/>
    <a:srgbClr val="DAA600"/>
    <a:srgbClr val="1E0AB6"/>
    <a:srgbClr val="0033CC"/>
    <a:srgbClr val="000000"/>
    <a:srgbClr val="FF33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91479" y="2777832"/>
            <a:ext cx="10125561" cy="31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ru-RU" altLang="ru-RU" sz="5000" b="1" dirty="0" err="1">
                <a:latin typeface="Arial" pitchFamily="34" charset="0"/>
                <a:cs typeface="Arial" pitchFamily="34" charset="0"/>
              </a:rPr>
              <a:t>Мирзачульский</a:t>
            </a:r>
            <a:r>
              <a:rPr lang="ru-RU" altLang="ru-RU" sz="5000" b="1" dirty="0">
                <a:latin typeface="Arial" pitchFamily="34" charset="0"/>
                <a:cs typeface="Arial" pitchFamily="34" charset="0"/>
              </a:rPr>
              <a:t> физико-географический округ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5000" b="1" dirty="0">
                <a:latin typeface="Arial" pitchFamily="34" charset="0"/>
                <a:cs typeface="Arial" pitchFamily="34" charset="0"/>
              </a:rPr>
              <a:t>Климат,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5000" b="1" dirty="0">
                <a:latin typeface="Arial" pitchFamily="34" charset="0"/>
                <a:cs typeface="Arial" pitchFamily="34" charset="0"/>
              </a:rPr>
              <a:t>воды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5000" b="1" dirty="0">
                <a:latin typeface="Arial" pitchFamily="34" charset="0"/>
                <a:cs typeface="Arial" pitchFamily="34" charset="0"/>
              </a:rPr>
              <a:t>почвы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5000" b="1" dirty="0">
                <a:latin typeface="Arial" pitchFamily="34" charset="0"/>
                <a:cs typeface="Arial" pitchFamily="34" charset="0"/>
              </a:rPr>
              <a:t>растительный и животный мир.</a:t>
            </a:r>
            <a:endParaRPr lang="uz-Cyrl-UZ" altLang="ru-RU" sz="5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662817" y="2508116"/>
            <a:ext cx="728662" cy="3647010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/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10777538" y="862910"/>
            <a:ext cx="979487" cy="395079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ru-RU" sz="2400" b="1" spc="-11" dirty="0" smtClean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ru-RU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7FFA8B-414E-4AFA-B1AE-421D9A70F231}"/>
              </a:ext>
            </a:extLst>
          </p:cNvPr>
          <p:cNvSpPr/>
          <p:nvPr/>
        </p:nvSpPr>
        <p:spPr>
          <a:xfrm>
            <a:off x="2279374" y="6361043"/>
            <a:ext cx="3379304" cy="371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8152C2-D125-4346-954C-7213A7601C8A}"/>
              </a:ext>
            </a:extLst>
          </p:cNvPr>
          <p:cNvSpPr/>
          <p:nvPr/>
        </p:nvSpPr>
        <p:spPr>
          <a:xfrm>
            <a:off x="106017" y="1020419"/>
            <a:ext cx="11886485" cy="1080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F82667-DCE1-4FD8-AD4D-0FB7886DAE8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ОСАДКИ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15CB33-C61A-4393-8802-372F7964DB68}"/>
              </a:ext>
            </a:extLst>
          </p:cNvPr>
          <p:cNvSpPr/>
          <p:nvPr/>
        </p:nvSpPr>
        <p:spPr>
          <a:xfrm>
            <a:off x="115956" y="1375534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 в равнинной части </a:t>
            </a:r>
            <a:r>
              <a:rPr 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Мирзачульского</a:t>
            </a:r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округа — 200–350 мм, в горах осадков выпадает больше. </a:t>
            </a:r>
          </a:p>
        </p:txBody>
      </p:sp>
      <p:pic>
        <p:nvPicPr>
          <p:cNvPr id="8194" name="Picture 2" descr="Nurota togʻlari - Vikipediya">
            <a:extLst>
              <a:ext uri="{FF2B5EF4-FFF2-40B4-BE49-F238E27FC236}">
                <a16:creationId xmlns:a16="http://schemas.microsoft.com/office/drawing/2014/main" id="{E64A0911-0D8E-4038-B557-3FE84A79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9" y="3241190"/>
            <a:ext cx="3710309" cy="23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уратинские горы, Узбекистан">
            <a:extLst>
              <a:ext uri="{FF2B5EF4-FFF2-40B4-BE49-F238E27FC236}">
                <a16:creationId xmlns:a16="http://schemas.microsoft.com/office/drawing/2014/main" id="{32DA99B0-4F2D-4599-A5FC-C2588A54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14" y="4034460"/>
            <a:ext cx="3636893" cy="232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omin tog`lari">
            <a:extLst>
              <a:ext uri="{FF2B5EF4-FFF2-40B4-BE49-F238E27FC236}">
                <a16:creationId xmlns:a16="http://schemas.microsoft.com/office/drawing/2014/main" id="{31C30A08-8163-42B7-B2F8-36695B64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93" y="3241190"/>
            <a:ext cx="3538745" cy="23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46C706-1D1D-4165-904B-D31CFE4F01F6}"/>
              </a:ext>
            </a:extLst>
          </p:cNvPr>
          <p:cNvSpPr/>
          <p:nvPr/>
        </p:nvSpPr>
        <p:spPr>
          <a:xfrm>
            <a:off x="119272" y="1132368"/>
            <a:ext cx="11754676" cy="1851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равнинной части округа при количестве осадков 250 мм в год потенциальная испаряемость составляет 1000—1200 мм. Следовательно испарение в 4—4,5 раза превышает увлажнение.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077C5C-69C1-4C30-850B-460DF9AB3E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ОСАДКИ</a:t>
            </a:r>
          </a:p>
        </p:txBody>
      </p:sp>
      <p:pic>
        <p:nvPicPr>
          <p:cNvPr id="10242" name="Picture 2" descr="Степи и пустыни Казахстана. Страница интересных фотографий">
            <a:extLst>
              <a:ext uri="{FF2B5EF4-FFF2-40B4-BE49-F238E27FC236}">
                <a16:creationId xmlns:a16="http://schemas.microsoft.com/office/drawing/2014/main" id="{A396709F-D872-448E-9D4C-E0E52E21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3226903"/>
            <a:ext cx="5605670" cy="34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 Голодной степи | Экология: Фото, Туризм, Узбекистан">
            <a:extLst>
              <a:ext uri="{FF2B5EF4-FFF2-40B4-BE49-F238E27FC236}">
                <a16:creationId xmlns:a16="http://schemas.microsoft.com/office/drawing/2014/main" id="{F4DF43AF-D432-4F2F-B18F-BB737654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61" y="3226903"/>
            <a:ext cx="5719487" cy="34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2508AC-A244-4AAB-982A-A6E7882A3A22}"/>
              </a:ext>
            </a:extLst>
          </p:cNvPr>
          <p:cNvSpPr/>
          <p:nvPr/>
        </p:nvSpPr>
        <p:spPr>
          <a:xfrm>
            <a:off x="6019662" y="4943141"/>
            <a:ext cx="6142659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935772" y="1116083"/>
            <a:ext cx="10623882" cy="25445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и самый крупный источник воды в </a:t>
            </a:r>
            <a:r>
              <a:rPr lang="ru-RU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Мирзачуле</a:t>
            </a:r>
            <a:r>
              <a:rPr lang="ru-RU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Сырдарья.  Она протекает по северо-восточной части </a:t>
            </a:r>
            <a:r>
              <a:rPr lang="ru-RU" sz="3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округа.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 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Sirdaryo in Uzbekistan: general information, weather, map, photo and video">
            <a:extLst>
              <a:ext uri="{FF2B5EF4-FFF2-40B4-BE49-F238E27FC236}">
                <a16:creationId xmlns:a16="http://schemas.microsoft.com/office/drawing/2014/main" id="{962304B7-989C-45CB-9640-3715AD32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634" y="3849057"/>
            <a:ext cx="5327374" cy="27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Что останется от Сырдарьи? - КазахЗерно">
            <a:extLst>
              <a:ext uri="{FF2B5EF4-FFF2-40B4-BE49-F238E27FC236}">
                <a16:creationId xmlns:a16="http://schemas.microsoft.com/office/drawing/2014/main" id="{252A819B-C02F-44C2-AE4E-BBF29F77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7" y="3849057"/>
            <a:ext cx="5852345" cy="27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A906C1-EF62-415E-97A3-D58106CD1B29}"/>
              </a:ext>
            </a:extLst>
          </p:cNvPr>
          <p:cNvSpPr/>
          <p:nvPr/>
        </p:nvSpPr>
        <p:spPr>
          <a:xfrm>
            <a:off x="508034" y="1241946"/>
            <a:ext cx="5404513" cy="4914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 </a:t>
            </a:r>
            <a:r>
              <a:rPr lang="ru-RU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Санзар</a:t>
            </a:r>
            <a:r>
              <a:rPr lang="ru-RU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питается талыми снеговыми и ледниковыми водами Туркестанского горного хребта. Половодье наблюдается летом, зимой реки </a:t>
            </a:r>
            <a:r>
              <a:rPr lang="ru-RU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мелеют.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83136D-DD1A-4455-B4FE-1323E0950C36}"/>
              </a:ext>
            </a:extLst>
          </p:cNvPr>
          <p:cNvSpPr/>
          <p:nvPr/>
        </p:nvSpPr>
        <p:spPr>
          <a:xfrm>
            <a:off x="212035" y="5049223"/>
            <a:ext cx="117679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O'zA - Sangzor daryosi nega teskari oqadi?">
            <a:extLst>
              <a:ext uri="{FF2B5EF4-FFF2-40B4-BE49-F238E27FC236}">
                <a16:creationId xmlns:a16="http://schemas.microsoft.com/office/drawing/2014/main" id="{8201F5E6-258C-4A73-B022-AF857559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016" y="1629987"/>
            <a:ext cx="5566820" cy="41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 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6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1A0ECD5-650E-4EB2-907F-144984068772}"/>
              </a:ext>
            </a:extLst>
          </p:cNvPr>
          <p:cNvSpPr/>
          <p:nvPr/>
        </p:nvSpPr>
        <p:spPr>
          <a:xfrm>
            <a:off x="12785" y="1062016"/>
            <a:ext cx="7102361" cy="33520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Стекающие с северных склонов Туркестанских гор небольшие реки — </a:t>
            </a:r>
            <a:r>
              <a:rPr 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Туркменсай</a:t>
            </a:r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Кушчисай</a:t>
            </a:r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Зааминсай</a:t>
            </a:r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Джалаирсай</a:t>
            </a:r>
            <a:r>
              <a:rPr lang="ru-RU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немноговодны. Половодье приходится на весну, летом они мелеют.</a:t>
            </a:r>
          </a:p>
        </p:txBody>
      </p:sp>
      <p:pic>
        <p:nvPicPr>
          <p:cNvPr id="13314" name="Picture 2" descr="Zaamin sanatorium | Uzbekistan Travel">
            <a:extLst>
              <a:ext uri="{FF2B5EF4-FFF2-40B4-BE49-F238E27FC236}">
                <a16:creationId xmlns:a16="http://schemas.microsoft.com/office/drawing/2014/main" id="{20A59D40-9F0B-4FEF-BA0A-2DC20B12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46" y="1369179"/>
            <a:ext cx="4638377" cy="261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ТГПУ - Ташкентский государственный педагогикческий университет имени Низами">
            <a:extLst>
              <a:ext uri="{FF2B5EF4-FFF2-40B4-BE49-F238E27FC236}">
                <a16:creationId xmlns:a16="http://schemas.microsoft.com/office/drawing/2014/main" id="{3E349A13-5706-46E0-B3FB-9A6BC74CD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b="7391"/>
          <a:stretch/>
        </p:blipFill>
        <p:spPr bwMode="auto">
          <a:xfrm>
            <a:off x="417420" y="4414037"/>
            <a:ext cx="3710442" cy="234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Zomin Xalq bog'i">
            <a:extLst>
              <a:ext uri="{FF2B5EF4-FFF2-40B4-BE49-F238E27FC236}">
                <a16:creationId xmlns:a16="http://schemas.microsoft.com/office/drawing/2014/main" id="{05F71406-956C-45BC-80E2-A925812C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89" y="4500837"/>
            <a:ext cx="3278826" cy="214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Горы Заамина">
            <a:extLst>
              <a:ext uri="{FF2B5EF4-FFF2-40B4-BE49-F238E27FC236}">
                <a16:creationId xmlns:a16="http://schemas.microsoft.com/office/drawing/2014/main" id="{C3A4BCF5-A7B7-4CE8-970F-4B772517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545" y="4117579"/>
            <a:ext cx="3253978" cy="26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 </a:t>
            </a:r>
            <a:r>
              <a:rPr lang="en-US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37275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60760" y="1021208"/>
            <a:ext cx="12131240" cy="1760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северо-западной части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Мирзачульского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округа Айдар-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Арнасайская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система озер, которая состоит из озер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Арнасай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Айдаркуль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Тузкан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Эта самая большая в Узбекистане система озер, которая образовалась в 1969—1970 годах, </a:t>
            </a:r>
          </a:p>
        </p:txBody>
      </p:sp>
      <p:pic>
        <p:nvPicPr>
          <p:cNvPr id="14338" name="Picture 2" descr="Айдар-Арнасай: центр рыбоводства">
            <a:extLst>
              <a:ext uri="{FF2B5EF4-FFF2-40B4-BE49-F238E27FC236}">
                <a16:creationId xmlns:a16="http://schemas.microsoft.com/office/drawing/2014/main" id="{99AE3386-4A7F-408E-9C8E-26751D17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1" y="2875722"/>
            <a:ext cx="5942069" cy="37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Участки у Айдаркуля начали сдавать в аренду бизнесу через онлайн-аукцион –  Spot">
            <a:extLst>
              <a:ext uri="{FF2B5EF4-FFF2-40B4-BE49-F238E27FC236}">
                <a16:creationId xmlns:a16="http://schemas.microsoft.com/office/drawing/2014/main" id="{91740BC1-37FF-4318-A32F-3E25BE1F7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1150" r="1918" b="9381"/>
          <a:stretch/>
        </p:blipFill>
        <p:spPr bwMode="auto">
          <a:xfrm>
            <a:off x="6228522" y="2875722"/>
            <a:ext cx="5713088" cy="37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ОЗЕРА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92765" y="1082573"/>
            <a:ext cx="12006470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центральной части округа относительно плоский. Поэтому течение грунтовых вод замедленное, глубина залегания от 1 до 5 м, вода соленая и не пригодная для питья. На террасах Сырдарьи глубина залегания грунтовых вод 1—3 м, вода слабосоленая.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31BEE9-BFA7-4582-AC9F-800D6BD0A358}"/>
              </a:ext>
            </a:extLst>
          </p:cNvPr>
          <p:cNvSpPr/>
          <p:nvPr/>
        </p:nvSpPr>
        <p:spPr>
          <a:xfrm>
            <a:off x="92765" y="5098457"/>
            <a:ext cx="12006470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западу от равнины, близко к Айдар-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Арнасайским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озерам грунтовые воды сильно засолены и их уровень всего 0,5—1 м. Однако в предгорных частях глубина их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увеличивается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10—20 метров и воды становятся пресными.</a:t>
            </a:r>
          </a:p>
        </p:txBody>
      </p:sp>
      <p:pic>
        <p:nvPicPr>
          <p:cNvPr id="15362" name="Picture 2" descr="The Aydarkul Lake, Uzbekistan - Изображение Анур Тур, Ташкент - Tripadvisor">
            <a:extLst>
              <a:ext uri="{FF2B5EF4-FFF2-40B4-BE49-F238E27FC236}">
                <a16:creationId xmlns:a16="http://schemas.microsoft.com/office/drawing/2014/main" id="{9B05BCFC-263D-4705-A80F-82353BC95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9" y="2642226"/>
            <a:ext cx="3281983" cy="2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Озеро Айдаркуль, Узбекистан">
            <a:extLst>
              <a:ext uri="{FF2B5EF4-FFF2-40B4-BE49-F238E27FC236}">
                <a16:creationId xmlns:a16="http://schemas.microsoft.com/office/drawing/2014/main" id="{082324AE-8716-43BC-AFE0-85EEB828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32" y="2642226"/>
            <a:ext cx="3703155" cy="2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Айдаркуль... | VeniVidi.ru">
            <a:extLst>
              <a:ext uri="{FF2B5EF4-FFF2-40B4-BE49-F238E27FC236}">
                <a16:creationId xmlns:a16="http://schemas.microsoft.com/office/drawing/2014/main" id="{A7D0B9FA-D2D7-418A-8FAF-F56947FD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68" y="2642225"/>
            <a:ext cx="4096164" cy="21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ПОДЗЕМНЫЕ ВОДЫ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5AEAAA-5B57-4CC1-BB16-552265F7495C}"/>
              </a:ext>
            </a:extLst>
          </p:cNvPr>
          <p:cNvSpPr/>
          <p:nvPr/>
        </p:nvSpPr>
        <p:spPr>
          <a:xfrm>
            <a:off x="139148" y="701731"/>
            <a:ext cx="11913703" cy="2069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округе имеются также бассейны артезианских вод. На глубине 200—300 м обнаружены запасы пресной воды. А на глубине 1500—3000 м залегают минеральные термальные воды.</a:t>
            </a:r>
          </a:p>
        </p:txBody>
      </p:sp>
      <p:pic>
        <p:nvPicPr>
          <p:cNvPr id="16386" name="Picture 2" descr="Подземные воды Земли">
            <a:extLst>
              <a:ext uri="{FF2B5EF4-FFF2-40B4-BE49-F238E27FC236}">
                <a16:creationId xmlns:a16="http://schemas.microsoft.com/office/drawing/2014/main" id="{0452E58C-4E82-43A2-B55F-535F243F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8" y="2770827"/>
            <a:ext cx="5347252" cy="38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одземные минеральные воды">
            <a:extLst>
              <a:ext uri="{FF2B5EF4-FFF2-40B4-BE49-F238E27FC236}">
                <a16:creationId xmlns:a16="http://schemas.microsoft.com/office/drawing/2014/main" id="{5CFB16BA-4B3E-4158-B7AD-50D1E0B2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70825"/>
            <a:ext cx="5685182" cy="38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ПОДЗЕМНЫЕ ВОДЫ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8494E-7ED3-4C69-810F-EF5F5659CFB4}"/>
              </a:ext>
            </a:extLst>
          </p:cNvPr>
          <p:cNvSpPr/>
          <p:nvPr/>
        </p:nvSpPr>
        <p:spPr>
          <a:xfrm>
            <a:off x="154514" y="859469"/>
            <a:ext cx="1188297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Мирзачульском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округе в соответствии с географическим положением распространены светлые и типичные сероземы.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23EC5A-0DF4-40C7-A326-A5028582498F}"/>
              </a:ext>
            </a:extLst>
          </p:cNvPr>
          <p:cNvSpPr/>
          <p:nvPr/>
        </p:nvSpPr>
        <p:spPr>
          <a:xfrm>
            <a:off x="10681252" y="4267200"/>
            <a:ext cx="1356234" cy="902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7AE335-EC52-401B-BFB9-7C2CACB0491E}"/>
              </a:ext>
            </a:extLst>
          </p:cNvPr>
          <p:cNvSpPr/>
          <p:nvPr/>
        </p:nvSpPr>
        <p:spPr>
          <a:xfrm>
            <a:off x="154514" y="5417170"/>
            <a:ext cx="11882972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северо-западе района значительную площадь занимают пески и располагающиеся между ними солончаки и такыры.</a:t>
            </a:r>
          </a:p>
        </p:txBody>
      </p:sp>
      <p:pic>
        <p:nvPicPr>
          <p:cNvPr id="17410" name="Picture 2" descr="Jizzax viloyatida 250 ta yangi ish oʻrin tashkil etildi">
            <a:extLst>
              <a:ext uri="{FF2B5EF4-FFF2-40B4-BE49-F238E27FC236}">
                <a16:creationId xmlns:a16="http://schemas.microsoft.com/office/drawing/2014/main" id="{C0FB90C0-78BC-4567-9E55-B0FBF2F9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6" y="2234879"/>
            <a:ext cx="5504622" cy="31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Файл:Plough-land near village Royka.jpg — Википедия">
            <a:extLst>
              <a:ext uri="{FF2B5EF4-FFF2-40B4-BE49-F238E27FC236}">
                <a16:creationId xmlns:a16="http://schemas.microsoft.com/office/drawing/2014/main" id="{57FA4B8B-0A02-47BB-8994-C4354461A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21" y="2234879"/>
            <a:ext cx="5820365" cy="31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1818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195332" y="5361138"/>
            <a:ext cx="11826116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предгорьях и горах распространены типичные, темные сероземы, коричневые почвы.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C4A0E0-7075-414D-9338-3E9E0656A1B4}"/>
              </a:ext>
            </a:extLst>
          </p:cNvPr>
          <p:cNvSpPr/>
          <p:nvPr/>
        </p:nvSpPr>
        <p:spPr>
          <a:xfrm>
            <a:off x="142323" y="854131"/>
            <a:ext cx="11879125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Вокруг озер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Айдаркуль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Тузкан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Арнасай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почвы засолены и заболочены</a:t>
            </a:r>
          </a:p>
        </p:txBody>
      </p:sp>
      <p:pic>
        <p:nvPicPr>
          <p:cNvPr id="18434" name="Picture 2" descr="Fichier:Plough-land near village Krutaya (brown and green).jpg — Wikipédia">
            <a:extLst>
              <a:ext uri="{FF2B5EF4-FFF2-40B4-BE49-F238E27FC236}">
                <a16:creationId xmlns:a16="http://schemas.microsoft.com/office/drawing/2014/main" id="{038260A5-B6DF-4C39-9DEA-8736FFFE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139593"/>
            <a:ext cx="5466521" cy="30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old Property Prices &amp; Auction Results in South Isis, QLD 4660 -  realestate.com.au">
            <a:extLst>
              <a:ext uri="{FF2B5EF4-FFF2-40B4-BE49-F238E27FC236}">
                <a16:creationId xmlns:a16="http://schemas.microsoft.com/office/drawing/2014/main" id="{FE19B9E9-FDB8-4A8C-8E2E-E0FC2204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139592"/>
            <a:ext cx="5698434" cy="308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DEFDC-B430-4B21-B55E-8327DEF13940}"/>
              </a:ext>
            </a:extLst>
          </p:cNvPr>
          <p:cNvSpPr/>
          <p:nvPr/>
        </p:nvSpPr>
        <p:spPr>
          <a:xfrm>
            <a:off x="6149005" y="1932127"/>
            <a:ext cx="5844212" cy="3715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Мирзачульский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физико-географический округ расположен между рекой Сырдарьей и озером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Арнасай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севере он граничит с Казахстаном, на юго-востоке с Таджикистаном, на западе с Кызылкумом.  На юге и юго-западе округа находятся Туркестанский,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Маргузарский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Нуратинский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горные хребты. </a:t>
            </a:r>
          </a:p>
        </p:txBody>
      </p:sp>
      <p:pic>
        <p:nvPicPr>
          <p:cNvPr id="2" name="Picture 2" descr="Maps of Uzbekistan | Collection of maps of Uzbekistan | Asia | Mapsland |  Maps of the World">
            <a:extLst>
              <a:ext uri="{FF2B5EF4-FFF2-40B4-BE49-F238E27FC236}">
                <a16:creationId xmlns:a16="http://schemas.microsoft.com/office/drawing/2014/main" id="{FBC9E0B6-5882-428D-AA7F-502DEF26D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0724"/>
          <a:stretch/>
        </p:blipFill>
        <p:spPr bwMode="auto">
          <a:xfrm>
            <a:off x="198781" y="1675272"/>
            <a:ext cx="5923722" cy="42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172279" y="1090497"/>
            <a:ext cx="1182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55575" y="814691"/>
            <a:ext cx="1180741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Мирзачульского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округа представлены растения всех природных поясов республики.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2E2709-6C33-47A0-865A-166302CACF28}"/>
              </a:ext>
            </a:extLst>
          </p:cNvPr>
          <p:cNvSpPr/>
          <p:nvPr/>
        </p:nvSpPr>
        <p:spPr>
          <a:xfrm>
            <a:off x="192294" y="5122598"/>
            <a:ext cx="1180741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Пустынная растительность представлена эфемерами , которые быстро растут и развиваются в короткий весенний сезон. </a:t>
            </a:r>
          </a:p>
        </p:txBody>
      </p:sp>
      <p:pic>
        <p:nvPicPr>
          <p:cNvPr id="19458" name="Picture 2" descr="Cho'kindilarning yulg'unzorlardan asosiy farqlari - gormon. Yalpiz -  shifobaxsh xususiyatlar va kontrendikatsiyalar">
            <a:extLst>
              <a:ext uri="{FF2B5EF4-FFF2-40B4-BE49-F238E27FC236}">
                <a16:creationId xmlns:a16="http://schemas.microsoft.com/office/drawing/2014/main" id="{D6E1470B-5002-42BE-9989-9DFBC1DC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4" y="2312422"/>
            <a:ext cx="4083748" cy="28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Yantoq u nima ? – MingDavo.uz">
            <a:extLst>
              <a:ext uri="{FF2B5EF4-FFF2-40B4-BE49-F238E27FC236}">
                <a16:creationId xmlns:a16="http://schemas.microsoft.com/office/drawing/2014/main" id="{7E640CC7-A121-4CCB-97E9-DDF7BEE15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80" y="2100153"/>
            <a:ext cx="4083748" cy="28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 E F E R A T">
            <a:extLst>
              <a:ext uri="{FF2B5EF4-FFF2-40B4-BE49-F238E27FC236}">
                <a16:creationId xmlns:a16="http://schemas.microsoft.com/office/drawing/2014/main" id="{C26D78BE-D2C0-4B0B-B57D-31CFE77A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08" y="2312422"/>
            <a:ext cx="3344697" cy="28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-1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РАСТИТЕЛЬНЫЙ МИР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1276491"/>
            <a:ext cx="11847443" cy="1450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предгорьях и на горных склонах встречаются шиповник, кизильник, барбарис, фисташка, миндаль, яблоня, алыча и другие кустарниковые и древесные растения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773FE6-1646-43EB-B8CE-6B94DF9EC7DB}"/>
              </a:ext>
            </a:extLst>
          </p:cNvPr>
          <p:cNvSpPr/>
          <p:nvPr/>
        </p:nvSpPr>
        <p:spPr>
          <a:xfrm>
            <a:off x="172278" y="5592734"/>
            <a:ext cx="11847443" cy="86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Наматак укрепляет сердце ⋆ WWW.SAVOL-JAVOB.COM">
            <a:extLst>
              <a:ext uri="{FF2B5EF4-FFF2-40B4-BE49-F238E27FC236}">
                <a16:creationId xmlns:a16="http://schemas.microsoft.com/office/drawing/2014/main" id="{684C3D46-F8D8-4F8F-A32C-1F39CB93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3075455"/>
            <a:ext cx="4161183" cy="33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устарник барбарис - описание, посадка и уход. Фото. Выращивание барбариса  | Растим растения!">
            <a:extLst>
              <a:ext uri="{FF2B5EF4-FFF2-40B4-BE49-F238E27FC236}">
                <a16:creationId xmlns:a16="http://schemas.microsoft.com/office/drawing/2014/main" id="{E6E6DDC5-A65D-4855-8A49-FB3B51FE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77" y="3075455"/>
            <a:ext cx="3905250" cy="33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rothic Nature Valley Live Pista 1 Healthy Fruit Plant (1 ft Height):  Amazon.in: Garden &amp; Outdoors">
            <a:extLst>
              <a:ext uri="{FF2B5EF4-FFF2-40B4-BE49-F238E27FC236}">
                <a16:creationId xmlns:a16="http://schemas.microsoft.com/office/drawing/2014/main" id="{1C00C3A1-CA1F-4A50-9504-F57E7C29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543" y="3075455"/>
            <a:ext cx="3481178" cy="33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-1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РАСТИТЕЛЬНЫЙ МИР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81888" y="1108247"/>
            <a:ext cx="12010030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горно-лесном поясе Туркестанского хребта на высоте 1 500–2 500 м распространены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арчовники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7978D8-DFCE-4CCB-9FCD-11A816A9F66A}"/>
              </a:ext>
            </a:extLst>
          </p:cNvPr>
          <p:cNvSpPr/>
          <p:nvPr/>
        </p:nvSpPr>
        <p:spPr>
          <a:xfrm>
            <a:off x="81888" y="5073009"/>
            <a:ext cx="12010030" cy="1650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2 500–3 000 м и выше расположены субальпийские луга, где преобладают такие травы, как мятлик, осока вздутая, дикий ячмень. </a:t>
            </a:r>
          </a:p>
        </p:txBody>
      </p:sp>
      <p:pic>
        <p:nvPicPr>
          <p:cNvPr id="21508" name="Picture 4" descr="Chandler yong'oq bog'larını... - Cevizce Erdem Fidancılık Ltd Şti | Facebook">
            <a:extLst>
              <a:ext uri="{FF2B5EF4-FFF2-40B4-BE49-F238E27FC236}">
                <a16:creationId xmlns:a16="http://schemas.microsoft.com/office/drawing/2014/main" id="{160CFC57-EB5C-4F1E-8067-86DD2031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2355680"/>
            <a:ext cx="4072032" cy="27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Jiyda gulim jiyda gulim">
            <a:extLst>
              <a:ext uri="{FF2B5EF4-FFF2-40B4-BE49-F238E27FC236}">
                <a16:creationId xmlns:a16="http://schemas.microsoft.com/office/drawing/2014/main" id="{67CB30B9-BCEE-4A7F-9D6F-BD957EE6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55" y="2355680"/>
            <a:ext cx="3678115" cy="272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Yig'layotgan tolni etishtirish xususiyatlari: ko'chat materialini tanlash,  ekish va parvarish qilish. Willow - eng chiroyli turlari va navlari (foto  va tavsif)">
            <a:extLst>
              <a:ext uri="{FF2B5EF4-FFF2-40B4-BE49-F238E27FC236}">
                <a16:creationId xmlns:a16="http://schemas.microsoft.com/office/drawing/2014/main" id="{AC5FDE2D-AB65-4BAE-8E44-64724F05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90" y="2353741"/>
            <a:ext cx="3854007" cy="272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РАСТИТЕЛЬНЫЙ МИР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80061" y="1101684"/>
            <a:ext cx="12006470" cy="1755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большей части округа — в зоне пустынь — обитают пустынные животные. Из грызунов водятся тушканчики, суслики,  зайцы; из пресмыкающихся — черепахи, ящерицы и змеи; из беспозвоночных — скорпионы, фаланги; из хищников — волк, лисица, барсук.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CF827C-8C23-44BA-B128-6F5168DB9427}"/>
              </a:ext>
            </a:extLst>
          </p:cNvPr>
          <p:cNvSpPr/>
          <p:nvPr/>
        </p:nvSpPr>
        <p:spPr>
          <a:xfrm>
            <a:off x="155575" y="5559307"/>
            <a:ext cx="12006470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птиц здесь можно встретить жаворонка, жаворонка хохлатого, сыча.</a:t>
            </a:r>
          </a:p>
        </p:txBody>
      </p:sp>
      <p:pic>
        <p:nvPicPr>
          <p:cNvPr id="22532" name="Picture 4" descr="꿩 사냥 10 팁 - 사냥 뉴스 - 뉴스 - 광주 HIBO Industries Co., Ltd">
            <a:extLst>
              <a:ext uri="{FF2B5EF4-FFF2-40B4-BE49-F238E27FC236}">
                <a16:creationId xmlns:a16="http://schemas.microsoft.com/office/drawing/2014/main" id="{E69D826E-676F-423C-8BA7-5688374B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31036"/>
            <a:ext cx="3646031" cy="27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Ондатры: описание, особенности содержания и разведения">
            <a:extLst>
              <a:ext uri="{FF2B5EF4-FFF2-40B4-BE49-F238E27FC236}">
                <a16:creationId xmlns:a16="http://schemas.microsoft.com/office/drawing/2014/main" id="{59DDD9F5-4F3F-4FE5-9733-389F7F29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86" y="3031036"/>
            <a:ext cx="3646031" cy="27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Oltin O'rda xazinasini yumronqoziq topib oldi">
            <a:extLst>
              <a:ext uri="{FF2B5EF4-FFF2-40B4-BE49-F238E27FC236}">
                <a16:creationId xmlns:a16="http://schemas.microsoft.com/office/drawing/2014/main" id="{A3F3AF88-CCF1-4F3C-B76B-E7A1AC7E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44" y="3031036"/>
            <a:ext cx="4141304" cy="27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55575" y="917881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южной части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Мирзачуля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в горах и предгорьях — обитают крупные млекопитающие: горный козел, дикий баран (архар), сайгак; из хищников — волк, лисица и рысь;.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C00A48-1A57-40E7-8B79-D2D3363D252E}"/>
              </a:ext>
            </a:extLst>
          </p:cNvPr>
          <p:cNvSpPr/>
          <p:nvPr/>
        </p:nvSpPr>
        <p:spPr>
          <a:xfrm>
            <a:off x="66260" y="5552561"/>
            <a:ext cx="1201972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 — перепелка, соловей,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кеклик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улар, коршун, сокол, ястреб, беркут.</a:t>
            </a:r>
          </a:p>
        </p:txBody>
      </p:sp>
      <p:pic>
        <p:nvPicPr>
          <p:cNvPr id="23554" name="Picture 2" descr="Козел горный альпийский">
            <a:extLst>
              <a:ext uri="{FF2B5EF4-FFF2-40B4-BE49-F238E27FC236}">
                <a16:creationId xmlns:a16="http://schemas.microsoft.com/office/drawing/2014/main" id="{A2FCBA2D-0DAA-43F3-9F77-2DA0CCDE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" y="2234415"/>
            <a:ext cx="4497458" cy="35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Nurota davlat qo'riqxonasi">
            <a:extLst>
              <a:ext uri="{FF2B5EF4-FFF2-40B4-BE49-F238E27FC236}">
                <a16:creationId xmlns:a16="http://schemas.microsoft.com/office/drawing/2014/main" id="{A27B9F30-8971-45BC-B6BB-CDDF763E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96" y="2251840"/>
            <a:ext cx="3988904" cy="35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САПСАН — ekolog">
            <a:extLst>
              <a:ext uri="{FF2B5EF4-FFF2-40B4-BE49-F238E27FC236}">
                <a16:creationId xmlns:a16="http://schemas.microsoft.com/office/drawing/2014/main" id="{FE03E2DB-4A6B-4D88-95B1-9ECA4800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20" y="2251840"/>
            <a:ext cx="3228561" cy="35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-1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ECDACA-893E-4D3C-8F96-0C46D4F28151}"/>
              </a:ext>
            </a:extLst>
          </p:cNvPr>
          <p:cNvSpPr txBox="1"/>
          <p:nvPr/>
        </p:nvSpPr>
        <p:spPr>
          <a:xfrm>
            <a:off x="873457" y="1421413"/>
            <a:ext cx="10904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тугаях у берегов Сырдарьи можно встретить рысь, кабана, шакала, из птиц — фазанов, уток и гусей, здесь водятся сырдарьинские ондатры.</a:t>
            </a: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-1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372" y="3731056"/>
            <a:ext cx="4308209" cy="2420666"/>
          </a:xfrm>
          <a:prstGeom prst="rect">
            <a:avLst/>
          </a:prstGeom>
        </p:spPr>
      </p:pic>
      <p:pic>
        <p:nvPicPr>
          <p:cNvPr id="1026" name="Picture 2" descr="МИНИСТЕРСТВО ОБРАЗОВАНИЯ И НАУКИ РФ ФГАОУ ВО «ТЮМЕНСКИЙ ГОСУДАРСТВЕННЫЙ  УНИВЕРСИТЕТ» Быкова Елена Александровна - PDF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76" y="3325041"/>
            <a:ext cx="3833220" cy="29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57" y="2697613"/>
            <a:ext cx="2862120" cy="37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86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ЗАДАНИЯ ДЛЯ САМОСТОЯТЕЛЬНОЙ РАБОТЫ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69235" y="1023149"/>
            <a:ext cx="4680688" cy="682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§ 50-51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458" name="Picture 2" descr="Премиум векторы | Расположение иконка узбекистана на карте мира, круглая  иконка узбекистана">
            <a:extLst>
              <a:ext uri="{FF2B5EF4-FFF2-40B4-BE49-F238E27FC236}">
                <a16:creationId xmlns:a16="http://schemas.microsoft.com/office/drawing/2014/main" id="{BCABBE66-076E-4D19-B2C7-E3874F9D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3"/>
          <a:stretch/>
        </p:blipFill>
        <p:spPr bwMode="auto">
          <a:xfrm>
            <a:off x="2424752" y="3375043"/>
            <a:ext cx="6487235" cy="32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69234" y="1893035"/>
            <a:ext cx="10853531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на стр. 127.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E8747-EDB1-48F4-B4FE-DBBA80CE7F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</a:t>
            </a:r>
            <a:r>
              <a:rPr lang="en-US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28508C-3449-4841-8036-09790AB1E683}"/>
              </a:ext>
            </a:extLst>
          </p:cNvPr>
          <p:cNvSpPr/>
          <p:nvPr/>
        </p:nvSpPr>
        <p:spPr>
          <a:xfrm>
            <a:off x="0" y="1131137"/>
            <a:ext cx="12192000" cy="1093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северные склоны относятся к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Мирзачульскому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южные — к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Среднезарафшанскому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округу. Граница округов проходит по водоразделам хребтов.</a:t>
            </a:r>
          </a:p>
        </p:txBody>
      </p:sp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C0C1ABC1-98AD-4FD5-B1B0-925B4EFED080}"/>
              </a:ext>
            </a:extLst>
          </p:cNvPr>
          <p:cNvSpPr/>
          <p:nvPr/>
        </p:nvSpPr>
        <p:spPr>
          <a:xfrm>
            <a:off x="5989981" y="3763621"/>
            <a:ext cx="848141" cy="108667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3AC182-62DF-44AF-87FE-E4B505297723}"/>
              </a:ext>
            </a:extLst>
          </p:cNvPr>
          <p:cNvSpPr/>
          <p:nvPr/>
        </p:nvSpPr>
        <p:spPr>
          <a:xfrm>
            <a:off x="119269" y="5340626"/>
            <a:ext cx="11953462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Мирзачульского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физико-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георгафического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округа разнообразен. Территория его постепенно повышается с севера и северо-запада на юг и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юго-восток.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Узбекистан85: Карты Узбекистана">
            <a:extLst>
              <a:ext uri="{FF2B5EF4-FFF2-40B4-BE49-F238E27FC236}">
                <a16:creationId xmlns:a16="http://schemas.microsoft.com/office/drawing/2014/main" id="{2C8BB3D7-D1FE-492A-98C4-D3106753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88" y="2395481"/>
            <a:ext cx="6559185" cy="283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7B4356-41BE-4120-8A4C-04B94FCE07F7}"/>
              </a:ext>
            </a:extLst>
          </p:cNvPr>
          <p:cNvSpPr/>
          <p:nvPr/>
        </p:nvSpPr>
        <p:spPr>
          <a:xfrm>
            <a:off x="7656394" y="4339988"/>
            <a:ext cx="1613179" cy="8922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CE979-6850-43E7-B5AE-5EC03191EFA5}"/>
              </a:ext>
            </a:extLst>
          </p:cNvPr>
          <p:cNvSpPr/>
          <p:nvPr/>
        </p:nvSpPr>
        <p:spPr>
          <a:xfrm>
            <a:off x="6060465" y="1689857"/>
            <a:ext cx="6005640" cy="3183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Окаймляющие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Мирзачульскую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равнину (Голодную степь), с юга горы поднялись в палеозойской эре в эпоху герцинской складчатости. В этот период равнинная часть округа находилась под водой. В мезозое горы разрушились, понизились, а образованную в результате этого равнину покрыло море.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760E0-26BB-4CCD-8DB5-343D218195EC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08DEB0-2B1F-48EF-A98E-B33E2A34792C}"/>
              </a:ext>
            </a:extLst>
          </p:cNvPr>
          <p:cNvSpPr/>
          <p:nvPr/>
        </p:nvSpPr>
        <p:spPr>
          <a:xfrm>
            <a:off x="125895" y="5345089"/>
            <a:ext cx="11940210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альпийского горообразования на юге округа вновь поднялись горы, море отступило и с равнинной части.</a:t>
            </a:r>
          </a:p>
        </p:txBody>
      </p:sp>
      <p:pic>
        <p:nvPicPr>
          <p:cNvPr id="2" name="Picture 2" descr="Uzbekistan physical map - Map of Uzbekistan physical (Central Asia - Asia)">
            <a:extLst>
              <a:ext uri="{FF2B5EF4-FFF2-40B4-BE49-F238E27FC236}">
                <a16:creationId xmlns:a16="http://schemas.microsoft.com/office/drawing/2014/main" id="{BE49178F-59B1-4360-91D5-9351126A5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2028"/>
          <a:stretch/>
        </p:blipFill>
        <p:spPr bwMode="auto">
          <a:xfrm>
            <a:off x="352861" y="1409657"/>
            <a:ext cx="5528699" cy="37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77FD44-118E-404C-960D-097374ADD0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08F25-33C8-4283-BE6F-20FECB8C8211}"/>
              </a:ext>
            </a:extLst>
          </p:cNvPr>
          <p:cNvSpPr/>
          <p:nvPr/>
        </p:nvSpPr>
        <p:spPr>
          <a:xfrm>
            <a:off x="0" y="1924334"/>
            <a:ext cx="5738190" cy="3776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Равнинная часть округа имеет уклон на северо-запад и среднюю высоту 250-300 м. Северо-западная окраина имеет высоту 260 м, а юго-восточная 350 м, на берегу Сырдарьи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250м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 подножья южных гор округа высота равнины достигает 450–530 м.</a:t>
            </a:r>
          </a:p>
        </p:txBody>
      </p:sp>
      <p:pic>
        <p:nvPicPr>
          <p:cNvPr id="3" name="Picture 2" descr="Geography - Republic of Uzbekistan">
            <a:extLst>
              <a:ext uri="{FF2B5EF4-FFF2-40B4-BE49-F238E27FC236}">
                <a16:creationId xmlns:a16="http://schemas.microsoft.com/office/drawing/2014/main" id="{4C801AB2-A3B4-4442-8080-60ECC5EB6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14946" r="4076" b="4210"/>
          <a:stretch/>
        </p:blipFill>
        <p:spPr bwMode="auto">
          <a:xfrm>
            <a:off x="5936776" y="1295782"/>
            <a:ext cx="6135954" cy="47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C5D84E-EFDE-48C3-9DC9-88571889C835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Free Physical Map of Uzbekistan">
            <a:extLst>
              <a:ext uri="{FF2B5EF4-FFF2-40B4-BE49-F238E27FC236}">
                <a16:creationId xmlns:a16="http://schemas.microsoft.com/office/drawing/2014/main" id="{A659C818-8F31-4251-851D-586F7C8CF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33173" r="4280" b="6662"/>
          <a:stretch/>
        </p:blipFill>
        <p:spPr bwMode="auto">
          <a:xfrm>
            <a:off x="409120" y="1895059"/>
            <a:ext cx="5509261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C7666E-F47B-4F1A-8C8A-4B5D6CBA16E2}"/>
              </a:ext>
            </a:extLst>
          </p:cNvPr>
          <p:cNvSpPr/>
          <p:nvPr/>
        </p:nvSpPr>
        <p:spPr>
          <a:xfrm>
            <a:off x="409120" y="4664765"/>
            <a:ext cx="937262" cy="8878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63B92-D8FC-4F01-8154-0965FC4C6B97}"/>
              </a:ext>
            </a:extLst>
          </p:cNvPr>
          <p:cNvSpPr txBox="1"/>
          <p:nvPr/>
        </p:nvSpPr>
        <p:spPr>
          <a:xfrm>
            <a:off x="5821267" y="2013231"/>
            <a:ext cx="61015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 северо-западу от Туркестанского хребта располагаются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Маргузарские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горы. Средняя высота гор 1 500–2 000 м. Самая высокая их точка — 2 621 м над уровнем океана.</a:t>
            </a:r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BDD78-1C7F-4564-947F-CABC4372F162}"/>
              </a:ext>
            </a:extLst>
          </p:cNvPr>
          <p:cNvSpPr/>
          <p:nvPr/>
        </p:nvSpPr>
        <p:spPr>
          <a:xfrm>
            <a:off x="6904679" y="1526957"/>
            <a:ext cx="5081516" cy="4790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западу от Ворот Амира Тимура возвышаются горы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Нуратау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Средняя высота их над уровнем океана 1000–1500 м, самая высокая их точка — вершина </a:t>
            </a:r>
            <a:r>
              <a:rPr lang="ru-RU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Хаятбаши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2 169 м.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D329F0-C404-4FA8-8574-893A39025E55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Uzbekistan, topographic map | GRID-Arendal">
            <a:extLst>
              <a:ext uri="{FF2B5EF4-FFF2-40B4-BE49-F238E27FC236}">
                <a16:creationId xmlns:a16="http://schemas.microsoft.com/office/drawing/2014/main" id="{0993F944-22B8-470B-B800-B7FBB3901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0090" r="2949" b="4107"/>
          <a:stretch/>
        </p:blipFill>
        <p:spPr bwMode="auto">
          <a:xfrm>
            <a:off x="139148" y="1855304"/>
            <a:ext cx="6592956" cy="41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B332BD-F5EB-4460-B611-76FB7C9EBF26}"/>
              </a:ext>
            </a:extLst>
          </p:cNvPr>
          <p:cNvSpPr/>
          <p:nvPr/>
        </p:nvSpPr>
        <p:spPr>
          <a:xfrm>
            <a:off x="5393239" y="1855304"/>
            <a:ext cx="808383" cy="781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26504" y="794495"/>
            <a:ext cx="12099235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Мирзачульский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 не богат полезными ископаемыми. Из полезных ископаемых встречаются мрамор, асбест, известняк, полиметаллические руды, соли и др.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C929B-EE9A-42D2-9811-45FF4056015F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6F9C57-5FD8-46C3-9436-5D0191B3B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5000" t="14819" r="54783" b="13605"/>
          <a:stretch/>
        </p:blipFill>
        <p:spPr>
          <a:xfrm>
            <a:off x="6049617" y="2116488"/>
            <a:ext cx="3485322" cy="46017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6FC61D-EE08-45BB-B945-DB3260555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5761" t="11566" r="14021" b="17473"/>
          <a:stretch/>
        </p:blipFill>
        <p:spPr>
          <a:xfrm>
            <a:off x="2604053" y="2116488"/>
            <a:ext cx="3485324" cy="4561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01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06017" y="1648291"/>
            <a:ext cx="5618922" cy="3586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пределы округа беспрепятственно проникают холодные и сухие воздушные массы с севера —  из Арктики и Сибири. На юге эти воздушные массы задерживаются Туркестанским хребтом, в результате чего зимой температура здесь снижается. Средняя температура января –1°...–3°С , временами бывают морозы до –30°...–35°С.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CBBA56-0322-4D9F-B848-6FB47BDE36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C9EF75-DFBA-41AC-B1E4-2E7047C0A346}"/>
              </a:ext>
            </a:extLst>
          </p:cNvPr>
          <p:cNvSpPr/>
          <p:nvPr/>
        </p:nvSpPr>
        <p:spPr>
          <a:xfrm>
            <a:off x="115956" y="5392032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продолжительное, жаркое и сухое. Средняя температура июля +26°...+28°С, в отдельные дни может подняться до +44°...+45°С</a:t>
            </a:r>
            <a:r>
              <a:rPr lang="ru-R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Uzbekistan physical map - Map of Uzbekistan physical (Central Asia - Asia)">
            <a:extLst>
              <a:ext uri="{FF2B5EF4-FFF2-40B4-BE49-F238E27FC236}">
                <a16:creationId xmlns:a16="http://schemas.microsoft.com/office/drawing/2014/main" id="{8166366B-DDD4-4B99-AD07-5D5CA3387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2028"/>
          <a:stretch/>
        </p:blipFill>
        <p:spPr bwMode="auto">
          <a:xfrm>
            <a:off x="5724939" y="1490828"/>
            <a:ext cx="6341165" cy="37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5662</TotalTime>
  <Words>948</Words>
  <Application>Microsoft Office PowerPoint</Application>
  <PresentationFormat>Широкоэкранный</PresentationFormat>
  <Paragraphs>65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571</cp:revision>
  <dcterms:created xsi:type="dcterms:W3CDTF">2020-09-25T10:29:56Z</dcterms:created>
  <dcterms:modified xsi:type="dcterms:W3CDTF">2020-12-26T04:20:42Z</dcterms:modified>
</cp:coreProperties>
</file>