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  <p:sldMasterId id="2147483738" r:id="rId2"/>
    <p:sldMasterId id="2147483751" r:id="rId3"/>
  </p:sldMasterIdLst>
  <p:notesMasterIdLst>
    <p:notesMasterId r:id="rId25"/>
  </p:notesMasterIdLst>
  <p:sldIdLst>
    <p:sldId id="342" r:id="rId4"/>
    <p:sldId id="258" r:id="rId5"/>
    <p:sldId id="334" r:id="rId6"/>
    <p:sldId id="325" r:id="rId7"/>
    <p:sldId id="327" r:id="rId8"/>
    <p:sldId id="259" r:id="rId9"/>
    <p:sldId id="320" r:id="rId10"/>
    <p:sldId id="331" r:id="rId11"/>
    <p:sldId id="332" r:id="rId12"/>
    <p:sldId id="321" r:id="rId13"/>
    <p:sldId id="335" r:id="rId14"/>
    <p:sldId id="336" r:id="rId15"/>
    <p:sldId id="322" r:id="rId16"/>
    <p:sldId id="329" r:id="rId17"/>
    <p:sldId id="323" r:id="rId18"/>
    <p:sldId id="328" r:id="rId19"/>
    <p:sldId id="324" r:id="rId20"/>
    <p:sldId id="337" r:id="rId21"/>
    <p:sldId id="330" r:id="rId22"/>
    <p:sldId id="339" r:id="rId23"/>
    <p:sldId id="343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8699"/>
    <a:srgbClr val="0066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87" d="100"/>
          <a:sy n="87" d="100"/>
        </p:scale>
        <p:origin x="84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51E97-07E6-4BF9-BAED-243C90D9D7E6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7AFD6-90DD-4EB4-8D72-A267DC8CD1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43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71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47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97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2289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5D7A46FC-AF03-47E1-9A8F-12CADA7B6C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FFBED33E-4D3E-4317-BF32-9FFC3BE179C7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238434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7ABA6B3A-3155-4F26-A71D-1FE4885A1D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748D9F26-E39A-4A8B-8E82-05C735995C5A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029478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FF8FC690-FB9D-47C3-BF48-945945BFC74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44229831-81D6-4AEE-B8C2-933291FCB0A7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516785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4AFA83BC-7D66-4E74-BF51-E7F10D9FC0C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1EC5888F-310F-47AF-ABF5-D5814E3C6B6E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407626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7C69ACFF-40EA-4AD5-B0EB-1652831960B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13254EC6-C48A-4B66-B3E6-4FA865AEC210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98378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DB132752-F2AF-4942-88C9-26D843648C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900366A2-BBFC-4F03-BB38-E8C52DC3F715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989292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6368796B-EFF0-45D1-97FB-0F79F01DFC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DA3EC6A0-5DF5-497E-9DF4-BBA702267FF1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531268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61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60FB4870-C4D6-420D-B258-29BA42EB30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A7CDDA38-2E21-465F-81EE-97CCBAB8359B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87710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3DED052C-480B-4EA9-A021-797CDBCD02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44F3C23A-41E0-45DF-9969-6E9185C687CF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412530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0E6E71DE-8556-4C49-80F4-D1AD404441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74AB5844-0449-4EE1-AF29-C77CA835A573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64282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fld id="{873E5521-679C-4E5C-B1F8-AA97AE465D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390537D3-EFC7-4699-BFF7-C1C63BA48A27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676913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60993348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083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5146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062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665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613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90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799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0841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07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6639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7523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192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20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45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90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11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12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06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1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fld id="{0E5E0129-4B21-44BC-A65A-9E06D7DD90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305E644D-629C-40CD-A011-E062ABECA4E6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414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21375AE-5617-4C2D-8ABD-AD664B6A9F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949B009-0D59-4DBD-AE69-7A1F2283833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86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191" y="3573"/>
            <a:ext cx="9142809" cy="1482328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defTabSz="685800"/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870071" y="1857403"/>
            <a:ext cx="8026130" cy="2792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2144" rIns="0" bIns="0">
            <a:spAutoFit/>
          </a:bodyPr>
          <a:lstStyle/>
          <a:p>
            <a:pPr marL="26841" algn="ctr"/>
            <a:r>
              <a:rPr lang="ru-RU" sz="3600" b="1" spc="1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ФЕРГАНСКИЙ ФИЗИКО-ГЕОГРАФИЧЕСКИЙ ОКРУГ. КЛИМАТ И ВОДЫ, ПОЧВЫ, РАСТИТЕЛЬНОСТЬ И ЖИВОТНЫЙ МИР.</a:t>
            </a:r>
            <a:endParaRPr lang="ru-RU" sz="3600" b="1" spc="1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185738" y="1798253"/>
            <a:ext cx="546497" cy="275635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685800"/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7418785" y="306470"/>
            <a:ext cx="1444228" cy="957263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685800"/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7446169" y="307181"/>
            <a:ext cx="1371600" cy="957263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685800"/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2"/>
          <p:cNvSpPr txBox="1"/>
          <p:nvPr/>
        </p:nvSpPr>
        <p:spPr>
          <a:xfrm>
            <a:off x="7580710" y="476250"/>
            <a:ext cx="440531" cy="440907"/>
          </a:xfrm>
          <a:prstGeom prst="rect">
            <a:avLst/>
          </a:prstGeom>
        </p:spPr>
        <p:txBody>
          <a:bodyPr lIns="0" tIns="25163" rIns="0" bIns="0">
            <a:spAutoFit/>
          </a:bodyPr>
          <a:lstStyle/>
          <a:p>
            <a:pPr defTabSz="914136">
              <a:spcBef>
                <a:spcPts val="199"/>
              </a:spcBef>
              <a:defRPr/>
            </a:pPr>
            <a:r>
              <a:rPr lang="ru-RU" sz="27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2700" b="1" spc="16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27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/>
          <p:cNvSpPr txBox="1"/>
          <p:nvPr/>
        </p:nvSpPr>
        <p:spPr>
          <a:xfrm>
            <a:off x="7977603" y="574682"/>
            <a:ext cx="777478" cy="342476"/>
          </a:xfrm>
          <a:prstGeom prst="rect">
            <a:avLst/>
          </a:prstGeom>
        </p:spPr>
        <p:txBody>
          <a:bodyPr wrap="square" lIns="0" tIns="19124" rIns="0" bIns="0">
            <a:spAutoFit/>
          </a:bodyPr>
          <a:lstStyle/>
          <a:p>
            <a:pPr defTabSz="914136">
              <a:spcBef>
                <a:spcPts val="151"/>
              </a:spcBef>
              <a:defRPr/>
            </a:pPr>
            <a:r>
              <a:rPr lang="ru-RU" sz="2100" b="1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1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1650802" y="307182"/>
            <a:ext cx="5348288" cy="85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3183" rIns="0" bIns="0">
            <a:spAutoFit/>
          </a:bodyPr>
          <a:lstStyle/>
          <a:p>
            <a:pPr algn="ctr" defTabSz="683419"/>
            <a:r>
              <a:rPr lang="ru-RU" altLang="ru-RU" sz="5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ГЕОГРАФИЯ</a:t>
            </a:r>
            <a:endParaRPr lang="ru-RU" alt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object 11"/>
          <p:cNvSpPr>
            <a:spLocks noChangeArrowheads="1"/>
          </p:cNvSpPr>
          <p:nvPr/>
        </p:nvSpPr>
        <p:spPr bwMode="auto">
          <a:xfrm>
            <a:off x="458987" y="196473"/>
            <a:ext cx="790575" cy="1075135"/>
          </a:xfrm>
          <a:custGeom>
            <a:avLst/>
            <a:gdLst>
              <a:gd name="T0" fmla="*/ 0 w 335280"/>
              <a:gd name="T1" fmla="*/ 0 h 464184"/>
              <a:gd name="T2" fmla="*/ 335280 w 335280"/>
              <a:gd name="T3" fmla="*/ 464184 h 464184"/>
            </a:gdLst>
            <a:ahLst/>
            <a:cxnLst>
              <a:cxn ang="0">
                <a:pos x="67618" y="420771"/>
              </a:cxn>
              <a:cxn ang="0">
                <a:pos x="311425" y="463657"/>
              </a:cxn>
              <a:cxn ang="0">
                <a:pos x="83073" y="448203"/>
              </a:cxn>
              <a:cxn ang="0">
                <a:pos x="314902" y="420771"/>
              </a:cxn>
              <a:cxn ang="0">
                <a:pos x="299448" y="432748"/>
              </a:cxn>
              <a:cxn ang="0">
                <a:pos x="314902" y="432748"/>
              </a:cxn>
              <a:cxn ang="0">
                <a:pos x="183531" y="3477"/>
              </a:cxn>
              <a:cxn ang="0">
                <a:pos x="91752" y="35545"/>
              </a:cxn>
              <a:cxn ang="0">
                <a:pos x="6658" y="145194"/>
              </a:cxn>
              <a:cxn ang="0">
                <a:pos x="25451" y="284570"/>
              </a:cxn>
              <a:cxn ang="0">
                <a:pos x="135417" y="370384"/>
              </a:cxn>
              <a:cxn ang="0">
                <a:pos x="198986" y="417294"/>
              </a:cxn>
              <a:cxn ang="0">
                <a:pos x="138337" y="357127"/>
              </a:cxn>
              <a:cxn ang="0">
                <a:pos x="36736" y="278997"/>
              </a:cxn>
              <a:cxn ang="0">
                <a:pos x="19598" y="147996"/>
              </a:cxn>
              <a:cxn ang="0">
                <a:pos x="97726" y="46394"/>
              </a:cxn>
              <a:cxn ang="0">
                <a:pos x="198986" y="23183"/>
              </a:cxn>
              <a:cxn ang="0">
                <a:pos x="198986" y="23183"/>
              </a:cxn>
              <a:cxn ang="0">
                <a:pos x="141817" y="54226"/>
              </a:cxn>
              <a:cxn ang="0">
                <a:pos x="53770" y="146893"/>
              </a:cxn>
              <a:cxn ang="0">
                <a:pos x="71837" y="278493"/>
              </a:cxn>
              <a:cxn ang="0">
                <a:pos x="183531" y="340017"/>
              </a:cxn>
              <a:cxn ang="0">
                <a:pos x="199104" y="339989"/>
              </a:cxn>
              <a:cxn ang="0">
                <a:pos x="191260" y="324561"/>
              </a:cxn>
              <a:cxn ang="0">
                <a:pos x="98632" y="286118"/>
              </a:cxn>
              <a:cxn ang="0">
                <a:pos x="118873" y="248926"/>
              </a:cxn>
              <a:cxn ang="0">
                <a:pos x="65867" y="232409"/>
              </a:cxn>
              <a:cxn ang="0">
                <a:pos x="59889" y="193191"/>
              </a:cxn>
              <a:cxn ang="0">
                <a:pos x="62014" y="170009"/>
              </a:cxn>
              <a:cxn ang="0">
                <a:pos x="131371" y="154551"/>
              </a:cxn>
              <a:cxn ang="0">
                <a:pos x="108573" y="91125"/>
              </a:cxn>
              <a:cxn ang="0">
                <a:pos x="253050" y="62402"/>
              </a:cxn>
              <a:cxn ang="0">
                <a:pos x="198986" y="23183"/>
              </a:cxn>
              <a:cxn ang="0">
                <a:pos x="319500" y="166940"/>
              </a:cxn>
              <a:cxn ang="0">
                <a:pos x="264963" y="301475"/>
              </a:cxn>
              <a:cxn ang="0">
                <a:pos x="252263" y="324561"/>
              </a:cxn>
              <a:cxn ang="0">
                <a:pos x="330700" y="229768"/>
              </a:cxn>
              <a:cxn ang="0">
                <a:pos x="312558" y="118907"/>
              </a:cxn>
              <a:cxn ang="0">
                <a:pos x="142383" y="294328"/>
              </a:cxn>
              <a:cxn ang="0">
                <a:pos x="166629" y="275008"/>
              </a:cxn>
              <a:cxn ang="0">
                <a:pos x="148081" y="170009"/>
              </a:cxn>
              <a:cxn ang="0">
                <a:pos x="144893" y="275008"/>
              </a:cxn>
              <a:cxn ang="0">
                <a:pos x="207490" y="229320"/>
              </a:cxn>
              <a:cxn ang="0">
                <a:pos x="98046" y="231152"/>
              </a:cxn>
              <a:cxn ang="0">
                <a:pos x="114829" y="244872"/>
              </a:cxn>
              <a:cxn ang="0">
                <a:pos x="98046" y="231152"/>
              </a:cxn>
              <a:cxn ang="0">
                <a:pos x="128570" y="113403"/>
              </a:cxn>
              <a:cxn ang="0">
                <a:pos x="188650" y="178412"/>
              </a:cxn>
              <a:cxn ang="0">
                <a:pos x="212867" y="159091"/>
              </a:cxn>
              <a:cxn ang="0">
                <a:pos x="201693" y="62402"/>
              </a:cxn>
              <a:cxn ang="0">
                <a:pos x="191260" y="159091"/>
              </a:cxn>
              <a:cxn ang="0">
                <a:pos x="267097" y="126734"/>
              </a:cxn>
              <a:cxn ang="0">
                <a:pos x="267097" y="126734"/>
              </a:cxn>
              <a:cxn ang="0">
                <a:pos x="270760" y="147600"/>
              </a:cxn>
              <a:cxn ang="0">
                <a:pos x="268538" y="128182"/>
              </a:cxn>
              <a:cxn ang="0">
                <a:pos x="201693" y="62402"/>
              </a:cxn>
              <a:cxn ang="0">
                <a:pos x="271485" y="89391"/>
              </a:cxn>
              <a:cxn ang="0">
                <a:pos x="289953" y="128182"/>
              </a:cxn>
              <a:cxn ang="0">
                <a:pos x="292178" y="89761"/>
              </a:cxn>
            </a:cxnLst>
            <a:rect l="T0" t="T1" r="T2" b="T3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685800"/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31" name="object 12"/>
          <p:cNvSpPr>
            <a:spLocks noChangeArrowheads="1"/>
          </p:cNvSpPr>
          <p:nvPr/>
        </p:nvSpPr>
        <p:spPr bwMode="auto">
          <a:xfrm>
            <a:off x="925372" y="603646"/>
            <a:ext cx="192881" cy="261938"/>
          </a:xfrm>
          <a:custGeom>
            <a:avLst/>
            <a:gdLst>
              <a:gd name="T0" fmla="*/ 0 w 62229"/>
              <a:gd name="T1" fmla="*/ 0 h 108584"/>
              <a:gd name="T2" fmla="*/ 62229 w 62229"/>
              <a:gd name="T3" fmla="*/ 108584 h 108584"/>
            </a:gdLst>
            <a:ahLst/>
            <a:cxnLst>
              <a:cxn ang="0">
                <a:pos x="46944" y="0"/>
              </a:cxn>
              <a:cxn ang="0">
                <a:pos x="44046" y="388"/>
              </a:cxn>
              <a:cxn ang="0">
                <a:pos x="41704" y="2223"/>
              </a:cxn>
              <a:cxn ang="0">
                <a:pos x="3186" y="33036"/>
              </a:cxn>
              <a:cxn ang="0">
                <a:pos x="1061" y="34678"/>
              </a:cxn>
              <a:cxn ang="0">
                <a:pos x="0" y="37288"/>
              </a:cxn>
              <a:cxn ang="0">
                <a:pos x="288" y="39992"/>
              </a:cxn>
              <a:cxn ang="0">
                <a:pos x="8500" y="105677"/>
              </a:cxn>
              <a:cxn ang="0">
                <a:pos x="11686" y="108574"/>
              </a:cxn>
              <a:cxn ang="0">
                <a:pos x="16517" y="108574"/>
              </a:cxn>
              <a:cxn ang="0">
                <a:pos x="17481" y="108380"/>
              </a:cxn>
              <a:cxn ang="0">
                <a:pos x="60177" y="91285"/>
              </a:cxn>
              <a:cxn ang="0">
                <a:pos x="61001" y="90027"/>
              </a:cxn>
              <a:cxn ang="0">
                <a:pos x="22021" y="90027"/>
              </a:cxn>
              <a:cxn ang="0">
                <a:pos x="16035" y="42407"/>
              </a:cxn>
              <a:cxn ang="0">
                <a:pos x="40184" y="23086"/>
              </a:cxn>
              <a:cxn ang="0">
                <a:pos x="55742" y="23086"/>
              </a:cxn>
              <a:cxn ang="0">
                <a:pos x="54187" y="7533"/>
              </a:cxn>
              <a:cxn ang="0">
                <a:pos x="54090" y="4733"/>
              </a:cxn>
              <a:cxn ang="0">
                <a:pos x="52257" y="2223"/>
              </a:cxn>
              <a:cxn ang="0">
                <a:pos x="49550" y="1065"/>
              </a:cxn>
              <a:cxn ang="0">
                <a:pos x="46944" y="0"/>
              </a:cxn>
              <a:cxn ang="0">
                <a:pos x="55742" y="23086"/>
              </a:cxn>
              <a:cxn ang="0">
                <a:pos x="40184" y="23086"/>
              </a:cxn>
              <a:cxn ang="0">
                <a:pos x="45882" y="80467"/>
              </a:cxn>
              <a:cxn ang="0">
                <a:pos x="22021" y="90027"/>
              </a:cxn>
              <a:cxn ang="0">
                <a:pos x="61001" y="90027"/>
              </a:cxn>
              <a:cxn ang="0">
                <a:pos x="62204" y="88192"/>
              </a:cxn>
              <a:cxn ang="0">
                <a:pos x="61916" y="84811"/>
              </a:cxn>
              <a:cxn ang="0">
                <a:pos x="55742" y="23086"/>
              </a:cxn>
            </a:cxnLst>
            <a:rect l="T0" t="T1" r="T2" b="T3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685800"/>
            <a:endParaRPr lang="ru-RU" sz="135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251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61319"/>
              </p:ext>
            </p:extLst>
          </p:nvPr>
        </p:nvGraphicFramePr>
        <p:xfrm>
          <a:off x="89755" y="843558"/>
          <a:ext cx="8964487" cy="4161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655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3012655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2939177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1387326"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Горы препятствуют проникновению холодных воздушных масс с севера и северо-востока, влажных воздушных масс-</a:t>
                      </a:r>
                      <a:r>
                        <a:rPr lang="ru-RU" sz="1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 запада.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1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3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Климат </a:t>
                      </a:r>
                      <a:endParaRPr lang="ru-RU" sz="32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Средняя температура января - 3,2° ,</a:t>
                      </a:r>
                      <a:r>
                        <a:rPr lang="ru-RU" sz="1400" b="0" i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абсолютный минимум </a:t>
                      </a:r>
                    </a:p>
                    <a:p>
                      <a:pPr algn="ctr"/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- 25°.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1387326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Лето жаркое, сухое и продолжительное.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Зима относительно умеренное. 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Среднее годовое количество осадков – 80-250 мм. 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предгорьях -300-400 мм. Осадки выпадают  в основном весной и зимой. 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1387326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температура июля +26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° ….. +27° С,</a:t>
                      </a:r>
                      <a:r>
                        <a:rPr lang="ru-RU" sz="1400" b="0" i="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максимальная +44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°   </a:t>
                      </a:r>
                      <a:r>
                        <a:rPr lang="ru-RU" sz="1400" b="0" i="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Зимой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из Ферганской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доли-ны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сторону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Мирзачуля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дует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Бекабадский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ветер.</a:t>
                      </a:r>
                    </a:p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Весной и осенью из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Мирзачуля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Ферганскую долину дует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Кокандский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ветер.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02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040" r="6124" b="3321"/>
          <a:stretch/>
        </p:blipFill>
        <p:spPr>
          <a:xfrm>
            <a:off x="1979712" y="1203598"/>
            <a:ext cx="5616624" cy="37247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41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1129067"/>
            <a:ext cx="2991966" cy="22167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631" y="1129067"/>
            <a:ext cx="2476481" cy="18549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12201"/>
          <a:stretch/>
        </p:blipFill>
        <p:spPr>
          <a:xfrm>
            <a:off x="2742259" y="2897038"/>
            <a:ext cx="3080139" cy="20282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3440141"/>
            <a:ext cx="14863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 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Нарын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2916505"/>
            <a:ext cx="2808312" cy="21062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69959" y="1406458"/>
            <a:ext cx="18299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 </a:t>
            </a:r>
          </a:p>
          <a:p>
            <a:pPr algn="ctr"/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Карадарья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ВНУТРЕННИЕ ВОДЫ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04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815285"/>
              </p:ext>
            </p:extLst>
          </p:nvPr>
        </p:nvGraphicFramePr>
        <p:xfrm>
          <a:off x="179512" y="123478"/>
          <a:ext cx="8784977" cy="4810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7142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3467754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2620081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1603350">
                <a:tc>
                  <a:txBody>
                    <a:bodyPr/>
                    <a:lstStyle/>
                    <a:p>
                      <a:pPr algn="ctr"/>
                      <a:endParaRPr lang="ru-RU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Основные реки- Сырдарья, Нарын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Карадарья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32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2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Внутренние воды </a:t>
                      </a:r>
                      <a:endParaRPr lang="ru-RU" sz="32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Ферганский хребет</a:t>
                      </a:r>
                    </a:p>
                    <a:p>
                      <a:pPr algn="ctr"/>
                      <a:endParaRPr lang="ru-RU" sz="16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16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Яссы                 </a:t>
                      </a:r>
                      <a:r>
                        <a:rPr lang="ru-RU" sz="1600" b="0" i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Караунгур</a:t>
                      </a:r>
                      <a:endParaRPr lang="ru-RU" sz="16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Кугарт</a:t>
                      </a:r>
                      <a:r>
                        <a:rPr lang="ru-RU" sz="1600" b="0" i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/>
                      <a:r>
                        <a:rPr lang="ru-RU" sz="1600" b="0" i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1600" b="0" i="0" kern="12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Майлису</a:t>
                      </a:r>
                      <a:r>
                        <a:rPr lang="ru-RU" sz="16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160335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Нарын-578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км.</a:t>
                      </a:r>
                    </a:p>
                    <a:p>
                      <a:pPr algn="ctr"/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Питание снеговое и ледниковое.</a:t>
                      </a:r>
                    </a:p>
                    <a:p>
                      <a:pPr algn="ctr"/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Карадарья-180 км. Образуется при слиянии рек Тор и </a:t>
                      </a: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Карагульджа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Чаткальский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Кураминский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хребты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l"/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Чадаксай</a:t>
                      </a:r>
                      <a:endParaRPr lang="ru-RU" sz="14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Касансай      Карасу </a:t>
                      </a:r>
                    </a:p>
                    <a:p>
                      <a:pPr algn="l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Чартаксай</a:t>
                      </a:r>
                      <a:endParaRPr lang="ru-RU" sz="14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Намангансай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1603350">
                <a:tc>
                  <a:txBody>
                    <a:bodyPr/>
                    <a:lstStyle/>
                    <a:p>
                      <a:pPr algn="ctr"/>
                      <a:endParaRPr lang="ru-RU" sz="1600" b="0" i="0" u="non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Сырдарья образуется при слиянии рек Нарын  и </a:t>
                      </a:r>
                      <a:r>
                        <a:rPr lang="ru-RU" sz="1600" b="0" i="0" u="none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Карадарья</a:t>
                      </a:r>
                      <a:r>
                        <a:rPr lang="ru-RU" sz="1600" b="0" i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60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Алайский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Туркменский хребты</a:t>
                      </a:r>
                    </a:p>
                    <a:p>
                      <a:pPr algn="l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Исфара</a:t>
                      </a:r>
                    </a:p>
                    <a:p>
                      <a:pPr algn="l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Шахимардан         Сох</a:t>
                      </a:r>
                    </a:p>
                    <a:p>
                      <a:pPr algn="l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Куршаб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</a:p>
                    <a:p>
                      <a:pPr algn="l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Исфайрамсай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 flipH="1">
            <a:off x="6660232" y="411510"/>
            <a:ext cx="432048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7236296" y="411510"/>
            <a:ext cx="144016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460432" y="411510"/>
            <a:ext cx="72008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812360" y="411510"/>
            <a:ext cx="0" cy="921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6804248" y="1995686"/>
            <a:ext cx="144016" cy="219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308304" y="1968478"/>
            <a:ext cx="0" cy="493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596336" y="2215319"/>
            <a:ext cx="0" cy="50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8118395" y="2008132"/>
            <a:ext cx="12029" cy="347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8529454" y="2008132"/>
            <a:ext cx="36004" cy="864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6763800" y="3579862"/>
            <a:ext cx="144016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7236296" y="3525131"/>
            <a:ext cx="76960" cy="4867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7740352" y="3768520"/>
            <a:ext cx="0" cy="8194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8081260" y="3579862"/>
            <a:ext cx="185992" cy="457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8505345" y="3578964"/>
            <a:ext cx="42111" cy="720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352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49831"/>
            <a:ext cx="5616039" cy="38204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347" y="1053057"/>
            <a:ext cx="2619375" cy="1743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5591" y="3127184"/>
            <a:ext cx="2628900" cy="17430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3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124354"/>
              </p:ext>
            </p:extLst>
          </p:nvPr>
        </p:nvGraphicFramePr>
        <p:xfrm>
          <a:off x="179512" y="843559"/>
          <a:ext cx="8856984" cy="4089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7523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2685125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1344151"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Почвы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разнообразные.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1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32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Почвы </a:t>
                      </a:r>
                      <a:endParaRPr lang="ru-RU" sz="32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0" i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i="0" kern="12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Язъяванской</a:t>
                      </a:r>
                      <a:r>
                        <a:rPr lang="ru-RU" sz="1400" b="0" i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 Каракалпакской степях-супесчаные и песчаные почвы.</a:t>
                      </a:r>
                      <a:endParaRPr lang="ru-RU" sz="14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1344151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центральной части на поймах Сырдарьи- луговые, лугово-болотные почвы.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адырах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светлые, типичные и темные сероземы. 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140166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участках,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где грунтовые воды залегают близко к поверхности – болотно- солончаковые почвы и солончаки.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высоте 300-500м.-светлые сероземы (1-1,5% гумуса)</a:t>
                      </a:r>
                    </a:p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500-800 м.-типичные сероземы (1,5-2,5 % гумуса)</a:t>
                      </a:r>
                    </a:p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800-1400 м.- темные сероземы (3-4% гумуса).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5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68715"/>
            <a:ext cx="3888432" cy="288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1675716"/>
            <a:ext cx="4139099" cy="30963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92080" y="1059582"/>
            <a:ext cx="3124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 разнообразные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9397" y="3939902"/>
            <a:ext cx="39685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Лугово-болотные,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солончаки, светлые,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типичные, темные сероземы.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996202"/>
              </p:ext>
            </p:extLst>
          </p:nvPr>
        </p:nvGraphicFramePr>
        <p:xfrm>
          <a:off x="179512" y="915565"/>
          <a:ext cx="8856984" cy="4017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1339321"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солончаках  в центральной части округа произрастают</a:t>
                      </a:r>
                      <a:r>
                        <a:rPr lang="ru-RU" sz="1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солянка,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юлгун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пашмак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гребенщик.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1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0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Растительность и животный мир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песчаных землях центральной части обитают ящерицы, суслик, тушканчик, змеи.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13393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песчаных массивах -</a:t>
                      </a:r>
                    </a:p>
                    <a:p>
                      <a:pPr algn="ctr"/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джузгун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куянсуек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саксаул. </a:t>
                      </a:r>
                    </a:p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тугаях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янтак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камыш, ива,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джида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тугаях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шакал, фазан, гуси, утки.</a:t>
                      </a:r>
                    </a:p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реках водятся карп, сом, щука, в горных реках -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маринка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13393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адырах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осока, белая полынь, красный бурьян, мятлик.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склонах гор - арча, тополь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т.д.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адырах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обитают черепахи, змеи, мыши, суслики, в горах - барсуки, волки, лисицы.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16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33" y="1061021"/>
            <a:ext cx="2087701" cy="19442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249" y="1039731"/>
            <a:ext cx="2438400" cy="1828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13333" y="2094643"/>
            <a:ext cx="94128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Осока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025" y="1047935"/>
            <a:ext cx="12032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Солянка</a:t>
            </a:r>
            <a:r>
              <a:rPr lang="ru-RU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5281" y="1061021"/>
            <a:ext cx="2258938" cy="1890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67105" y="2280639"/>
            <a:ext cx="185243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Белая полынь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910" y="3073446"/>
            <a:ext cx="2977407" cy="19888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9707" y="3073446"/>
            <a:ext cx="86594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Арча</a:t>
            </a:r>
            <a:r>
              <a:rPr lang="ru-RU" dirty="0"/>
              <a:t>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1849" y="3087091"/>
            <a:ext cx="2764367" cy="20732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61633" y="4774168"/>
            <a:ext cx="67217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</a:t>
            </a:r>
            <a:r>
              <a:rPr lang="ru-RU" dirty="0"/>
              <a:t>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0751" y="2723087"/>
            <a:ext cx="1600200" cy="22383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908204" y="4404836"/>
            <a:ext cx="9829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Джида</a:t>
            </a:r>
            <a:r>
              <a:rPr lang="ru-RU" dirty="0"/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19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36870" y="1064478"/>
            <a:ext cx="2473647" cy="16561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199" y="3017681"/>
            <a:ext cx="2495550" cy="18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863" y="1241093"/>
            <a:ext cx="2333625" cy="19621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339" y="3246281"/>
            <a:ext cx="2857500" cy="1600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759" y="1337951"/>
            <a:ext cx="2595326" cy="18566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6590" y="4774168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Черепаха</a:t>
            </a:r>
            <a:r>
              <a:rPr lang="ru-RU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616" y="916895"/>
            <a:ext cx="800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Волк</a:t>
            </a:r>
            <a:r>
              <a:rPr lang="ru-RU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89858" y="2667626"/>
            <a:ext cx="1285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Ящерица</a:t>
            </a:r>
            <a:r>
              <a:rPr lang="ru-RU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1412" y="879812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Утка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6822" y="4774168"/>
            <a:ext cx="1058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Суслик</a:t>
            </a:r>
            <a:r>
              <a:rPr lang="ru-RU" dirty="0"/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6493" y="3536392"/>
            <a:ext cx="2381250" cy="15621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948557" y="3167060"/>
            <a:ext cx="957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Фазан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-13627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44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09973"/>
            <a:ext cx="2520281" cy="613171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r>
              <a:rPr lang="ru-RU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5776" y="-24530"/>
            <a:ext cx="2857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128926"/>
              </p:ext>
            </p:extLst>
          </p:nvPr>
        </p:nvGraphicFramePr>
        <p:xfrm>
          <a:off x="395536" y="1133303"/>
          <a:ext cx="8352927" cy="3834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4495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3297208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249122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1032114"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Географическое </a:t>
                      </a:r>
                    </a:p>
                    <a:p>
                      <a:pPr algn="ctr"/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положение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ФЕРГАНСКИЙ</a:t>
                      </a:r>
                      <a:r>
                        <a:rPr lang="ru-RU" sz="16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6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ФИЗИКО-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6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ГЕОГРАФИЧЕСКИЙ 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6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ОКРУГ</a:t>
                      </a:r>
                      <a:endParaRPr lang="ru-RU" sz="16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Внутренние</a:t>
                      </a:r>
                    </a:p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воды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136755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Рельеф,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геологическое строение и полезные ископаемые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Почвы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1400450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Климат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Растительный и животный мир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3999" cy="898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09973"/>
            <a:ext cx="2520281" cy="613171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r>
              <a:rPr lang="ru-RU" b="1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10256"/>
              </p:ext>
            </p:extLst>
          </p:nvPr>
        </p:nvGraphicFramePr>
        <p:xfrm>
          <a:off x="2555776" y="1131590"/>
          <a:ext cx="4130661" cy="288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185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1630525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1231951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830034">
                <a:tc>
                  <a:txBody>
                    <a:bodyPr/>
                    <a:lstStyle/>
                    <a:p>
                      <a:pPr algn="ctr"/>
                      <a:r>
                        <a:rPr lang="ru-RU" sz="11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Географическое </a:t>
                      </a:r>
                    </a:p>
                    <a:p>
                      <a:pPr algn="ctr"/>
                      <a:r>
                        <a:rPr lang="ru-RU" sz="11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положение 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05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ФЕРГАНСКИЙ</a:t>
                      </a:r>
                      <a:r>
                        <a:rPr lang="ru-RU" sz="105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05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ФИЗИКО-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05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ГЕОГРАФИЧЕСКИЙ 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05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ОКРУГ</a:t>
                      </a:r>
                      <a:endParaRPr lang="ru-RU" sz="105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Внутренние</a:t>
                      </a:r>
                    </a:p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воды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1185668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Рельеф,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геологическое строение и полезные ископаемые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Почвы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864618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Климат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Растительный и животный мир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235629"/>
              </p:ext>
            </p:extLst>
          </p:nvPr>
        </p:nvGraphicFramePr>
        <p:xfrm>
          <a:off x="337808" y="81887"/>
          <a:ext cx="2300064" cy="1755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645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1032435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pPr algn="ctr"/>
                      <a:endParaRPr lang="ru-RU" sz="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Расположен на востоке Узбекистана. Занимает Ферганскую долину.</a:t>
                      </a:r>
                      <a:endParaRPr lang="ru-RU" sz="3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700" b="0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700" b="0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700" b="0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700" b="0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700" b="1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Географическое </a:t>
                      </a:r>
                    </a:p>
                    <a:p>
                      <a:pPr algn="ctr"/>
                      <a:r>
                        <a:rPr lang="ru-RU" sz="700" b="1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положение </a:t>
                      </a:r>
                      <a:endParaRPr lang="ru-RU" sz="7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Протяженность с запада на восток 370</a:t>
                      </a:r>
                      <a:r>
                        <a:rPr lang="ru-RU" sz="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км. Средняя ширина 190 км.</a:t>
                      </a:r>
                      <a:endParaRPr lang="ru-RU" sz="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Граничит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северо-западе с Чирчик-</a:t>
                      </a:r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Ахангаранским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округом. На севере и востоке с Киргизстаном, на западе с Таджикистаном.</a:t>
                      </a:r>
                      <a:endParaRPr lang="ru-RU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Самое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узкое место долины- ущелье «</a:t>
                      </a:r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Ходженские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ворота»</a:t>
                      </a:r>
                    </a:p>
                    <a:p>
                      <a:pPr algn="ctr"/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 км.) </a:t>
                      </a:r>
                      <a:endParaRPr lang="ru-RU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pPr algn="ctr"/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 всех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сторон окружен горами. Северо-запад-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Моголтау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Кураминский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хребет, юг- 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Алайский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Туркистанский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хребет, восток-Ферганский хребет.</a:t>
                      </a:r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Ферганскую долину называют «Жемчужиной Узбекистана»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741833"/>
              </p:ext>
            </p:extLst>
          </p:nvPr>
        </p:nvGraphicFramePr>
        <p:xfrm>
          <a:off x="304819" y="1892390"/>
          <a:ext cx="2300064" cy="1572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35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1018145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pPr algn="ctr"/>
                      <a:r>
                        <a:rPr lang="ru-RU" sz="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Территория</a:t>
                      </a:r>
                      <a:r>
                        <a:rPr lang="ru-RU" sz="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округа- это тектоническая впадина. Ее кольцом окружает горные хребты и </a:t>
                      </a:r>
                      <a:r>
                        <a:rPr lang="ru-RU" sz="4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адыры</a:t>
                      </a:r>
                      <a:r>
                        <a:rPr lang="ru-RU" sz="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8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Рельеф,</a:t>
                      </a:r>
                      <a:r>
                        <a:rPr lang="ru-RU" sz="8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геологическое строение и полезные ископаемые</a:t>
                      </a:r>
                      <a:endParaRPr lang="ru-RU" sz="8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центральной части долины расположены песчаные пустыни-</a:t>
                      </a:r>
                      <a:r>
                        <a:rPr lang="ru-RU" sz="4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Язъяванская</a:t>
                      </a:r>
                      <a:r>
                        <a:rPr lang="ru-RU" sz="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Каракалпакская степь.</a:t>
                      </a:r>
                      <a:endParaRPr lang="ru-RU" sz="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endParaRPr lang="ru-RU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Поверхность округа понижается к центру и с востока на запад.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Территория</a:t>
                      </a:r>
                      <a:r>
                        <a:rPr lang="ru-RU" sz="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округа до конца неогена-начала антропогена была покрыта морем. Горы поднялись в </a:t>
                      </a:r>
                      <a:r>
                        <a:rPr lang="ru-RU" sz="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палеазойскую</a:t>
                      </a:r>
                      <a:r>
                        <a:rPr lang="ru-RU" sz="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эру в эпоху герцинской складчатости.</a:t>
                      </a:r>
                      <a:endParaRPr lang="ru-RU" sz="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endParaRPr lang="ru-RU" sz="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Адыры</a:t>
                      </a:r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имеют высоту от 600 до 1200 м</a:t>
                      </a:r>
                      <a:r>
                        <a:rPr lang="ru-RU" sz="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Недра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богаты полезными ископаемыми. Имеются нефть, газ, сера, озокерит, огнеупорная глина, гипс и т.д.</a:t>
                      </a:r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93814"/>
              </p:ext>
            </p:extLst>
          </p:nvPr>
        </p:nvGraphicFramePr>
        <p:xfrm>
          <a:off x="304819" y="3591541"/>
          <a:ext cx="2300064" cy="1404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667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1068413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pPr algn="ctr"/>
                      <a:endParaRPr lang="ru-RU" sz="3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3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Горы препятствуют проникновению холодных воздушных масс с севера и северо-востока, влажных воздушных масс-</a:t>
                      </a:r>
                      <a:r>
                        <a:rPr lang="ru-RU" sz="3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 запада.</a:t>
                      </a:r>
                      <a:endParaRPr lang="ru-RU" sz="3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9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05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Климат</a:t>
                      </a:r>
                      <a:r>
                        <a:rPr lang="ru-RU" sz="9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3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Средняя температура января - 3,2° ,</a:t>
                      </a:r>
                      <a:r>
                        <a:rPr lang="ru-RU" sz="300" b="0" i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абсолютный минимум </a:t>
                      </a:r>
                    </a:p>
                    <a:p>
                      <a:pPr algn="ctr"/>
                      <a:r>
                        <a:rPr lang="ru-RU" sz="3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- 25°.</a:t>
                      </a:r>
                      <a:endParaRPr lang="ru-RU" sz="3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endParaRPr lang="ru-RU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Лето жаркое, сухое и продолжительное.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Зима относительно умеренное. </a:t>
                      </a:r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Среднее годовое количество осадков – 80-250 мм. 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предгорьях -300-400 мм. Осадки выпадают в основном весной и зимой. </a:t>
                      </a:r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температура июля +26</a:t>
                      </a:r>
                      <a:r>
                        <a:rPr lang="ru-RU" sz="3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° ….. +27° С,</a:t>
                      </a:r>
                      <a:r>
                        <a:rPr lang="ru-RU" sz="300" b="0" i="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максимальная +44</a:t>
                      </a:r>
                      <a:r>
                        <a:rPr lang="ru-RU" sz="3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°</a:t>
                      </a:r>
                      <a:r>
                        <a:rPr lang="ru-RU" sz="5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 </a:t>
                      </a:r>
                      <a:r>
                        <a:rPr lang="ru-RU" sz="4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400" b="0" i="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Зимой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из Ферганской долины в сторону 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Мирзачуля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дует 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Бекабадский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ветер.</a:t>
                      </a:r>
                    </a:p>
                    <a:p>
                      <a:pPr algn="ctr"/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Весной и осенью из 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Мерзачуля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Ферганскую долину дует 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Кокандский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ветер.</a:t>
                      </a:r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753393"/>
              </p:ext>
            </p:extLst>
          </p:nvPr>
        </p:nvGraphicFramePr>
        <p:xfrm>
          <a:off x="6588224" y="3484861"/>
          <a:ext cx="2300064" cy="1511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160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907920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pPr algn="ctr"/>
                      <a:endParaRPr lang="ru-RU" sz="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солончаках  в центральной части округа произрастают</a:t>
                      </a:r>
                      <a:r>
                        <a:rPr lang="ru-RU" sz="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солянка, </a:t>
                      </a:r>
                      <a:r>
                        <a:rPr lang="ru-RU" sz="4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юлгун</a:t>
                      </a:r>
                      <a:r>
                        <a:rPr lang="ru-RU" sz="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4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пашмак</a:t>
                      </a:r>
                      <a:r>
                        <a:rPr lang="ru-RU" sz="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гребенщик.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8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8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Растительность и животный мир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песчаных землях центральной части обитают ящерицы, суслик, тушканчик, змеи.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песчаных массивах-</a:t>
                      </a:r>
                    </a:p>
                    <a:p>
                      <a:pPr algn="ctr"/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джузгун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куянсуек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саксаул. </a:t>
                      </a:r>
                    </a:p>
                    <a:p>
                      <a:pPr algn="ctr"/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тугаях-янтак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камыш, ива, </a:t>
                      </a:r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джида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тугаях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-шакал, фазан, гуси, утки.</a:t>
                      </a:r>
                    </a:p>
                    <a:p>
                      <a:pPr algn="ctr"/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реках водятся-карп, сом, щука, в горных реках- </a:t>
                      </a:r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маринка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pPr algn="ctr"/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адырах</a:t>
                      </a:r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-осока, белая полынь, красный бурьян, мятлик.</a:t>
                      </a:r>
                    </a:p>
                    <a:p>
                      <a:pPr algn="ctr"/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склонах гор-арча, тополь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т.д.</a:t>
                      </a:r>
                      <a:endParaRPr lang="ru-RU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адырах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обитают черепахи, змеи, мыши, суслики, в горах- </a:t>
                      </a:r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борсуки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волки, </a:t>
                      </a:r>
                      <a:r>
                        <a:rPr lang="ru-RU" sz="5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лисицы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472333"/>
              </p:ext>
            </p:extLst>
          </p:nvPr>
        </p:nvGraphicFramePr>
        <p:xfrm>
          <a:off x="6588224" y="1808670"/>
          <a:ext cx="2300064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160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907920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pPr algn="ctr"/>
                      <a:endParaRPr lang="ru-RU" sz="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Почвы разнообразные.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9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Почвы</a:t>
                      </a:r>
                      <a:r>
                        <a:rPr lang="ru-RU" sz="105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400" b="0" i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400" b="0" i="0" kern="12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Язъяванской</a:t>
                      </a:r>
                      <a:r>
                        <a:rPr lang="ru-RU" sz="400" b="0" i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 Каракалпакской степях-супесчаные и песчаные почвы.</a:t>
                      </a:r>
                      <a:endParaRPr lang="ru-RU" sz="4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endParaRPr lang="ru-RU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центральной части на поймах Сырдарьи- луговые, лугово-болотные почвы.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</a:t>
                      </a:r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адырах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светлые, типичные и темные сероземы. </a:t>
                      </a:r>
                      <a:endParaRPr lang="ru-RU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pPr algn="ctr"/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участках,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где грунтовые воды залегают близко к поверхности – болотно- солончаковые почвы и солончаки.</a:t>
                      </a:r>
                      <a:endParaRPr lang="ru-RU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высоте 300-500м.-светлые сероземы (1-1,5% гумуса)</a:t>
                      </a:r>
                    </a:p>
                    <a:p>
                      <a:pPr algn="ctr"/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500-800 м.-типичные сероземы (1,5-2,5 % гумуса)</a:t>
                      </a:r>
                    </a:p>
                    <a:p>
                      <a:pPr algn="ctr"/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800-1400 м.- темные сероземы (3-4% гумуса).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748848"/>
              </p:ext>
            </p:extLst>
          </p:nvPr>
        </p:nvGraphicFramePr>
        <p:xfrm>
          <a:off x="6571665" y="81887"/>
          <a:ext cx="2300064" cy="1572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875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920205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pPr algn="ctr"/>
                      <a:endParaRPr lang="ru-RU" sz="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5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Основные реки- Сырдарья, Нарын</a:t>
                      </a:r>
                      <a:r>
                        <a:rPr lang="ru-RU" sz="5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5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Карадарья</a:t>
                      </a:r>
                      <a:r>
                        <a:rPr lang="ru-RU" sz="5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9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05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Внутренние воды </a:t>
                      </a:r>
                      <a:endParaRPr lang="ru-RU" sz="9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Ферганский хребет</a:t>
                      </a:r>
                    </a:p>
                    <a:p>
                      <a:pPr algn="ctr"/>
                      <a:endParaRPr lang="ru-RU" sz="4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4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4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Яссы                 </a:t>
                      </a:r>
                      <a:r>
                        <a:rPr lang="ru-RU" sz="400" b="0" i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Караунгур</a:t>
                      </a:r>
                      <a:endParaRPr lang="ru-RU" sz="4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4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Кугарт</a:t>
                      </a:r>
                      <a:r>
                        <a:rPr lang="ru-RU" sz="400" b="0" i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/>
                      <a:r>
                        <a:rPr lang="ru-RU" sz="400" b="0" i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ru-RU" sz="400" b="0" i="0" kern="12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Майлису</a:t>
                      </a:r>
                      <a:r>
                        <a:rPr lang="ru-RU" sz="4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r>
                        <a:rPr lang="ru-RU" sz="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Нарын-578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км.</a:t>
                      </a:r>
                    </a:p>
                    <a:p>
                      <a:pPr algn="ctr"/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Питание снеговое и ледниковое.</a:t>
                      </a:r>
                    </a:p>
                    <a:p>
                      <a:pPr algn="ctr"/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Карадарья-180 км. Образуется при слиянии рек Тор и </a:t>
                      </a:r>
                      <a:r>
                        <a:rPr lang="ru-RU" sz="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Карагульджа</a:t>
                      </a:r>
                      <a:r>
                        <a:rPr lang="ru-RU" sz="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Чаткальский</a:t>
                      </a:r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</a:t>
                      </a:r>
                      <a:r>
                        <a:rPr lang="ru-RU" sz="3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Кураминский</a:t>
                      </a:r>
                      <a:r>
                        <a:rPr lang="ru-RU" sz="3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хребты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l"/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Чадаксай</a:t>
                      </a:r>
                      <a:endParaRPr lang="ru-RU" sz="3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Касансай      Карасу </a:t>
                      </a:r>
                    </a:p>
                    <a:p>
                      <a:pPr algn="l"/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Чартаксай</a:t>
                      </a:r>
                      <a:endParaRPr lang="ru-RU" sz="3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Намангансай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pPr algn="ctr"/>
                      <a:endParaRPr lang="ru-RU" sz="400" b="0" i="0" u="non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400" b="0" i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Сырдарья образуется при слиянии рек Нарын  и </a:t>
                      </a:r>
                      <a:r>
                        <a:rPr lang="ru-RU" sz="400" b="0" i="0" u="none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Карадарья</a:t>
                      </a:r>
                      <a:r>
                        <a:rPr lang="ru-RU" sz="400" b="0" i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40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Алайский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Туркменский хребты</a:t>
                      </a:r>
                    </a:p>
                    <a:p>
                      <a:pPr algn="l"/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Исфара</a:t>
                      </a:r>
                    </a:p>
                    <a:p>
                      <a:pPr algn="l"/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Шахимардан         Сох</a:t>
                      </a:r>
                    </a:p>
                    <a:p>
                      <a:pPr algn="l"/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      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Куршаб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/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</a:p>
                    <a:p>
                      <a:pPr algn="l"/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</a:t>
                      </a:r>
                      <a:r>
                        <a:rPr lang="ru-RU" sz="3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Исфайрамсай</a:t>
                      </a:r>
                      <a:r>
                        <a:rPr lang="ru-RU" sz="3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236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9144000" cy="627063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r>
              <a:rPr lang="ru-RU" sz="27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 </a:t>
            </a:r>
            <a:endParaRPr lang="ru-RU" sz="27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501926" y="767362"/>
            <a:ext cx="3510516" cy="5121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28575" defTabSz="514350">
              <a:defRPr/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§ </a:t>
            </a:r>
            <a:r>
              <a:rPr lang="ru-RU" sz="2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48-49</a:t>
            </a:r>
            <a:r>
              <a:rPr lang="en-US" sz="2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1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1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1818565" y="2531283"/>
            <a:ext cx="4865426" cy="241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501926" y="1419777"/>
            <a:ext cx="8140148" cy="852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на стр. </a:t>
            </a:r>
            <a:r>
              <a:rPr lang="ru-RU" sz="21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121.</a:t>
            </a:r>
            <a:endParaRPr lang="en-US" sz="21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6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09973"/>
            <a:ext cx="2520281" cy="613171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r>
              <a:rPr lang="ru-RU" b="1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601840"/>
              </p:ext>
            </p:extLst>
          </p:nvPr>
        </p:nvGraphicFramePr>
        <p:xfrm>
          <a:off x="2555776" y="1563638"/>
          <a:ext cx="4130661" cy="2258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185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1630525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1231951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650800">
                <a:tc>
                  <a:txBody>
                    <a:bodyPr/>
                    <a:lstStyle/>
                    <a:p>
                      <a:pPr algn="ctr"/>
                      <a:r>
                        <a:rPr lang="ru-RU" sz="11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Географическое </a:t>
                      </a:r>
                    </a:p>
                    <a:p>
                      <a:pPr algn="ctr"/>
                      <a:r>
                        <a:rPr lang="ru-RU" sz="11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положение 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05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ФЕРГАНСКИЙ</a:t>
                      </a:r>
                      <a:r>
                        <a:rPr lang="ru-RU" sz="105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05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ФИЗИКО-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05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ГЕОГРАФИЧЕСКИЙ </a:t>
                      </a:r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ru-RU" sz="105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ОКРУГ</a:t>
                      </a:r>
                      <a:endParaRPr lang="ru-RU" sz="105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Внутренние</a:t>
                      </a:r>
                    </a:p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воды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8994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Рельеф,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геологическое строение и полезные ископаемые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Почвы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677916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Климат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Растительный и животный мир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800062"/>
              </p:ext>
            </p:extLst>
          </p:nvPr>
        </p:nvGraphicFramePr>
        <p:xfrm>
          <a:off x="317947" y="348572"/>
          <a:ext cx="2300064" cy="1358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645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1032435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9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050" b="0" baseline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Географичес</a:t>
                      </a:r>
                      <a:r>
                        <a:rPr lang="ru-RU" sz="1050" b="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-кое </a:t>
                      </a:r>
                    </a:p>
                    <a:p>
                      <a:pPr algn="ctr"/>
                      <a:r>
                        <a:rPr lang="ru-RU" sz="1050" b="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положение </a:t>
                      </a:r>
                      <a:endParaRPr lang="ru-RU" sz="1050" b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470695"/>
              </p:ext>
            </p:extLst>
          </p:nvPr>
        </p:nvGraphicFramePr>
        <p:xfrm>
          <a:off x="303657" y="1991341"/>
          <a:ext cx="2300064" cy="1358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935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1018145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9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0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Рельеф,</a:t>
                      </a:r>
                      <a:r>
                        <a:rPr lang="ru-RU" sz="10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геологическое строение и полезные ископаемые</a:t>
                      </a:r>
                      <a:endParaRPr lang="ru-RU" sz="1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350332"/>
              </p:ext>
            </p:extLst>
          </p:nvPr>
        </p:nvGraphicFramePr>
        <p:xfrm>
          <a:off x="353925" y="3608806"/>
          <a:ext cx="2300064" cy="1358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667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1068413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9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05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Климат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769554"/>
              </p:ext>
            </p:extLst>
          </p:nvPr>
        </p:nvGraphicFramePr>
        <p:xfrm>
          <a:off x="6571665" y="3608806"/>
          <a:ext cx="2300064" cy="1358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160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907920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9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05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Раститель-ный</a:t>
                      </a:r>
                      <a:r>
                        <a:rPr lang="ru-RU" sz="105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животный мир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815108"/>
              </p:ext>
            </p:extLst>
          </p:nvPr>
        </p:nvGraphicFramePr>
        <p:xfrm>
          <a:off x="6571665" y="1991341"/>
          <a:ext cx="2300064" cy="1358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160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907920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9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05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Почвы</a:t>
                      </a:r>
                      <a:endParaRPr lang="ru-RU" sz="1050" b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724649"/>
              </p:ext>
            </p:extLst>
          </p:nvPr>
        </p:nvGraphicFramePr>
        <p:xfrm>
          <a:off x="6571665" y="348571"/>
          <a:ext cx="2300064" cy="1358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3875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920205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685984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331324">
                <a:tc>
                  <a:txBody>
                    <a:bodyPr/>
                    <a:lstStyle/>
                    <a:p>
                      <a:endParaRPr lang="ru-RU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9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050" b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Внутренние</a:t>
                      </a:r>
                    </a:p>
                    <a:p>
                      <a:pPr algn="ctr"/>
                      <a:r>
                        <a:rPr lang="ru-RU" sz="1050" b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воды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356811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536001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21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дробная карта Узбекиста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9582"/>
            <a:ext cx="7200800" cy="380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3999" cy="898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62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526" y="1059582"/>
            <a:ext cx="3331071" cy="2495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2840352"/>
            <a:ext cx="2897115" cy="21926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5" y="2840352"/>
            <a:ext cx="3024336" cy="219264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23528" y="1048354"/>
            <a:ext cx="51509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Ферганскую долину за ее богатство и живописность называют жемчужиной Узбекистана. Долина окружена горами Тянь-Шаня и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Гиссаро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-Алая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лишь на западе открывает ворота реке Сырдарье.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3999" cy="898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54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047388"/>
              </p:ext>
            </p:extLst>
          </p:nvPr>
        </p:nvGraphicFramePr>
        <p:xfrm>
          <a:off x="179512" y="987574"/>
          <a:ext cx="8856984" cy="3945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1315318"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Расположен на востоке Узбекистана. Занимает Ферганскую долину.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1400" b="0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0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0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0" baseline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800" b="1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Географическое </a:t>
                      </a:r>
                    </a:p>
                    <a:p>
                      <a:pPr algn="ctr"/>
                      <a:r>
                        <a:rPr lang="ru-RU" sz="2800" b="1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положение 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Протяженность с запада на восток – </a:t>
                      </a:r>
                    </a:p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370</a:t>
                      </a:r>
                      <a:r>
                        <a:rPr lang="ru-RU" sz="1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км. Средняя ширина 190 км.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131531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Граничит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северо-западе с Чирчик-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Ахангаранским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округом. На севере и востоке с Киргизстаном, на западе с Таджикистаном.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Самое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узкое место долины - ущелье «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Ходженские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ворота»</a:t>
                      </a:r>
                    </a:p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 км.) 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131531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 всех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сторон окружен горами. Северо-запад-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Моголтау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Кураминский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хребет, юг-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Алайский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Туркистанский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хребет, восток-Ферганский хребет.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Ферганскую долину называют «Жемчужиной Узбекистана»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143999" cy="898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562767"/>
              </p:ext>
            </p:extLst>
          </p:nvPr>
        </p:nvGraphicFramePr>
        <p:xfrm>
          <a:off x="251520" y="843558"/>
          <a:ext cx="8784977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7142">
                  <a:extLst>
                    <a:ext uri="{9D8B030D-6E8A-4147-A177-3AD203B41FA5}">
                      <a16:colId xmlns:a16="http://schemas.microsoft.com/office/drawing/2014/main" val="1592960234"/>
                    </a:ext>
                  </a:extLst>
                </a:gridCol>
                <a:gridCol w="3467754">
                  <a:extLst>
                    <a:ext uri="{9D8B030D-6E8A-4147-A177-3AD203B41FA5}">
                      <a16:colId xmlns:a16="http://schemas.microsoft.com/office/drawing/2014/main" val="641176781"/>
                    </a:ext>
                  </a:extLst>
                </a:gridCol>
                <a:gridCol w="2620081">
                  <a:extLst>
                    <a:ext uri="{9D8B030D-6E8A-4147-A177-3AD203B41FA5}">
                      <a16:colId xmlns:a16="http://schemas.microsoft.com/office/drawing/2014/main" val="666253135"/>
                    </a:ext>
                  </a:extLst>
                </a:gridCol>
              </a:tblGrid>
              <a:tr h="1278925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Территория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округа - это тектоническая впадина. Ее кольцом окружают горные хребты и </a:t>
                      </a:r>
                      <a:r>
                        <a:rPr lang="ru-RU" sz="16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адыры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0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Рельеф</a:t>
                      </a:r>
                      <a:r>
                        <a:rPr lang="ru-RU" sz="20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20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геологическое строение и полезные ископаемые</a:t>
                      </a:r>
                      <a:endParaRPr lang="ru-RU" sz="2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центральной части долины расположены песчаные пустыни -</a:t>
                      </a:r>
                      <a:r>
                        <a:rPr lang="ru-RU" sz="1600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Язъяванская</a:t>
                      </a:r>
                      <a:r>
                        <a:rPr lang="ru-RU" sz="16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Каракалпакская степь.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91225"/>
                  </a:ext>
                </a:extLst>
              </a:tr>
              <a:tr h="1516864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Поверхность округа понижается к центру    и с востока на запад.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Территория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округа до конца неогена - начала антропогена была покрыта морем. Горы поднялись в палеозойскую эру в эпоху герцинской складчатости.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244157"/>
                  </a:ext>
                </a:extLst>
              </a:tr>
              <a:tr h="1308667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Адыры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имеют высоту от 600 до 1200 м.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Недра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богаты полезными ископаемыми. Имеются нефть, газ, сера, озокерит, огнеупорная глина, гипс и т.д.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77198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41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203598"/>
            <a:ext cx="6336704" cy="36964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48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427" y="906368"/>
            <a:ext cx="52212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Горные склоны Тянь-Шаня и Памиро-Алая переходят в речные поймы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адыров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засушливые степные предгорья. А в самом центре, к югу от русла Сырдарьи лежит кварцевое ядро песков, получившее историческое название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Язъяванской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Каракалпакской степей.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Язъяван - «песчаная равнина».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270" y="959718"/>
            <a:ext cx="3683208" cy="27550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214692"/>
            <a:ext cx="2366291" cy="177471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49" y="3214692"/>
            <a:ext cx="2423221" cy="181292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3999" cy="843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ФЕРГАНСКИЙ ФИЗИКО-ГЕОГРАФИЧЕСКИЙ ОКРУГ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55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3700</TotalTime>
  <Words>1368</Words>
  <Application>Microsoft Office PowerPoint</Application>
  <PresentationFormat>Экран (16:9)</PresentationFormat>
  <Paragraphs>376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2_Тема Office</vt:lpstr>
      <vt:lpstr>Тема Office</vt:lpstr>
      <vt:lpstr>Презентация PowerPoint</vt:lpstr>
      <vt:lpstr>План </vt:lpstr>
      <vt:lpstr>План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 Windows</cp:lastModifiedBy>
  <cp:revision>184</cp:revision>
  <dcterms:created xsi:type="dcterms:W3CDTF">2020-05-04T11:34:58Z</dcterms:created>
  <dcterms:modified xsi:type="dcterms:W3CDTF">2020-12-25T15:27:38Z</dcterms:modified>
</cp:coreProperties>
</file>