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93" r:id="rId3"/>
    <p:sldId id="294" r:id="rId4"/>
    <p:sldId id="1414" r:id="rId5"/>
    <p:sldId id="296" r:id="rId6"/>
    <p:sldId id="1407" r:id="rId7"/>
    <p:sldId id="341" r:id="rId8"/>
    <p:sldId id="318" r:id="rId9"/>
    <p:sldId id="309" r:id="rId10"/>
    <p:sldId id="362" r:id="rId11"/>
    <p:sldId id="308" r:id="rId12"/>
    <p:sldId id="363" r:id="rId13"/>
    <p:sldId id="366" r:id="rId14"/>
    <p:sldId id="394" r:id="rId15"/>
    <p:sldId id="399" r:id="rId16"/>
    <p:sldId id="1408" r:id="rId17"/>
    <p:sldId id="400" r:id="rId18"/>
    <p:sldId id="403" r:id="rId19"/>
    <p:sldId id="404" r:id="rId20"/>
    <p:sldId id="1409" r:id="rId21"/>
    <p:sldId id="1410" r:id="rId22"/>
    <p:sldId id="1406" r:id="rId23"/>
    <p:sldId id="1415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FF"/>
    <a:srgbClr val="1E0AB6"/>
    <a:srgbClr val="000000"/>
    <a:srgbClr val="FF3300"/>
    <a:srgbClr val="FFFF66"/>
    <a:srgbClr val="FFFF99"/>
    <a:srgbClr val="5B9BD5"/>
    <a:srgbClr val="B0C3E6"/>
    <a:srgbClr val="000B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9D876A-720C-4448-BCB7-9DEA1FFB6823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8A84879-7F9A-45B4-8F49-9B03C744A269}">
      <dgm:prSet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Природные богатства (ресурсы) — это полезные ископаемые, вода, воздух, почвы, растения, животные — все то, что человек добывает или получает от природы. </a:t>
          </a:r>
        </a:p>
      </dgm:t>
    </dgm:pt>
    <dgm:pt modelId="{8AF00FE9-9216-498D-A28D-DB243A511D2D}" type="parTrans" cxnId="{2C10D02E-6A37-4C8C-8FBB-A2F295D3EED5}">
      <dgm:prSet/>
      <dgm:spPr/>
      <dgm:t>
        <a:bodyPr/>
        <a:lstStyle/>
        <a:p>
          <a:endParaRPr lang="ru-RU"/>
        </a:p>
      </dgm:t>
    </dgm:pt>
    <dgm:pt modelId="{3A073720-08B8-4ADD-9BB6-858A1F9853A7}" type="sibTrans" cxnId="{2C10D02E-6A37-4C8C-8FBB-A2F295D3EED5}">
      <dgm:prSet/>
      <dgm:spPr/>
      <dgm:t>
        <a:bodyPr/>
        <a:lstStyle/>
        <a:p>
          <a:endParaRPr lang="ru-RU"/>
        </a:p>
      </dgm:t>
    </dgm:pt>
    <dgm:pt modelId="{C4984B45-9AC5-4A36-9C30-34BC0C8A9AB5}">
      <dgm:prSet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Охрана природы — это прежде всего сохранение и восстановление природной среды.</a:t>
          </a:r>
        </a:p>
      </dgm:t>
    </dgm:pt>
    <dgm:pt modelId="{2B1ED98C-5F63-4662-B27A-F407F8BBDAD0}" type="parTrans" cxnId="{076466AC-037C-4DAC-A452-B71A69BDEE32}">
      <dgm:prSet/>
      <dgm:spPr/>
      <dgm:t>
        <a:bodyPr/>
        <a:lstStyle/>
        <a:p>
          <a:endParaRPr lang="ru-RU"/>
        </a:p>
      </dgm:t>
    </dgm:pt>
    <dgm:pt modelId="{50B016D4-1F8E-44B3-825C-51DB54CD079C}" type="sibTrans" cxnId="{076466AC-037C-4DAC-A452-B71A69BDEE32}">
      <dgm:prSet/>
      <dgm:spPr/>
      <dgm:t>
        <a:bodyPr/>
        <a:lstStyle/>
        <a:p>
          <a:endParaRPr lang="ru-RU"/>
        </a:p>
      </dgm:t>
    </dgm:pt>
    <dgm:pt modelId="{17086DB8-EFF1-4C6E-8BDC-F488AD06163B}">
      <dgm:prSet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 настоящее время воздействие человека на природу возрастает. В результате на некоторых территориях республики (Приаралье, долина Сурхандарьи, низовья Зарафшана, низовья Амударьи) экологические условия ухудшаются</a:t>
          </a:r>
          <a:r>
            <a: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</a:p>
      </dgm:t>
    </dgm:pt>
    <dgm:pt modelId="{6DADEAE5-5471-4A3F-B266-2AFFF36C0163}" type="parTrans" cxnId="{0505CA51-ECC4-4A69-A802-DB601410144A}">
      <dgm:prSet/>
      <dgm:spPr/>
      <dgm:t>
        <a:bodyPr/>
        <a:lstStyle/>
        <a:p>
          <a:endParaRPr lang="ru-RU"/>
        </a:p>
      </dgm:t>
    </dgm:pt>
    <dgm:pt modelId="{6CAD88E0-FF6C-40DA-849C-9C054CBD3233}" type="sibTrans" cxnId="{0505CA51-ECC4-4A69-A802-DB601410144A}">
      <dgm:prSet/>
      <dgm:spPr/>
      <dgm:t>
        <a:bodyPr/>
        <a:lstStyle/>
        <a:p>
          <a:endParaRPr lang="ru-RU"/>
        </a:p>
      </dgm:t>
    </dgm:pt>
    <dgm:pt modelId="{0B5F745E-F63C-4267-9CE3-613C9D98B746}" type="pres">
      <dgm:prSet presAssocID="{489D876A-720C-4448-BCB7-9DEA1FFB682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8A77CD5-81A8-4434-9B03-E935DF1C7A2E}" type="pres">
      <dgm:prSet presAssocID="{489D876A-720C-4448-BCB7-9DEA1FFB6823}" presName="Name1" presStyleCnt="0"/>
      <dgm:spPr/>
    </dgm:pt>
    <dgm:pt modelId="{7011CF90-FB05-414E-8969-375419AB17CE}" type="pres">
      <dgm:prSet presAssocID="{489D876A-720C-4448-BCB7-9DEA1FFB6823}" presName="cycle" presStyleCnt="0"/>
      <dgm:spPr/>
    </dgm:pt>
    <dgm:pt modelId="{ED440C88-585A-499F-A63F-DCD134A8F161}" type="pres">
      <dgm:prSet presAssocID="{489D876A-720C-4448-BCB7-9DEA1FFB6823}" presName="srcNode" presStyleLbl="node1" presStyleIdx="0" presStyleCnt="3"/>
      <dgm:spPr/>
    </dgm:pt>
    <dgm:pt modelId="{A52F9270-5B78-4201-A089-234864119EBB}" type="pres">
      <dgm:prSet presAssocID="{489D876A-720C-4448-BCB7-9DEA1FFB6823}" presName="conn" presStyleLbl="parChTrans1D2" presStyleIdx="0" presStyleCnt="1"/>
      <dgm:spPr/>
      <dgm:t>
        <a:bodyPr/>
        <a:lstStyle/>
        <a:p>
          <a:endParaRPr lang="ru-RU"/>
        </a:p>
      </dgm:t>
    </dgm:pt>
    <dgm:pt modelId="{20D6A812-CA09-44D4-89C8-E78F643587A2}" type="pres">
      <dgm:prSet presAssocID="{489D876A-720C-4448-BCB7-9DEA1FFB6823}" presName="extraNode" presStyleLbl="node1" presStyleIdx="0" presStyleCnt="3"/>
      <dgm:spPr/>
    </dgm:pt>
    <dgm:pt modelId="{197DF94D-E81E-4947-B398-8C299ADC57A0}" type="pres">
      <dgm:prSet presAssocID="{489D876A-720C-4448-BCB7-9DEA1FFB6823}" presName="dstNode" presStyleLbl="node1" presStyleIdx="0" presStyleCnt="3"/>
      <dgm:spPr/>
    </dgm:pt>
    <dgm:pt modelId="{792E6E52-8593-426B-8A1C-F8FD6E09793B}" type="pres">
      <dgm:prSet presAssocID="{B8A84879-7F9A-45B4-8F49-9B03C744A269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41B265-7965-4429-ACF3-13A4D993716D}" type="pres">
      <dgm:prSet presAssocID="{B8A84879-7F9A-45B4-8F49-9B03C744A269}" presName="accent_1" presStyleCnt="0"/>
      <dgm:spPr/>
    </dgm:pt>
    <dgm:pt modelId="{644C7285-83D9-4093-9A61-19FA9AC0AD33}" type="pres">
      <dgm:prSet presAssocID="{B8A84879-7F9A-45B4-8F49-9B03C744A269}" presName="accentRepeatNode" presStyleLbl="solidFgAcc1" presStyleIdx="0" presStyleCnt="3"/>
      <dgm:spPr/>
    </dgm:pt>
    <dgm:pt modelId="{5A1DCE09-B397-47EB-BD2C-AA695FE4C846}" type="pres">
      <dgm:prSet presAssocID="{C4984B45-9AC5-4A36-9C30-34BC0C8A9AB5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22CCF8-E575-4310-80EA-FFFDCC8B8284}" type="pres">
      <dgm:prSet presAssocID="{C4984B45-9AC5-4A36-9C30-34BC0C8A9AB5}" presName="accent_2" presStyleCnt="0"/>
      <dgm:spPr/>
    </dgm:pt>
    <dgm:pt modelId="{29380B60-ACB7-48B8-AD0B-A70FAB4ECDE0}" type="pres">
      <dgm:prSet presAssocID="{C4984B45-9AC5-4A36-9C30-34BC0C8A9AB5}" presName="accentRepeatNode" presStyleLbl="solidFgAcc1" presStyleIdx="1" presStyleCnt="3"/>
      <dgm:spPr/>
    </dgm:pt>
    <dgm:pt modelId="{56B5D2CE-EC11-42E7-95FC-4CFF60F25060}" type="pres">
      <dgm:prSet presAssocID="{17086DB8-EFF1-4C6E-8BDC-F488AD06163B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B5A367-F6FA-4CDB-BAFF-54540D3D5491}" type="pres">
      <dgm:prSet presAssocID="{17086DB8-EFF1-4C6E-8BDC-F488AD06163B}" presName="accent_3" presStyleCnt="0"/>
      <dgm:spPr/>
    </dgm:pt>
    <dgm:pt modelId="{0CFAE2DB-1F73-4344-BFDB-9C36657812D9}" type="pres">
      <dgm:prSet presAssocID="{17086DB8-EFF1-4C6E-8BDC-F488AD06163B}" presName="accentRepeatNode" presStyleLbl="solidFgAcc1" presStyleIdx="2" presStyleCnt="3"/>
      <dgm:spPr/>
    </dgm:pt>
  </dgm:ptLst>
  <dgm:cxnLst>
    <dgm:cxn modelId="{0505CA51-ECC4-4A69-A802-DB601410144A}" srcId="{489D876A-720C-4448-BCB7-9DEA1FFB6823}" destId="{17086DB8-EFF1-4C6E-8BDC-F488AD06163B}" srcOrd="2" destOrd="0" parTransId="{6DADEAE5-5471-4A3F-B266-2AFFF36C0163}" sibTransId="{6CAD88E0-FF6C-40DA-849C-9C054CBD3233}"/>
    <dgm:cxn modelId="{FA996684-2B9F-4806-97CA-8FEC396EA805}" type="presOf" srcId="{C4984B45-9AC5-4A36-9C30-34BC0C8A9AB5}" destId="{5A1DCE09-B397-47EB-BD2C-AA695FE4C846}" srcOrd="0" destOrd="0" presId="urn:microsoft.com/office/officeart/2008/layout/VerticalCurvedList"/>
    <dgm:cxn modelId="{87AAF8AA-EA88-4CFB-B4CC-E80F2BFE1CFE}" type="presOf" srcId="{489D876A-720C-4448-BCB7-9DEA1FFB6823}" destId="{0B5F745E-F63C-4267-9CE3-613C9D98B746}" srcOrd="0" destOrd="0" presId="urn:microsoft.com/office/officeart/2008/layout/VerticalCurvedList"/>
    <dgm:cxn modelId="{076466AC-037C-4DAC-A452-B71A69BDEE32}" srcId="{489D876A-720C-4448-BCB7-9DEA1FFB6823}" destId="{C4984B45-9AC5-4A36-9C30-34BC0C8A9AB5}" srcOrd="1" destOrd="0" parTransId="{2B1ED98C-5F63-4662-B27A-F407F8BBDAD0}" sibTransId="{50B016D4-1F8E-44B3-825C-51DB54CD079C}"/>
    <dgm:cxn modelId="{A4D1487D-B3AE-4FF7-BA9A-2A5069106962}" type="presOf" srcId="{B8A84879-7F9A-45B4-8F49-9B03C744A269}" destId="{792E6E52-8593-426B-8A1C-F8FD6E09793B}" srcOrd="0" destOrd="0" presId="urn:microsoft.com/office/officeart/2008/layout/VerticalCurvedList"/>
    <dgm:cxn modelId="{8B734176-7B85-42CC-85DD-AA883332572A}" type="presOf" srcId="{17086DB8-EFF1-4C6E-8BDC-F488AD06163B}" destId="{56B5D2CE-EC11-42E7-95FC-4CFF60F25060}" srcOrd="0" destOrd="0" presId="urn:microsoft.com/office/officeart/2008/layout/VerticalCurvedList"/>
    <dgm:cxn modelId="{2C10D02E-6A37-4C8C-8FBB-A2F295D3EED5}" srcId="{489D876A-720C-4448-BCB7-9DEA1FFB6823}" destId="{B8A84879-7F9A-45B4-8F49-9B03C744A269}" srcOrd="0" destOrd="0" parTransId="{8AF00FE9-9216-498D-A28D-DB243A511D2D}" sibTransId="{3A073720-08B8-4ADD-9BB6-858A1F9853A7}"/>
    <dgm:cxn modelId="{3D278575-863F-4072-AF83-4A023076022D}" type="presOf" srcId="{3A073720-08B8-4ADD-9BB6-858A1F9853A7}" destId="{A52F9270-5B78-4201-A089-234864119EBB}" srcOrd="0" destOrd="0" presId="urn:microsoft.com/office/officeart/2008/layout/VerticalCurvedList"/>
    <dgm:cxn modelId="{4959B7AF-BB2C-4F0F-83C5-EEAF49943526}" type="presParOf" srcId="{0B5F745E-F63C-4267-9CE3-613C9D98B746}" destId="{B8A77CD5-81A8-4434-9B03-E935DF1C7A2E}" srcOrd="0" destOrd="0" presId="urn:microsoft.com/office/officeart/2008/layout/VerticalCurvedList"/>
    <dgm:cxn modelId="{227E1FA2-2F7E-48A9-B762-182F472E7974}" type="presParOf" srcId="{B8A77CD5-81A8-4434-9B03-E935DF1C7A2E}" destId="{7011CF90-FB05-414E-8969-375419AB17CE}" srcOrd="0" destOrd="0" presId="urn:microsoft.com/office/officeart/2008/layout/VerticalCurvedList"/>
    <dgm:cxn modelId="{95E01CC4-2E6F-4695-B5E0-1EAA22D92009}" type="presParOf" srcId="{7011CF90-FB05-414E-8969-375419AB17CE}" destId="{ED440C88-585A-499F-A63F-DCD134A8F161}" srcOrd="0" destOrd="0" presId="urn:microsoft.com/office/officeart/2008/layout/VerticalCurvedList"/>
    <dgm:cxn modelId="{66B57BBA-9EEB-4691-BEB3-3B66427ACD09}" type="presParOf" srcId="{7011CF90-FB05-414E-8969-375419AB17CE}" destId="{A52F9270-5B78-4201-A089-234864119EBB}" srcOrd="1" destOrd="0" presId="urn:microsoft.com/office/officeart/2008/layout/VerticalCurvedList"/>
    <dgm:cxn modelId="{59E62505-893E-4B31-AFF4-1A4213867205}" type="presParOf" srcId="{7011CF90-FB05-414E-8969-375419AB17CE}" destId="{20D6A812-CA09-44D4-89C8-E78F643587A2}" srcOrd="2" destOrd="0" presId="urn:microsoft.com/office/officeart/2008/layout/VerticalCurvedList"/>
    <dgm:cxn modelId="{5AF9B009-57A7-4273-B948-3BDDF1F8CDD1}" type="presParOf" srcId="{7011CF90-FB05-414E-8969-375419AB17CE}" destId="{197DF94D-E81E-4947-B398-8C299ADC57A0}" srcOrd="3" destOrd="0" presId="urn:microsoft.com/office/officeart/2008/layout/VerticalCurvedList"/>
    <dgm:cxn modelId="{EE92C478-6279-4E5A-9DB8-264306700AD5}" type="presParOf" srcId="{B8A77CD5-81A8-4434-9B03-E935DF1C7A2E}" destId="{792E6E52-8593-426B-8A1C-F8FD6E09793B}" srcOrd="1" destOrd="0" presId="urn:microsoft.com/office/officeart/2008/layout/VerticalCurvedList"/>
    <dgm:cxn modelId="{B1F28926-0816-4538-900E-A69F361B5858}" type="presParOf" srcId="{B8A77CD5-81A8-4434-9B03-E935DF1C7A2E}" destId="{4A41B265-7965-4429-ACF3-13A4D993716D}" srcOrd="2" destOrd="0" presId="urn:microsoft.com/office/officeart/2008/layout/VerticalCurvedList"/>
    <dgm:cxn modelId="{B52E19E5-9748-4612-BFD5-4B490929F27F}" type="presParOf" srcId="{4A41B265-7965-4429-ACF3-13A4D993716D}" destId="{644C7285-83D9-4093-9A61-19FA9AC0AD33}" srcOrd="0" destOrd="0" presId="urn:microsoft.com/office/officeart/2008/layout/VerticalCurvedList"/>
    <dgm:cxn modelId="{06E3B3C4-2347-4880-91AF-B0680ACC8B3F}" type="presParOf" srcId="{B8A77CD5-81A8-4434-9B03-E935DF1C7A2E}" destId="{5A1DCE09-B397-47EB-BD2C-AA695FE4C846}" srcOrd="3" destOrd="0" presId="urn:microsoft.com/office/officeart/2008/layout/VerticalCurvedList"/>
    <dgm:cxn modelId="{E0912B4C-5ECF-46EE-8C46-47FC717D6AB0}" type="presParOf" srcId="{B8A77CD5-81A8-4434-9B03-E935DF1C7A2E}" destId="{D322CCF8-E575-4310-80EA-FFFDCC8B8284}" srcOrd="4" destOrd="0" presId="urn:microsoft.com/office/officeart/2008/layout/VerticalCurvedList"/>
    <dgm:cxn modelId="{84126D1E-C570-46D4-811F-A2FD8A088715}" type="presParOf" srcId="{D322CCF8-E575-4310-80EA-FFFDCC8B8284}" destId="{29380B60-ACB7-48B8-AD0B-A70FAB4ECDE0}" srcOrd="0" destOrd="0" presId="urn:microsoft.com/office/officeart/2008/layout/VerticalCurvedList"/>
    <dgm:cxn modelId="{C1E87BE6-D77A-41FF-A115-A96D1918735C}" type="presParOf" srcId="{B8A77CD5-81A8-4434-9B03-E935DF1C7A2E}" destId="{56B5D2CE-EC11-42E7-95FC-4CFF60F25060}" srcOrd="5" destOrd="0" presId="urn:microsoft.com/office/officeart/2008/layout/VerticalCurvedList"/>
    <dgm:cxn modelId="{8E6C0DF0-359B-4854-9B59-461A56A7AC97}" type="presParOf" srcId="{B8A77CD5-81A8-4434-9B03-E935DF1C7A2E}" destId="{09B5A367-F6FA-4CDB-BAFF-54540D3D5491}" srcOrd="6" destOrd="0" presId="urn:microsoft.com/office/officeart/2008/layout/VerticalCurvedList"/>
    <dgm:cxn modelId="{6B41E63E-3B4C-4AC6-B4EA-716E17AD3E9F}" type="presParOf" srcId="{09B5A367-F6FA-4CDB-BAFF-54540D3D5491}" destId="{0CFAE2DB-1F73-4344-BFDB-9C36657812D9}" srcOrd="0" destOrd="0" presId="urn:microsoft.com/office/officeart/2008/layout/VerticalCurvedList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2F9270-5B78-4201-A089-234864119EBB}">
      <dsp:nvSpPr>
        <dsp:cNvPr id="0" name=""/>
        <dsp:cNvSpPr/>
      </dsp:nvSpPr>
      <dsp:spPr>
        <a:xfrm>
          <a:off x="-6766569" y="-1035091"/>
          <a:ext cx="8056762" cy="8056762"/>
        </a:xfrm>
        <a:prstGeom prst="blockArc">
          <a:avLst>
            <a:gd name="adj1" fmla="val 18900000"/>
            <a:gd name="adj2" fmla="val 2700000"/>
            <a:gd name="adj3" fmla="val 268"/>
          </a:avLst>
        </a:pr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2E6E52-8593-426B-8A1C-F8FD6E09793B}">
      <dsp:nvSpPr>
        <dsp:cNvPr id="0" name=""/>
        <dsp:cNvSpPr/>
      </dsp:nvSpPr>
      <dsp:spPr>
        <a:xfrm>
          <a:off x="830937" y="598657"/>
          <a:ext cx="11278447" cy="119731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0369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Природные богатства (ресурсы) — это полезные ископаемые, вода, воздух, почвы, растения, животные — все то, что человек добывает или получает от природы. </a:t>
          </a:r>
        </a:p>
      </dsp:txBody>
      <dsp:txXfrm>
        <a:off x="830937" y="598657"/>
        <a:ext cx="11278447" cy="1197315"/>
      </dsp:txXfrm>
    </dsp:sp>
    <dsp:sp modelId="{644C7285-83D9-4093-9A61-19FA9AC0AD33}">
      <dsp:nvSpPr>
        <dsp:cNvPr id="0" name=""/>
        <dsp:cNvSpPr/>
      </dsp:nvSpPr>
      <dsp:spPr>
        <a:xfrm>
          <a:off x="82614" y="448993"/>
          <a:ext cx="1496644" cy="14966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1DCE09-B397-47EB-BD2C-AA695FE4C846}">
      <dsp:nvSpPr>
        <dsp:cNvPr id="0" name=""/>
        <dsp:cNvSpPr/>
      </dsp:nvSpPr>
      <dsp:spPr>
        <a:xfrm>
          <a:off x="1266161" y="2394631"/>
          <a:ext cx="10843222" cy="1197315"/>
        </a:xfrm>
        <a:prstGeom prst="rec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0369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Охрана природы — это прежде всего сохранение и восстановление природной среды.</a:t>
          </a:r>
        </a:p>
      </dsp:txBody>
      <dsp:txXfrm>
        <a:off x="1266161" y="2394631"/>
        <a:ext cx="10843222" cy="1197315"/>
      </dsp:txXfrm>
    </dsp:sp>
    <dsp:sp modelId="{29380B60-ACB7-48B8-AD0B-A70FAB4ECDE0}">
      <dsp:nvSpPr>
        <dsp:cNvPr id="0" name=""/>
        <dsp:cNvSpPr/>
      </dsp:nvSpPr>
      <dsp:spPr>
        <a:xfrm>
          <a:off x="517839" y="2244967"/>
          <a:ext cx="1496644" cy="14966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B5D2CE-EC11-42E7-95FC-4CFF60F25060}">
      <dsp:nvSpPr>
        <dsp:cNvPr id="0" name=""/>
        <dsp:cNvSpPr/>
      </dsp:nvSpPr>
      <dsp:spPr>
        <a:xfrm>
          <a:off x="830937" y="4190605"/>
          <a:ext cx="11278447" cy="1197315"/>
        </a:xfrm>
        <a:prstGeom prst="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0369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 настоящее время воздействие человека на природу возрастает. В результате на некоторых территориях республики (Приаралье, долина Сурхандарьи, низовья Зарафшана, низовья Амударьи) экологические условия ухудшаются</a:t>
          </a:r>
          <a:r>
            <a:rPr lang="ru-RU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</a:p>
      </dsp:txBody>
      <dsp:txXfrm>
        <a:off x="830937" y="4190605"/>
        <a:ext cx="11278447" cy="1197315"/>
      </dsp:txXfrm>
    </dsp:sp>
    <dsp:sp modelId="{0CFAE2DB-1F73-4344-BFDB-9C36657812D9}">
      <dsp:nvSpPr>
        <dsp:cNvPr id="0" name=""/>
        <dsp:cNvSpPr/>
      </dsp:nvSpPr>
      <dsp:spPr>
        <a:xfrm>
          <a:off x="82614" y="4040940"/>
          <a:ext cx="1496644" cy="14966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05.03.2021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641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05.03.2021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38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05.03.2021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39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A46FC-AF03-47E1-9A8F-12CADA7B6C3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05.03.2021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ED33E-4D3E-4317-BF32-9FFC3BE179C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08600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A6B3A-3155-4F26-A71D-1FE4885A1DC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05.03.2021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8D9F26-E39A-4A8B-8E82-05C735995C5A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186532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FC690-FB9D-47C3-BF48-945945BFC74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05.03.2021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229831-81D6-4AEE-B8C2-933291FCB0A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01833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FA83BC-7D66-4E74-BF51-E7F10D9FC0C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05.03.2021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C5888F-310F-47AF-ABF5-D5814E3C6B6E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336240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9ACFF-40EA-4AD5-B0EB-1652831960B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05.03.2021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254EC6-C48A-4B66-B3E6-4FA865AEC210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70687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32752-F2AF-4942-88C9-26D843648C9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05.03.2021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0366A2-BBFC-4F03-BB38-E8C52DC3F715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1505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68796B-EFF0-45D1-97FB-0F79F01DFC9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05.03.2021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3EC6A0-5DF5-497E-9DF4-BBA702267FF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566210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B4870-C4D6-420D-B258-29BA42EB309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05.03.2021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CDDA38-2E21-465F-81EE-97CCBAB8359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10851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05.03.2021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406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D052C-480B-4EA9-A021-797CDBCD02A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05.03.2021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F3C23A-41E0-45DF-9969-6E9185C687C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9575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6E71DE-8556-4C49-80F4-D1AD4044417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05.03.2021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AB5844-0449-4EE1-AF29-C77CA835A57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58703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E5521-679C-4E5C-B1F8-AA97AE465D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05.03.2021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0537D3-EFC7-4699-BFF7-C1C63BA48A2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56516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913245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05.03.2021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366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05.03.2021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80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05.03.2021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96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05.03.2021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07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05.03.2021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237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05.03.2021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41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05.03.2021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59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375AE-5617-4C2D-8ABD-AD664B6A9F0F}" type="datetimeFigureOut">
              <a:rPr lang="ru-RU" smtClean="0"/>
              <a:pPr/>
              <a:t>05.03.2021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74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0129-4B21-44BC-A65A-9E06D7DD90B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05.03.2021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5E644D-629C-40CD-A011-E062ABECA4E6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1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wheel spokes="1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8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2"/>
          <p:cNvSpPr>
            <a:spLocks noChangeArrowheads="1"/>
          </p:cNvSpPr>
          <p:nvPr/>
        </p:nvSpPr>
        <p:spPr bwMode="auto">
          <a:xfrm>
            <a:off x="1588" y="4763"/>
            <a:ext cx="12190412" cy="1976437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3" name="object 4"/>
          <p:cNvSpPr txBox="1">
            <a:spLocks noChangeArrowheads="1"/>
          </p:cNvSpPr>
          <p:nvPr/>
        </p:nvSpPr>
        <p:spPr bwMode="auto">
          <a:xfrm>
            <a:off x="1190974" y="2439781"/>
            <a:ext cx="10125561" cy="3415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29525" rIns="0" bIns="0">
            <a:spAutoFit/>
          </a:bodyPr>
          <a:lstStyle/>
          <a:p>
            <a:pPr marL="38100" algn="ctr" defTabSz="685800"/>
            <a:r>
              <a:rPr lang="ru-RU" altLang="ru-RU" sz="4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Природные богатства Узбекистана и их охрана. Характеристика природных комплексов. Физико-географические округа Узбекистана.</a:t>
            </a:r>
            <a:endParaRPr lang="uz-Cyrl-UZ" altLang="ru-RU" sz="4400" b="1" dirty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object 5"/>
          <p:cNvSpPr>
            <a:spLocks noChangeArrowheads="1"/>
          </p:cNvSpPr>
          <p:nvPr/>
        </p:nvSpPr>
        <p:spPr bwMode="auto">
          <a:xfrm>
            <a:off x="393501" y="2439781"/>
            <a:ext cx="728662" cy="3415356"/>
          </a:xfrm>
          <a:custGeom>
            <a:avLst/>
            <a:gdLst>
              <a:gd name="T0" fmla="*/ 0 w 344170"/>
              <a:gd name="T1" fmla="*/ 0 h 680719"/>
              <a:gd name="T2" fmla="*/ 344170 w 344170"/>
              <a:gd name="T3" fmla="*/ 680719 h 680719"/>
            </a:gdLst>
            <a:ahLst/>
            <a:cxnLst>
              <a:cxn ang="0">
                <a:pos x="343828" y="0"/>
              </a:cxn>
              <a:cxn ang="0">
                <a:pos x="0" y="0"/>
              </a:cxn>
              <a:cxn ang="0">
                <a:pos x="0" y="680466"/>
              </a:cxn>
              <a:cxn ang="0">
                <a:pos x="343828" y="680466"/>
              </a:cxn>
              <a:cxn ang="0">
                <a:pos x="343828" y="0"/>
              </a:cxn>
            </a:cxnLst>
            <a:rect l="T0" t="T1" r="T2" b="T3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5" name="object 9"/>
          <p:cNvSpPr>
            <a:spLocks noChangeArrowheads="1"/>
          </p:cNvSpPr>
          <p:nvPr/>
        </p:nvSpPr>
        <p:spPr bwMode="auto">
          <a:xfrm>
            <a:off x="9928224" y="422275"/>
            <a:ext cx="1828801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6" name="object 10"/>
          <p:cNvSpPr>
            <a:spLocks noChangeArrowheads="1"/>
          </p:cNvSpPr>
          <p:nvPr/>
        </p:nvSpPr>
        <p:spPr bwMode="auto">
          <a:xfrm>
            <a:off x="9928225" y="409575"/>
            <a:ext cx="18288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0" y="0"/>
              </a:cxn>
              <a:cxn ang="0">
                <a:pos x="603605" y="0"/>
              </a:cxn>
              <a:cxn ang="0">
                <a:pos x="603605" y="603618"/>
              </a:cxn>
              <a:cxn ang="0">
                <a:pos x="0" y="603618"/>
              </a:cxn>
              <a:cxn ang="0">
                <a:pos x="0" y="0"/>
              </a:cxn>
            </a:cxnLst>
            <a:rect l="T0" t="T1" r="T2" b="T3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/>
          <p:cNvSpPr txBox="1"/>
          <p:nvPr/>
        </p:nvSpPr>
        <p:spPr>
          <a:xfrm>
            <a:off x="10107613" y="635000"/>
            <a:ext cx="587375" cy="766763"/>
          </a:xfrm>
          <a:prstGeom prst="rect">
            <a:avLst/>
          </a:prstGeom>
        </p:spPr>
        <p:txBody>
          <a:bodyPr lIns="0" tIns="33551" rIns="0" bIns="0">
            <a:spAutoFit/>
          </a:bodyPr>
          <a:lstStyle/>
          <a:p>
            <a:pPr defTabSz="1218848">
              <a:spcBef>
                <a:spcPts val="265"/>
              </a:spcBef>
              <a:defRPr/>
            </a:pPr>
            <a:r>
              <a:rPr lang="ru-RU" sz="4800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en-US" sz="4800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/>
          <p:cNvSpPr txBox="1"/>
          <p:nvPr/>
        </p:nvSpPr>
        <p:spPr>
          <a:xfrm>
            <a:off x="10724398" y="862910"/>
            <a:ext cx="1184275" cy="395079"/>
          </a:xfrm>
          <a:prstGeom prst="rect">
            <a:avLst/>
          </a:prstGeom>
        </p:spPr>
        <p:txBody>
          <a:bodyPr wrap="square" lIns="0" tIns="25498" rIns="0" bIns="0">
            <a:spAutoFit/>
          </a:bodyPr>
          <a:lstStyle/>
          <a:p>
            <a:pPr defTabSz="1218848">
              <a:spcBef>
                <a:spcPts val="201"/>
              </a:spcBef>
              <a:defRPr/>
            </a:pPr>
            <a:r>
              <a:rPr lang="ru-RU" sz="2400" b="1" spc="-11" dirty="0" smtClean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4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5129" name="object 2"/>
          <p:cNvSpPr txBox="1">
            <a:spLocks/>
          </p:cNvSpPr>
          <p:nvPr/>
        </p:nvSpPr>
        <p:spPr bwMode="auto">
          <a:xfrm>
            <a:off x="2201069" y="409575"/>
            <a:ext cx="71310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0910" rIns="0" bIns="0">
            <a:spAutoFit/>
          </a:bodyPr>
          <a:lstStyle/>
          <a:p>
            <a:pPr algn="ctr" defTabSz="911225"/>
            <a:r>
              <a:rPr lang="ru-RU" altLang="ru-RU" sz="7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ГЕОГРАФИЯ</a:t>
            </a:r>
            <a:endParaRPr lang="ru-RU" altLang="ru-RU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1" descr="https://pngicon.ru/file/uploads/iconka_globus.png">
            <a:extLst>
              <a:ext uri="{FF2B5EF4-FFF2-40B4-BE49-F238E27FC236}">
                <a16:creationId xmlns:a16="http://schemas.microsoft.com/office/drawing/2014/main" id="{01A3F933-4AEE-4640-985D-4FFF952D8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66134" y="106589"/>
            <a:ext cx="1745796" cy="17457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C225118-BC88-4796-AE7C-8273B9A88CA1}"/>
              </a:ext>
            </a:extLst>
          </p:cNvPr>
          <p:cNvSpPr/>
          <p:nvPr/>
        </p:nvSpPr>
        <p:spPr>
          <a:xfrm>
            <a:off x="132522" y="1124465"/>
            <a:ext cx="11926956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Чистота воздуха и красота ландшафта зависят прежде всего от состояния зеленых насаждений, природной растительности, особенно лесов</a:t>
            </a:r>
          </a:p>
        </p:txBody>
      </p:sp>
      <p:pic>
        <p:nvPicPr>
          <p:cNvPr id="2" name="Picture 2" descr="Aiden Gardens Exotic Dwarf Pista Plant Pistachio 1 Helathy Live Plant:  Amazon.in: Garden &amp; Outdoors">
            <a:extLst>
              <a:ext uri="{FF2B5EF4-FFF2-40B4-BE49-F238E27FC236}">
                <a16:creationId xmlns:a16="http://schemas.microsoft.com/office/drawing/2014/main" id="{215DEE70-0209-43E6-9441-249287FDC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41" y="2739260"/>
            <a:ext cx="3846581" cy="357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ZIRK (QORAQAND)NING FOYDALI XUSUSIYATLARI – OʻZBEKISTON XALQ TABOBATI  ASSOTSIATSIYASI">
            <a:extLst>
              <a:ext uri="{FF2B5EF4-FFF2-40B4-BE49-F238E27FC236}">
                <a16:creationId xmlns:a16="http://schemas.microsoft.com/office/drawing/2014/main" id="{BDA28E4C-6863-4043-AC49-0A4EDEABE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179" y="2739260"/>
            <a:ext cx="3697356" cy="357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Боярышник - Фитолеум">
            <a:extLst>
              <a:ext uri="{FF2B5EF4-FFF2-40B4-BE49-F238E27FC236}">
                <a16:creationId xmlns:a16="http://schemas.microsoft.com/office/drawing/2014/main" id="{ECE6D529-0841-4EA7-99AA-8A87753B7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50" y="2739260"/>
            <a:ext cx="3697356" cy="357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ОХРАНА РАСТИТЕЛЬНОГО МИРА</a:t>
            </a:r>
            <a:endParaRPr lang="ru-RU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1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946C706-1D1D-4165-904B-D31CFE4F01F6}"/>
              </a:ext>
            </a:extLst>
          </p:cNvPr>
          <p:cNvSpPr/>
          <p:nvPr/>
        </p:nvSpPr>
        <p:spPr>
          <a:xfrm>
            <a:off x="182809" y="1272528"/>
            <a:ext cx="5552661" cy="2442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влиянием хозяйственной деятельности человека (распашка земель, возведение жилых массивов, неправильное использование пастбищ, несоблюдение сроков охоты) численность отдельных видов животных (сайгака, дикобраза, аиста, оленя-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хангула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архара, винторогого козла, фазана, кеклика и др.) резко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сократилась.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4F734A8-5311-475B-9D50-8986F8EA2818}"/>
              </a:ext>
            </a:extLst>
          </p:cNvPr>
          <p:cNvSpPr/>
          <p:nvPr/>
        </p:nvSpPr>
        <p:spPr>
          <a:xfrm>
            <a:off x="395494" y="6086900"/>
            <a:ext cx="11926956" cy="567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Некоторые виды, в частности 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туранский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тигр, исчезли совсем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2" descr="Yo'qotilgan boylik - Turon yo'lbarsi | Odam.uz - Odamlar uchun veb-sayti">
            <a:extLst>
              <a:ext uri="{FF2B5EF4-FFF2-40B4-BE49-F238E27FC236}">
                <a16:creationId xmlns:a16="http://schemas.microsoft.com/office/drawing/2014/main" id="{EB363F30-55A4-4951-AB50-D26C292F6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570" y="1272528"/>
            <a:ext cx="6141200" cy="416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Архар или Аргали. Звери Алтая. Природа Сибири - для тех кто не потерял  вкуса к жизни - Начни с дома своего">
            <a:extLst>
              <a:ext uri="{FF2B5EF4-FFF2-40B4-BE49-F238E27FC236}">
                <a16:creationId xmlns:a16="http://schemas.microsoft.com/office/drawing/2014/main" id="{07998C3E-E44D-45A8-B4D4-7B6DD076B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99" y="4072971"/>
            <a:ext cx="2189176" cy="188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xongul | www.ziyouz.uz">
            <a:extLst>
              <a:ext uri="{FF2B5EF4-FFF2-40B4-BE49-F238E27FC236}">
                <a16:creationId xmlns:a16="http://schemas.microsoft.com/office/drawing/2014/main" id="{928BCC21-71B3-4D2D-9F8D-C5E677086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775" y="4072971"/>
            <a:ext cx="2776695" cy="188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ВЛИЯНИЕ ЧЕЛОВЕКА НА ПРИРОДУ</a:t>
            </a:r>
            <a:endParaRPr lang="ru-RU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958994"/>
      </p:ext>
    </p:extLst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E60B8241-FEAE-4EF7-B640-A00E5AE05275}"/>
              </a:ext>
            </a:extLst>
          </p:cNvPr>
          <p:cNvSpPr/>
          <p:nvPr/>
        </p:nvSpPr>
        <p:spPr>
          <a:xfrm>
            <a:off x="0" y="1049856"/>
            <a:ext cx="8163339" cy="18198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того чтобы выявить, вести учет и сохранить ценные, ставшие редкими, виды животных и растений, учреждена двухтомная Красная книга Узбекистана.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B79E720-826B-4664-B120-C571E341586F}"/>
              </a:ext>
            </a:extLst>
          </p:cNvPr>
          <p:cNvSpPr/>
          <p:nvPr/>
        </p:nvSpPr>
        <p:spPr>
          <a:xfrm>
            <a:off x="264621" y="5229540"/>
            <a:ext cx="11822803" cy="15065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первый том Красной книги Узбекистана занесены редкие виды растений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 descr="Mingdevona - Wikiwand">
            <a:extLst>
              <a:ext uri="{FF2B5EF4-FFF2-40B4-BE49-F238E27FC236}">
                <a16:creationId xmlns:a16="http://schemas.microsoft.com/office/drawing/2014/main" id="{6E486737-C3FA-4594-8653-B02B8CD05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24" y="2856971"/>
            <a:ext cx="1826133" cy="221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Сумбул мускусный корень">
            <a:extLst>
              <a:ext uri="{FF2B5EF4-FFF2-40B4-BE49-F238E27FC236}">
                <a16:creationId xmlns:a16="http://schemas.microsoft.com/office/drawing/2014/main" id="{10228823-32CA-4848-8455-06F42451A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465" y="2856971"/>
            <a:ext cx="1986545" cy="219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Акс:Paeonia intermedia 1, Elok, Faizobod District.jpg — Википедия">
            <a:extLst>
              <a:ext uri="{FF2B5EF4-FFF2-40B4-BE49-F238E27FC236}">
                <a16:creationId xmlns:a16="http://schemas.microsoft.com/office/drawing/2014/main" id="{D3D1012B-4FB7-43B2-BFFE-D62122195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001" y="2846277"/>
            <a:ext cx="1848923" cy="222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Cho`l mintaqasi - Kurs a guruh talabasi hamroyeva maftunaning">
            <a:extLst>
              <a:ext uri="{FF2B5EF4-FFF2-40B4-BE49-F238E27FC236}">
                <a16:creationId xmlns:a16="http://schemas.microsoft.com/office/drawing/2014/main" id="{BE6698E7-25EA-4221-AE05-BFD315C3E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32" y="2846277"/>
            <a:ext cx="1848924" cy="219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-14522"/>
            <a:ext cx="1219200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КРАСНАЯ КНИГА</a:t>
            </a:r>
            <a:endParaRPr lang="ru-RU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6247" y="2160647"/>
            <a:ext cx="3709760" cy="263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oto: Hisorning yovvoyi yirtqichlari — fotoqopqon ob'ektivida – Gazeta.uz">
            <a:extLst>
              <a:ext uri="{FF2B5EF4-FFF2-40B4-BE49-F238E27FC236}">
                <a16:creationId xmlns:a16="http://schemas.microsoft.com/office/drawing/2014/main" id="{250E8A39-3DB0-480A-91BA-F23589705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46" y="2796210"/>
            <a:ext cx="1842984" cy="198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o'lkamiz tog'lari tabiati">
            <a:extLst>
              <a:ext uri="{FF2B5EF4-FFF2-40B4-BE49-F238E27FC236}">
                <a16:creationId xmlns:a16="http://schemas.microsoft.com/office/drawing/2014/main" id="{9BBAE188-C7FA-469E-B58F-CFC5F84D6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262" y="2796210"/>
            <a:ext cx="2228850" cy="19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O'zbekiston Respublikasi Fanlar akademiyasi">
            <a:extLst>
              <a:ext uri="{FF2B5EF4-FFF2-40B4-BE49-F238E27FC236}">
                <a16:creationId xmlns:a16="http://schemas.microsoft.com/office/drawing/2014/main" id="{71464D29-EE24-4458-8844-CDB86E681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262" y="4873075"/>
            <a:ext cx="2228850" cy="184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Yandex.To'plamlar — Mening rasmlarim">
            <a:extLst>
              <a:ext uri="{FF2B5EF4-FFF2-40B4-BE49-F238E27FC236}">
                <a16:creationId xmlns:a16="http://schemas.microsoft.com/office/drawing/2014/main" id="{F7CADCDA-C0E9-4169-95B7-69DB29F23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258" y="4873074"/>
            <a:ext cx="2180396" cy="184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Lochin – Таджикистан – Энциклопедия на таджикском языке">
            <a:extLst>
              <a:ext uri="{FF2B5EF4-FFF2-40B4-BE49-F238E27FC236}">
                <a16:creationId xmlns:a16="http://schemas.microsoft.com/office/drawing/2014/main" id="{C675B298-D789-4C4F-BB7F-D3A691363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778" y="4873074"/>
            <a:ext cx="2734813" cy="184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Turnalar">
            <a:extLst>
              <a:ext uri="{FF2B5EF4-FFF2-40B4-BE49-F238E27FC236}">
                <a16:creationId xmlns:a16="http://schemas.microsoft.com/office/drawing/2014/main" id="{89D95C60-A911-42DE-8479-1C9321F52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258" y="2796210"/>
            <a:ext cx="2180396" cy="196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hujayra.uz – Telegram">
            <a:extLst>
              <a:ext uri="{FF2B5EF4-FFF2-40B4-BE49-F238E27FC236}">
                <a16:creationId xmlns:a16="http://schemas.microsoft.com/office/drawing/2014/main" id="{7E4950A5-4EE0-4E53-BF18-60F6C893F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778" y="2796209"/>
            <a:ext cx="2734813" cy="196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Jigarrang ayiq haqida qisqacha ma'lumot. Qo'ng'ir ayiq">
            <a:extLst>
              <a:ext uri="{FF2B5EF4-FFF2-40B4-BE49-F238E27FC236}">
                <a16:creationId xmlns:a16="http://schemas.microsoft.com/office/drawing/2014/main" id="{32AAFAD6-6E7D-4C4C-80BE-3E29FAD4D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996" y="2796209"/>
            <a:ext cx="2228850" cy="19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Allactaga elater">
            <a:extLst>
              <a:ext uri="{FF2B5EF4-FFF2-40B4-BE49-F238E27FC236}">
                <a16:creationId xmlns:a16="http://schemas.microsoft.com/office/drawing/2014/main" id="{3882952B-6910-4EEE-8B65-435D112E2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996" y="4873074"/>
            <a:ext cx="2228850" cy="184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8" name="Picture 22" descr="Рустам Туйев (@rustam19883005) | Twitter">
            <a:extLst>
              <a:ext uri="{FF2B5EF4-FFF2-40B4-BE49-F238E27FC236}">
                <a16:creationId xmlns:a16="http://schemas.microsoft.com/office/drawing/2014/main" id="{0E7F1A1C-8244-41E1-92FF-F1762E3E5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45" y="4870174"/>
            <a:ext cx="1842984" cy="184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0" y="-14522"/>
            <a:ext cx="1219200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КРАСНАЯ КНИГА</a:t>
            </a:r>
            <a:endParaRPr lang="ru-RU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1194" y="1453865"/>
            <a:ext cx="116794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Во второй том Красной книги Узбекистана занесены редкие виды животных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7162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1A0ECD5-650E-4EB2-907F-144984068772}"/>
              </a:ext>
            </a:extLst>
          </p:cNvPr>
          <p:cNvSpPr/>
          <p:nvPr/>
        </p:nvSpPr>
        <p:spPr>
          <a:xfrm>
            <a:off x="184599" y="982639"/>
            <a:ext cx="12007401" cy="189506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Большое значение для охраны природы Узбекистана имеют заповедники, национальные парки и заказники</a:t>
            </a:r>
            <a:r>
              <a:rPr lang="ru-RU" sz="2400" i="1" dirty="0" smtClean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состоянию на 2016 год на территории Узбекистана имеются 8 государственных заповедников, 3 национальных парка, 12 заказников, 1 биосферный резерват и 3 питомника.</a:t>
            </a:r>
          </a:p>
        </p:txBody>
      </p:sp>
      <p:pic>
        <p:nvPicPr>
          <p:cNvPr id="2" name="Picture 2" descr="Как объединение в кластеры поможет развивать туризм в Узбекистане. Мнение  экспертов – Spot">
            <a:extLst>
              <a:ext uri="{FF2B5EF4-FFF2-40B4-BE49-F238E27FC236}">
                <a16:creationId xmlns:a16="http://schemas.microsoft.com/office/drawing/2014/main" id="{E9482ADB-115D-4B86-AAAF-1B4E5357E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65" y="2970365"/>
            <a:ext cx="5082308" cy="369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G'arbiy Tyanshan' YuNESKOning Butunjahon mеroslari ro'yxatiga oshiqmoqda »  GeoOlamga xush kelibsiz!">
            <a:extLst>
              <a:ext uri="{FF2B5EF4-FFF2-40B4-BE49-F238E27FC236}">
                <a16:creationId xmlns:a16="http://schemas.microsoft.com/office/drawing/2014/main" id="{58F90206-1438-4398-BE81-448C46F27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48" y="2970365"/>
            <a:ext cx="5209514" cy="369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ОХРАНА ПРИРОДЫ</a:t>
            </a:r>
            <a:endParaRPr lang="ru-RU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637275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C225118-BC88-4796-AE7C-8273B9A88CA1}"/>
              </a:ext>
            </a:extLst>
          </p:cNvPr>
          <p:cNvSpPr/>
          <p:nvPr/>
        </p:nvSpPr>
        <p:spPr>
          <a:xfrm>
            <a:off x="6509981" y="1267847"/>
            <a:ext cx="5509333" cy="5123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Территория Узбекистана неоднородна по физико-географическим условиям. Если северо-западная и западная части нашей республики заняты преимущественно равнинами, то восточная и юго-восточная части, напротив, состоят из гор и межгорных долин (котловин).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09315D-068F-4FC7-A3E3-82FE13775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6" y="1080655"/>
            <a:ext cx="6136042" cy="549756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75" y="0"/>
            <a:ext cx="12188825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ПРИРОДНЫЕ КОМПЛЕКСЫ</a:t>
            </a:r>
            <a:endParaRPr lang="ru-RU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68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A5AEAAA-5B57-4CC1-BB16-552265F7495C}"/>
              </a:ext>
            </a:extLst>
          </p:cNvPr>
          <p:cNvSpPr/>
          <p:nvPr/>
        </p:nvSpPr>
        <p:spPr>
          <a:xfrm>
            <a:off x="295108" y="1287872"/>
            <a:ext cx="5353878" cy="3471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 равнин Узбекистана более засушливый, летом очень жаркий, тогда как в горах и предгорьях несколько прохладнее и больше выпадает осадков.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9A99F69-6E8C-45C5-A92F-DB26B31D6D29}"/>
              </a:ext>
            </a:extLst>
          </p:cNvPr>
          <p:cNvSpPr/>
          <p:nvPr/>
        </p:nvSpPr>
        <p:spPr>
          <a:xfrm>
            <a:off x="266625" y="5148468"/>
            <a:ext cx="11847443" cy="1575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результате, равнины и горы республики существенно различаются своим почвенным покровом, растительным и животным миром. С учетом всего этого, территория Узбекистана может быть подразделена на две большие части: равнинную и предгорно-горную.</a:t>
            </a:r>
          </a:p>
        </p:txBody>
      </p:sp>
      <p:pic>
        <p:nvPicPr>
          <p:cNvPr id="13314" name="Picture 2" descr="Map showing the spatial distribution of total annual precipitation (mm)...  | Download Scientific Diagram">
            <a:extLst>
              <a:ext uri="{FF2B5EF4-FFF2-40B4-BE49-F238E27FC236}">
                <a16:creationId xmlns:a16="http://schemas.microsoft.com/office/drawing/2014/main" id="{1B33A944-0BFB-4422-8E40-0CD5119085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5" t="302" r="941"/>
          <a:stretch/>
        </p:blipFill>
        <p:spPr bwMode="auto">
          <a:xfrm>
            <a:off x="5882185" y="1061555"/>
            <a:ext cx="6035402" cy="394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DEA8AE2-96A4-488C-8638-CEB8066BD079}"/>
              </a:ext>
            </a:extLst>
          </p:cNvPr>
          <p:cNvSpPr/>
          <p:nvPr/>
        </p:nvSpPr>
        <p:spPr>
          <a:xfrm>
            <a:off x="6785113" y="701731"/>
            <a:ext cx="2809461" cy="464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5251"/>
            <a:ext cx="1219200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ПРИРОДНЫЕ </a:t>
            </a:r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КОМПЛЕКСЫ</a:t>
            </a:r>
            <a:endParaRPr lang="ru-RU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95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EE57C50-7A5C-45AA-9539-10D79FC628E3}"/>
              </a:ext>
            </a:extLst>
          </p:cNvPr>
          <p:cNvSpPr/>
          <p:nvPr/>
        </p:nvSpPr>
        <p:spPr>
          <a:xfrm>
            <a:off x="787019" y="1139965"/>
            <a:ext cx="10808125" cy="1113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равнинная, так и предгорно-горная части Узбекистана подразделяются на крупные природно-территориальные комплексы, различающиеся природными условиями физико-географические округа.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7A4DB8-3B87-45BB-9FAA-1331BAA15E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79" t="22788" r="8152" b="17472"/>
          <a:stretch/>
        </p:blipFill>
        <p:spPr>
          <a:xfrm>
            <a:off x="1851545" y="2478948"/>
            <a:ext cx="8679075" cy="419668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-15251"/>
            <a:ext cx="1219200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ПРИРОДНЫЕ </a:t>
            </a:r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КОМПЛЕКСЫ</a:t>
            </a:r>
            <a:endParaRPr lang="ru-RU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8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C3A8F1B-AB87-44DA-A7D0-A23EAA556548}"/>
              </a:ext>
            </a:extLst>
          </p:cNvPr>
          <p:cNvSpPr/>
          <p:nvPr/>
        </p:nvSpPr>
        <p:spPr>
          <a:xfrm>
            <a:off x="172278" y="874010"/>
            <a:ext cx="11847443" cy="12140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Равнинная часть Узбекистана делится на 5 физико-географических округов: 1)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Устюртский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2)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Нижнеамударьинский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3) Кызылкумский, 4)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Нижнезарафшанский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Аральский.</a:t>
            </a:r>
          </a:p>
        </p:txBody>
      </p:sp>
      <p:pic>
        <p:nvPicPr>
          <p:cNvPr id="2" name="Picture 2" descr="Устюрт (плато) — Азия — Планета Земля">
            <a:extLst>
              <a:ext uri="{FF2B5EF4-FFF2-40B4-BE49-F238E27FC236}">
                <a16:creationId xmlns:a16="http://schemas.microsoft.com/office/drawing/2014/main" id="{174D12DB-0368-4756-A525-1E5015345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9" t="19892" r="13356" b="1696"/>
          <a:stretch/>
        </p:blipFill>
        <p:spPr bwMode="auto">
          <a:xfrm>
            <a:off x="265043" y="2763297"/>
            <a:ext cx="2146852" cy="391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A02640-29FF-4906-BB22-5D3FFE2227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174" t="10213" r="9131" b="16893"/>
          <a:stretch/>
        </p:blipFill>
        <p:spPr>
          <a:xfrm>
            <a:off x="2710049" y="2946331"/>
            <a:ext cx="2788665" cy="372945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4F0ED8-71E0-416A-BD00-6C06BD2294DF}"/>
              </a:ext>
            </a:extLst>
          </p:cNvPr>
          <p:cNvSpPr/>
          <p:nvPr/>
        </p:nvSpPr>
        <p:spPr>
          <a:xfrm>
            <a:off x="265043" y="2223069"/>
            <a:ext cx="2146852" cy="397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Устюртский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3D5E0CD-A7BF-419A-A354-E8B293D553D2}"/>
              </a:ext>
            </a:extLst>
          </p:cNvPr>
          <p:cNvSpPr/>
          <p:nvPr/>
        </p:nvSpPr>
        <p:spPr>
          <a:xfrm>
            <a:off x="2517903" y="2277107"/>
            <a:ext cx="3379305" cy="575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Нижнеамударьинский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Аральский</a:t>
            </a:r>
          </a:p>
        </p:txBody>
      </p:sp>
      <p:pic>
        <p:nvPicPr>
          <p:cNvPr id="5" name="Picture 4" descr="Кызылкум — Википедия">
            <a:extLst>
              <a:ext uri="{FF2B5EF4-FFF2-40B4-BE49-F238E27FC236}">
                <a16:creationId xmlns:a16="http://schemas.microsoft.com/office/drawing/2014/main" id="{12480797-BA7C-4A06-90A1-092A91575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8" t="11391" r="11044" b="20991"/>
          <a:stretch/>
        </p:blipFill>
        <p:spPr bwMode="auto">
          <a:xfrm>
            <a:off x="9223513" y="4104668"/>
            <a:ext cx="2796208" cy="257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Quyi Zarafshon tabiiy geografik okrugi">
            <a:extLst>
              <a:ext uri="{FF2B5EF4-FFF2-40B4-BE49-F238E27FC236}">
                <a16:creationId xmlns:a16="http://schemas.microsoft.com/office/drawing/2014/main" id="{397056AB-99EC-47DE-B51C-1EFB855C8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433" y="3690731"/>
            <a:ext cx="3201361" cy="298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EFC848-5887-4F3C-A8F7-84CADE32C7B8}"/>
              </a:ext>
            </a:extLst>
          </p:cNvPr>
          <p:cNvSpPr/>
          <p:nvPr/>
        </p:nvSpPr>
        <p:spPr>
          <a:xfrm>
            <a:off x="5966780" y="2876205"/>
            <a:ext cx="2995013" cy="679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Нижнезарафшанский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BC245C7-5CA1-4487-AF03-63782CB5E412}"/>
              </a:ext>
            </a:extLst>
          </p:cNvPr>
          <p:cNvSpPr/>
          <p:nvPr/>
        </p:nvSpPr>
        <p:spPr>
          <a:xfrm>
            <a:off x="9548191" y="3571461"/>
            <a:ext cx="2146852" cy="397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Кызылкумский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ФИЗИКО-ГЕОГРАФИЧЕСКИЕ ОКРУГА</a:t>
            </a:r>
            <a:endParaRPr lang="ru-RU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89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C3A8F1B-AB87-44DA-A7D0-A23EAA556548}"/>
              </a:ext>
            </a:extLst>
          </p:cNvPr>
          <p:cNvSpPr/>
          <p:nvPr/>
        </p:nvSpPr>
        <p:spPr>
          <a:xfrm>
            <a:off x="-1" y="1035172"/>
            <a:ext cx="4943059" cy="3078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Предгорно-горная часть республики включает 6 физико-географических округов: 1) Сурхандарьинский, 2) Кашкадарьинский, 3) </a:t>
            </a:r>
            <a:r>
              <a:rPr lang="ru-RU" sz="24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Среднезарафшанский</a:t>
            </a:r>
            <a:r>
              <a:rPr lang="ru-RU" sz="24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4) </a:t>
            </a:r>
            <a:r>
              <a:rPr lang="ru-RU" sz="24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Мирзачуль</a:t>
            </a:r>
            <a:r>
              <a:rPr lang="ru-RU" sz="24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ский</a:t>
            </a:r>
            <a:r>
              <a:rPr lang="ru-RU" sz="24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5) Чирчик-</a:t>
            </a:r>
            <a:r>
              <a:rPr lang="ru-RU" sz="24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Ахангаранский</a:t>
            </a:r>
            <a:r>
              <a:rPr lang="ru-RU" sz="24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6) Ферганский.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BFFD60-A5EF-4231-B936-BF32E2B71A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79" t="22788" r="8152" b="17472"/>
          <a:stretch/>
        </p:blipFill>
        <p:spPr>
          <a:xfrm>
            <a:off x="5254387" y="1098021"/>
            <a:ext cx="6426403" cy="4162577"/>
          </a:xfrm>
          <a:prstGeom prst="rect">
            <a:avLst/>
          </a:prstGeom>
        </p:spPr>
      </p:pic>
      <p:pic>
        <p:nvPicPr>
          <p:cNvPr id="2" name="Picture 2" descr="Горы Заамина">
            <a:extLst>
              <a:ext uri="{FF2B5EF4-FFF2-40B4-BE49-F238E27FC236}">
                <a16:creationId xmlns:a16="http://schemas.microsoft.com/office/drawing/2014/main" id="{52FCD850-F6CF-4008-8806-01D432C06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1" y="4398440"/>
            <a:ext cx="4121426" cy="228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Туризм Джизакской области - Posts | Facebook">
            <a:extLst>
              <a:ext uri="{FF2B5EF4-FFF2-40B4-BE49-F238E27FC236}">
                <a16:creationId xmlns:a16="http://schemas.microsoft.com/office/drawing/2014/main" id="{C4CD46CE-1E31-47A1-8767-056ABD1FF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531" y="5440240"/>
            <a:ext cx="2305464" cy="124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Джизак | URG">
            <a:extLst>
              <a:ext uri="{FF2B5EF4-FFF2-40B4-BE49-F238E27FC236}">
                <a16:creationId xmlns:a16="http://schemas.microsoft.com/office/drawing/2014/main" id="{88ECCBD7-3B79-41C2-BDF3-8E89EE0CA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273" y="5440240"/>
            <a:ext cx="2597913" cy="12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Adir, тog' va yaylov o'simliklari">
            <a:extLst>
              <a:ext uri="{FF2B5EF4-FFF2-40B4-BE49-F238E27FC236}">
                <a16:creationId xmlns:a16="http://schemas.microsoft.com/office/drawing/2014/main" id="{B2771663-C351-4C1F-9D16-4A0543596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464" y="5440240"/>
            <a:ext cx="2305465" cy="126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ФИЗИКО-ГЕОГРАФИЧЕСКИЕ ОКРУГА</a:t>
            </a:r>
            <a:endParaRPr lang="ru-RU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01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/>
          <p:nvPr/>
        </p:nvSpPr>
        <p:spPr>
          <a:xfrm>
            <a:off x="0" y="0"/>
            <a:ext cx="12192000" cy="87142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6152" name="Прямоугольник 22"/>
          <p:cNvSpPr>
            <a:spLocks noChangeArrowheads="1"/>
          </p:cNvSpPr>
          <p:nvPr/>
        </p:nvSpPr>
        <p:spPr bwMode="auto">
          <a:xfrm>
            <a:off x="17462" y="112544"/>
            <a:ext cx="12157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ПРИРОДНЫЕ БОГАТСТВА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E1798E41-7D36-472F-AD08-886179EDF8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8884098"/>
              </p:ext>
            </p:extLst>
          </p:nvPr>
        </p:nvGraphicFramePr>
        <p:xfrm>
          <a:off x="-17463" y="871420"/>
          <a:ext cx="12191999" cy="59865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4BFB285-76B8-455D-B70B-18DE4B8A7121}"/>
              </a:ext>
            </a:extLst>
          </p:cNvPr>
          <p:cNvSpPr/>
          <p:nvPr/>
        </p:nvSpPr>
        <p:spPr>
          <a:xfrm>
            <a:off x="307975" y="914400"/>
            <a:ext cx="11685490" cy="2377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Каждый из этих округов состоит из природно-территориальных комплексов разной величины и разных особенностей, которые различаются всей совокупностью географических условий (строение поверхности, климат, воды, почвенно-растительный покров и др.).</a:t>
            </a:r>
          </a:p>
        </p:txBody>
      </p:sp>
      <p:pic>
        <p:nvPicPr>
          <p:cNvPr id="2" name="Picture 2" descr="Учебник для 4 класса школ общего среднего образования - PDF Скачать  Бесплатно">
            <a:extLst>
              <a:ext uri="{FF2B5EF4-FFF2-40B4-BE49-F238E27FC236}">
                <a16:creationId xmlns:a16="http://schemas.microsoft.com/office/drawing/2014/main" id="{DDF777FF-0887-49CE-B8D0-A636864A8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" t="1330" r="2858" b="1961"/>
          <a:stretch/>
        </p:blipFill>
        <p:spPr bwMode="auto">
          <a:xfrm>
            <a:off x="6325235" y="3583264"/>
            <a:ext cx="4248737" cy="284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446E5B-AB11-4067-98EC-0CC609071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370" y="3392195"/>
            <a:ext cx="2975212" cy="329371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74" y="0"/>
            <a:ext cx="12188825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ФИЗИКО-ГЕОГРАФИЧЕСКИЕ ОКРУГА</a:t>
            </a:r>
          </a:p>
        </p:txBody>
      </p:sp>
    </p:spTree>
    <p:extLst>
      <p:ext uri="{BB962C8B-B14F-4D97-AF65-F5344CB8AC3E}">
        <p14:creationId xmlns:p14="http://schemas.microsoft.com/office/powerpoint/2010/main" val="190857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683198"/>
          </a:xfrm>
          <a:prstGeom prst="rect">
            <a:avLst/>
          </a:prstGeom>
          <a:solidFill>
            <a:srgbClr val="1E0A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ЗАКРЕПЛЕНИЕ</a:t>
            </a:r>
          </a:p>
        </p:txBody>
      </p:sp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id="{7EE2F96C-8201-46E9-9AA4-E7E1ED0DED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03785"/>
              </p:ext>
            </p:extLst>
          </p:nvPr>
        </p:nvGraphicFramePr>
        <p:xfrm>
          <a:off x="152400" y="762001"/>
          <a:ext cx="11887200" cy="588244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39740802"/>
                    </a:ext>
                  </a:extLst>
                </a:gridCol>
                <a:gridCol w="8663609">
                  <a:extLst>
                    <a:ext uri="{9D8B030D-6E8A-4147-A177-3AD203B41FA5}">
                      <a16:colId xmlns:a16="http://schemas.microsoft.com/office/drawing/2014/main" val="2943980667"/>
                    </a:ext>
                  </a:extLst>
                </a:gridCol>
                <a:gridCol w="1183555">
                  <a:extLst>
                    <a:ext uri="{9D8B030D-6E8A-4147-A177-3AD203B41FA5}">
                      <a16:colId xmlns:a16="http://schemas.microsoft.com/office/drawing/2014/main" val="559137225"/>
                    </a:ext>
                  </a:extLst>
                </a:gridCol>
                <a:gridCol w="1354236">
                  <a:extLst>
                    <a:ext uri="{9D8B030D-6E8A-4147-A177-3AD203B41FA5}">
                      <a16:colId xmlns:a16="http://schemas.microsoft.com/office/drawing/2014/main" val="834397990"/>
                    </a:ext>
                  </a:extLst>
                </a:gridCol>
              </a:tblGrid>
              <a:tr h="276438">
                <a:tc>
                  <a:txBody>
                    <a:bodyPr/>
                    <a:lstStyle/>
                    <a:p>
                      <a:pPr algn="ctr"/>
                      <a:r>
                        <a:rPr lang="uz-Cyrl-UZ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Утверждения</a:t>
                      </a:r>
                      <a:endParaRPr lang="ru-RU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Верно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верно</a:t>
                      </a:r>
                    </a:p>
                    <a:p>
                      <a:pPr algn="ctr"/>
                      <a:endParaRPr lang="ru-RU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227344"/>
                  </a:ext>
                </a:extLst>
              </a:tr>
              <a:tr h="711954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Природные ресурсы делятся на 2 вида: </a:t>
                      </a:r>
                      <a:r>
                        <a:rPr lang="ru-RU" sz="2200" b="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исчерпаемые</a:t>
                      </a:r>
                      <a:r>
                        <a:rPr lang="ru-RU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неисчерпаемые</a:t>
                      </a:r>
                      <a:endParaRPr lang="en-US" sz="2200" b="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602717"/>
                  </a:ext>
                </a:extLst>
              </a:tr>
              <a:tr h="711954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загрязнении воздуха наиболее высокая доля принадлежит промышленности </a:t>
                      </a:r>
                      <a:endParaRPr lang="ru-RU" sz="2200" i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448379"/>
                  </a:ext>
                </a:extLst>
              </a:tr>
              <a:tr h="578924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«Красная книга» Узбекистана состоит из 4 томов</a:t>
                      </a:r>
                      <a:endParaRPr lang="ru-RU" sz="2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431577"/>
                  </a:ext>
                </a:extLst>
              </a:tr>
              <a:tr h="711954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b="0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Равнинная часть Узбекистана охватывает ее северо-западные и западные районы</a:t>
                      </a:r>
                      <a:endParaRPr lang="ru-RU" sz="22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756111"/>
                  </a:ext>
                </a:extLst>
              </a:tr>
              <a:tr h="711954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Территория Узбекистана разделена на 11 физико-географических округов</a:t>
                      </a:r>
                      <a:endParaRPr lang="ru-RU" sz="2200" b="0" i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722111"/>
                  </a:ext>
                </a:extLst>
              </a:tr>
              <a:tr h="711954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Ферганский физико-географический округ относится к равнинной части страны</a:t>
                      </a:r>
                      <a:endParaRPr lang="ru-RU" sz="2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581357"/>
                  </a:ext>
                </a:extLst>
              </a:tr>
              <a:tr h="711954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i="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Устюртский</a:t>
                      </a:r>
                      <a:r>
                        <a:rPr lang="ru-RU" sz="2200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округ характеризуется типично пустынными ландшафтами</a:t>
                      </a:r>
                      <a:endParaRPr lang="ru-RU" sz="2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403758"/>
                  </a:ext>
                </a:extLst>
              </a:tr>
            </a:tbl>
          </a:graphicData>
        </a:graphic>
      </p:graphicFrame>
      <p:sp>
        <p:nvSpPr>
          <p:cNvPr id="10" name="Знак ''плюс'' 9">
            <a:extLst>
              <a:ext uri="{FF2B5EF4-FFF2-40B4-BE49-F238E27FC236}">
                <a16:creationId xmlns:a16="http://schemas.microsoft.com/office/drawing/2014/main" id="{A29F8F64-BCD6-42B5-8679-62BBE3517541}"/>
              </a:ext>
            </a:extLst>
          </p:cNvPr>
          <p:cNvSpPr/>
          <p:nvPr/>
        </p:nvSpPr>
        <p:spPr>
          <a:xfrm>
            <a:off x="9717258" y="1600200"/>
            <a:ext cx="609600" cy="5334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нак ''плюс'' 11">
            <a:extLst>
              <a:ext uri="{FF2B5EF4-FFF2-40B4-BE49-F238E27FC236}">
                <a16:creationId xmlns:a16="http://schemas.microsoft.com/office/drawing/2014/main" id="{A4E310F0-52C9-4C82-B199-4042769F1783}"/>
              </a:ext>
            </a:extLst>
          </p:cNvPr>
          <p:cNvSpPr/>
          <p:nvPr/>
        </p:nvSpPr>
        <p:spPr>
          <a:xfrm>
            <a:off x="9718430" y="2423062"/>
            <a:ext cx="609600" cy="5334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нак ''плюс'' 12">
            <a:extLst>
              <a:ext uri="{FF2B5EF4-FFF2-40B4-BE49-F238E27FC236}">
                <a16:creationId xmlns:a16="http://schemas.microsoft.com/office/drawing/2014/main" id="{7677AB76-A2A5-4AF1-9E80-BE628E92787B}"/>
              </a:ext>
            </a:extLst>
          </p:cNvPr>
          <p:cNvSpPr/>
          <p:nvPr/>
        </p:nvSpPr>
        <p:spPr>
          <a:xfrm>
            <a:off x="9717258" y="3726131"/>
            <a:ext cx="609600" cy="5334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нак ''плюс'' 13">
            <a:extLst>
              <a:ext uri="{FF2B5EF4-FFF2-40B4-BE49-F238E27FC236}">
                <a16:creationId xmlns:a16="http://schemas.microsoft.com/office/drawing/2014/main" id="{557EB559-9B54-4635-AFEC-F76E559B67B8}"/>
              </a:ext>
            </a:extLst>
          </p:cNvPr>
          <p:cNvSpPr/>
          <p:nvPr/>
        </p:nvSpPr>
        <p:spPr>
          <a:xfrm>
            <a:off x="9717258" y="4495800"/>
            <a:ext cx="609600" cy="5334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нак ''плюс'' 14">
            <a:extLst>
              <a:ext uri="{FF2B5EF4-FFF2-40B4-BE49-F238E27FC236}">
                <a16:creationId xmlns:a16="http://schemas.microsoft.com/office/drawing/2014/main" id="{73E49540-9C9C-4AF5-BA6E-2ED3E684B209}"/>
              </a:ext>
            </a:extLst>
          </p:cNvPr>
          <p:cNvSpPr/>
          <p:nvPr/>
        </p:nvSpPr>
        <p:spPr>
          <a:xfrm>
            <a:off x="9717258" y="5992960"/>
            <a:ext cx="609600" cy="5334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нак ''минус'' 10">
            <a:extLst>
              <a:ext uri="{FF2B5EF4-FFF2-40B4-BE49-F238E27FC236}">
                <a16:creationId xmlns:a16="http://schemas.microsoft.com/office/drawing/2014/main" id="{3596A767-34EB-4888-A421-701D085FBB01}"/>
              </a:ext>
            </a:extLst>
          </p:cNvPr>
          <p:cNvSpPr/>
          <p:nvPr/>
        </p:nvSpPr>
        <p:spPr>
          <a:xfrm>
            <a:off x="11049000" y="3200400"/>
            <a:ext cx="609600" cy="381000"/>
          </a:xfrm>
          <a:prstGeom prst="mathMinus">
            <a:avLst/>
          </a:prstGeom>
          <a:solidFill>
            <a:srgbClr val="0033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нак ''минус'' 16">
            <a:extLst>
              <a:ext uri="{FF2B5EF4-FFF2-40B4-BE49-F238E27FC236}">
                <a16:creationId xmlns:a16="http://schemas.microsoft.com/office/drawing/2014/main" id="{3C7A6DAE-293A-4987-91D7-2C2917411B39}"/>
              </a:ext>
            </a:extLst>
          </p:cNvPr>
          <p:cNvSpPr/>
          <p:nvPr/>
        </p:nvSpPr>
        <p:spPr>
          <a:xfrm>
            <a:off x="11049000" y="5334000"/>
            <a:ext cx="609600" cy="381000"/>
          </a:xfrm>
          <a:prstGeom prst="mathMinus">
            <a:avLst/>
          </a:prstGeom>
          <a:solidFill>
            <a:srgbClr val="0033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043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1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ЗАДАНИЯ ДЛЯ САМОСТОЯТЕЛЬНОЙ РАБОТЫ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702367" y="1023148"/>
            <a:ext cx="10813772" cy="16007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 Прочитать §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44-45.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Picture 6" descr="Анкетирование в педагогике и его необходимость для контроля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3997105"/>
            <a:ext cx="5811080" cy="275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702367" y="2794633"/>
            <a:ext cx="10813772" cy="11362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2.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На контурной карте </a:t>
            </a:r>
            <a:r>
              <a:rPr lang="ru-RU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нанесите </a:t>
            </a:r>
            <a:r>
              <a:rPr lang="ru-RU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физико-географические округа </a:t>
            </a: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Узбекистана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9218" name="Picture 2" descr="Предупреждаю: воды на всех не хватит...: alex_anpilogov — LiveJournal">
            <a:extLst>
              <a:ext uri="{FF2B5EF4-FFF2-40B4-BE49-F238E27FC236}">
                <a16:creationId xmlns:a16="http://schemas.microsoft.com/office/drawing/2014/main" id="{06ECD3DB-008A-4811-81BD-A695EE88F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079" y="3997105"/>
            <a:ext cx="4943059" cy="275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15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2324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ВРЕДНЫХ ВЫБРОСОВ В АТМОСФЕРУ УЗБЕКИСТАНА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8612"/>
          <a:stretch/>
        </p:blipFill>
        <p:spPr>
          <a:xfrm>
            <a:off x="1131063" y="1419367"/>
            <a:ext cx="9929874" cy="517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02540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871"/>
          <a:stretch/>
        </p:blipFill>
        <p:spPr>
          <a:xfrm>
            <a:off x="859808" y="927652"/>
            <a:ext cx="10770465" cy="57324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ПРИРОДНЫЕ РЕСУРСЫ И ИХ ВИДЫ</a:t>
            </a:r>
          </a:p>
        </p:txBody>
      </p:sp>
    </p:spTree>
    <p:extLst>
      <p:ext uri="{BB962C8B-B14F-4D97-AF65-F5344CB8AC3E}">
        <p14:creationId xmlns:p14="http://schemas.microsoft.com/office/powerpoint/2010/main" val="1750020302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ЗАГРЯЗНЕНИЕ ОКРУЖАЮЩЕЙ СРЕДЫ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54CE979-6850-43E7-B5AE-5EC03191EFA5}"/>
              </a:ext>
            </a:extLst>
          </p:cNvPr>
          <p:cNvSpPr/>
          <p:nvPr/>
        </p:nvSpPr>
        <p:spPr>
          <a:xfrm>
            <a:off x="198782" y="1099931"/>
            <a:ext cx="11794435" cy="1351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Узбекистане за год в атмосферу выбрасывается около 2000 тыс. т загрязняющих веществ, из них 1300,0 тыс. т приходятся на долю транспорта. </a:t>
            </a:r>
          </a:p>
        </p:txBody>
      </p:sp>
      <p:pic>
        <p:nvPicPr>
          <p:cNvPr id="1026" name="Picture 2" descr="Kompleks mintaqaviy loyihalarni amalga oshirishda geografiyaning o`rni »  GeoOlamga xush kelibsiz!">
            <a:extLst>
              <a:ext uri="{FF2B5EF4-FFF2-40B4-BE49-F238E27FC236}">
                <a16:creationId xmlns:a16="http://schemas.microsoft.com/office/drawing/2014/main" id="{7E963DAE-3726-4BB2-8331-A0F6024BA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33" y="2451655"/>
            <a:ext cx="5577866" cy="412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irik ekologik muammolar va ularning yechimi » GeoOlamga xush kelibsiz!">
            <a:extLst>
              <a:ext uri="{FF2B5EF4-FFF2-40B4-BE49-F238E27FC236}">
                <a16:creationId xmlns:a16="http://schemas.microsoft.com/office/drawing/2014/main" id="{5DB13631-6D0E-4927-80CB-8DCF0BD1C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461" y="2637186"/>
            <a:ext cx="5420139" cy="409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479774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EF08F25-33C8-4283-BE6F-20FECB8C8211}"/>
              </a:ext>
            </a:extLst>
          </p:cNvPr>
          <p:cNvSpPr/>
          <p:nvPr/>
        </p:nvSpPr>
        <p:spPr>
          <a:xfrm>
            <a:off x="0" y="940907"/>
            <a:ext cx="12192000" cy="1053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загрязнении атмосферного воздуха таких крупных городов, как Ташкент, Самарканд, Бухара, Фергана, Андижан доля автотранспорта составляет 80%.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ЗАГРЯЗНЕНИЕ ОКРУЖАЮЩЕЙ СРЕДЫ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1B72EB6-969B-42CF-BCCF-E306F9ABB8F0}"/>
              </a:ext>
            </a:extLst>
          </p:cNvPr>
          <p:cNvSpPr/>
          <p:nvPr/>
        </p:nvSpPr>
        <p:spPr>
          <a:xfrm>
            <a:off x="119268" y="4813852"/>
            <a:ext cx="11913704" cy="1934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в городах, где находятся крупные промышленные объекты, велика доля промышленных выбросов. В таких городах, как Алмалык,  Ангрен, Навои, Андижан, Фергана, Ташкент и других,  воздух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загазован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сероводородом, азотом, фенолом, аммиаком, фтористым водородом и другими газами.</a:t>
            </a:r>
          </a:p>
        </p:txBody>
      </p:sp>
      <p:pic>
        <p:nvPicPr>
          <p:cNvPr id="2050" name="Picture 2" descr="Turli xil transport turlarining atrof muhitga ta'siri. Avtomobil  transportining atrof muhitga ta'siri">
            <a:extLst>
              <a:ext uri="{FF2B5EF4-FFF2-40B4-BE49-F238E27FC236}">
                <a16:creationId xmlns:a16="http://schemas.microsoft.com/office/drawing/2014/main" id="{20C3DD3D-E86D-46FB-970E-5752D6050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42" y="1994457"/>
            <a:ext cx="3704565" cy="286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vtomobillardan ehtiyot bo`ling! » GeoOlamga xush kelibsiz!">
            <a:extLst>
              <a:ext uri="{FF2B5EF4-FFF2-40B4-BE49-F238E27FC236}">
                <a16:creationId xmlns:a16="http://schemas.microsoft.com/office/drawing/2014/main" id="{8D37606B-DE77-4524-9341-B3D75E700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721" y="1994457"/>
            <a:ext cx="3849584" cy="286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Материал из бумажных отходов сделает автомобили легче и сократит расход  топлива">
            <a:extLst>
              <a:ext uri="{FF2B5EF4-FFF2-40B4-BE49-F238E27FC236}">
                <a16:creationId xmlns:a16="http://schemas.microsoft.com/office/drawing/2014/main" id="{8EE130CD-0CF2-48CC-8CEA-5FEE83444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537" y="2020964"/>
            <a:ext cx="3849585" cy="284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36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2A111FB-87E9-4279-996D-ACFEC02DCF27}"/>
              </a:ext>
            </a:extLst>
          </p:cNvPr>
          <p:cNvSpPr/>
          <p:nvPr/>
        </p:nvSpPr>
        <p:spPr>
          <a:xfrm>
            <a:off x="129209" y="914400"/>
            <a:ext cx="11933582" cy="1643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Воздух в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Сариасийском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Узунском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районах Сурхандарьинской области загрязняется вредными выбросами фтора алюминиевого завода города Турсунзаде в соседнем Таджикистане. Из-за этого выросла детская смертность, высыхают сады и виноградники, заболевают сельскохозяйственные животные.</a:t>
            </a:r>
          </a:p>
        </p:txBody>
      </p:sp>
      <p:pic>
        <p:nvPicPr>
          <p:cNvPr id="3074" name="Picture 2" descr="Referat mavzu: Tojikiston Alyuminiy zavodi va uning zararli oqibatlari.  Rog`un gesining Qurilishi Ilmiy rahbar: Prof. Yo`lchiyeva Mavluda. Bajardi:  Haydarova Sevara 2-kurs Farmatsiya 1/1 guruh toshkent-2010 tojikiston alyuminiy  zavodi">
            <a:extLst>
              <a:ext uri="{FF2B5EF4-FFF2-40B4-BE49-F238E27FC236}">
                <a16:creationId xmlns:a16="http://schemas.microsoft.com/office/drawing/2014/main" id="{517E5B46-08C3-4A56-B177-6C4F242CD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" y="2609850"/>
            <a:ext cx="5172076" cy="407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Тожикистон алюминий заводи Ўзбекистондан табиий газ сотиб олади">
            <a:extLst>
              <a:ext uri="{FF2B5EF4-FFF2-40B4-BE49-F238E27FC236}">
                <a16:creationId xmlns:a16="http://schemas.microsoft.com/office/drawing/2014/main" id="{8A56769E-379A-46A5-B8AC-85A7F3B30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607" y="2609849"/>
            <a:ext cx="6114069" cy="407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ЗАГРЯЗНЕНИЕ ОКРУЖАЮЩЕЙ СРЕДЫ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067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93BDD78-1C7F-4564-947F-CABC4372F162}"/>
              </a:ext>
            </a:extLst>
          </p:cNvPr>
          <p:cNvSpPr/>
          <p:nvPr/>
        </p:nvSpPr>
        <p:spPr>
          <a:xfrm>
            <a:off x="132522" y="1037230"/>
            <a:ext cx="11926956" cy="2088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Реки Узбекистана загрязняются сточными водами промышленных предприятий, организаций бытового обслуживания и здравоохранения, птицеводческих и животноводческих комплексов, а также дренажными водами. Основная задача охраны водных источников республики — очистка сточных вод до их сброса в природные водные объекты.</a:t>
            </a:r>
          </a:p>
        </p:txBody>
      </p:sp>
      <p:pic>
        <p:nvPicPr>
          <p:cNvPr id="3" name="Picture 2" descr="O`QUV -USLUBIY MAJMUA">
            <a:extLst>
              <a:ext uri="{FF2B5EF4-FFF2-40B4-BE49-F238E27FC236}">
                <a16:creationId xmlns:a16="http://schemas.microsoft.com/office/drawing/2014/main" id="{5525BB4F-3F25-419E-BDA1-2D108A860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60"/>
          <a:stretch/>
        </p:blipFill>
        <p:spPr bwMode="auto">
          <a:xfrm>
            <a:off x="463827" y="3512457"/>
            <a:ext cx="5380383" cy="324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O`QUV -USLUBIY MAJMUA">
            <a:extLst>
              <a:ext uri="{FF2B5EF4-FFF2-40B4-BE49-F238E27FC236}">
                <a16:creationId xmlns:a16="http://schemas.microsoft.com/office/drawing/2014/main" id="{5B5A3E75-B164-483C-941C-A2273893F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034" y="3512457"/>
            <a:ext cx="5406887" cy="324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26" y="0"/>
            <a:ext cx="12185373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 dirty="0">
                <a:solidFill>
                  <a:prstClr val="white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ЗАГРЯЗНЕНИЕ ВОДОЕМОВ</a:t>
            </a:r>
            <a:endParaRPr lang="ru-RU" sz="3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03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1D0C9F1-3DA7-440A-B4FF-A280A00ABD99}"/>
              </a:ext>
            </a:extLst>
          </p:cNvPr>
          <p:cNvSpPr/>
          <p:nvPr/>
        </p:nvSpPr>
        <p:spPr>
          <a:xfrm>
            <a:off x="384313" y="1046922"/>
            <a:ext cx="1444487" cy="3180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D265DF3-9CF1-4911-BA4A-A10C3A6D51B4}"/>
              </a:ext>
            </a:extLst>
          </p:cNvPr>
          <p:cNvSpPr/>
          <p:nvPr/>
        </p:nvSpPr>
        <p:spPr>
          <a:xfrm>
            <a:off x="116006" y="1039647"/>
            <a:ext cx="11959988" cy="2264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предупреждения эрозии почв и восстановления плодородия необходимо строго соблюдать правила возделывания земель и полива растений, рационально расходовать воду, обработку посевов проводить с учетом новейших достижений агротехники, использовать в основном органические удобрения, в борьбе с сельскохозяйственными вредителями шире применять биологические методы.</a:t>
            </a:r>
          </a:p>
        </p:txBody>
      </p:sp>
      <p:pic>
        <p:nvPicPr>
          <p:cNvPr id="3" name="Picture 2" descr="Tuproq eroziyasi iqlim o'zgarishini yanada tezlashtirmoqda. — Teletype">
            <a:extLst>
              <a:ext uri="{FF2B5EF4-FFF2-40B4-BE49-F238E27FC236}">
                <a16:creationId xmlns:a16="http://schemas.microsoft.com/office/drawing/2014/main" id="{60958585-762E-44A0-B87D-6C0440AC7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32"/>
          <a:stretch/>
        </p:blipFill>
        <p:spPr bwMode="auto">
          <a:xfrm>
            <a:off x="709090" y="3303752"/>
            <a:ext cx="5224889" cy="325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Янги лойиҳадан қандай натижалар кутилаяпти? - Халқ сўзи">
            <a:extLst>
              <a:ext uri="{FF2B5EF4-FFF2-40B4-BE49-F238E27FC236}">
                <a16:creationId xmlns:a16="http://schemas.microsoft.com/office/drawing/2014/main" id="{586D38C4-85BE-4A9F-8ADF-7D953C7FB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479" y="3303752"/>
            <a:ext cx="5327374" cy="325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ЗАГРЯЗНЕНИЕ ПОЧВ</a:t>
            </a:r>
            <a:endParaRPr lang="ru-RU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6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5020</TotalTime>
  <Words>721</Words>
  <Application>Microsoft Office PowerPoint</Application>
  <PresentationFormat>Широкоэкранный</PresentationFormat>
  <Paragraphs>74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Tahoma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510</cp:revision>
  <dcterms:created xsi:type="dcterms:W3CDTF">2020-09-25T10:29:56Z</dcterms:created>
  <dcterms:modified xsi:type="dcterms:W3CDTF">2021-03-05T16:45:43Z</dcterms:modified>
</cp:coreProperties>
</file>