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18" r:id="rId3"/>
  </p:sldMasterIdLst>
  <p:sldIdLst>
    <p:sldId id="257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62" autoAdjust="0"/>
    <p:restoredTop sz="94660"/>
  </p:normalViewPr>
  <p:slideViewPr>
    <p:cSldViewPr snapToGrid="0">
      <p:cViewPr varScale="1">
        <p:scale>
          <a:sx n="70" d="100"/>
          <a:sy n="70" d="100"/>
        </p:scale>
        <p:origin x="63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FE4F9-066C-4165-B16A-6F5E9CC6F636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31279-DEC0-4F7B-AC42-B7119095D0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799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FE4F9-066C-4165-B16A-6F5E9CC6F636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31279-DEC0-4F7B-AC42-B7119095D0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008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FE4F9-066C-4165-B16A-6F5E9CC6F636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31279-DEC0-4F7B-AC42-B7119095D0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596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32"/>
            <a:ext cx="10363201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2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09296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13471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1168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71" indent="-247608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604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23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891164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473484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46758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7"/>
            <a:ext cx="5082117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560287"/>
            <a:ext cx="5084232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1820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FE4F9-066C-4165-B16A-6F5E9CC6F636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31279-DEC0-4F7B-AC42-B7119095D0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8339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803373"/>
            <a:ext cx="5084232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598248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07351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113217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8827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472753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9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5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9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5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9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5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268249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50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7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50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7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50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7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50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7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275370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12347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35303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2164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FE4F9-066C-4165-B16A-6F5E9CC6F636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31279-DEC0-4F7B-AC42-B7119095D0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7430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627687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37491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448064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11965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733206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71249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71366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73426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455604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54577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FE4F9-066C-4165-B16A-6F5E9CC6F636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31279-DEC0-4F7B-AC42-B7119095D0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0935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682210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17834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426582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645130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758044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637655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085694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136463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484176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69410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FE4F9-066C-4165-B16A-6F5E9CC6F636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31279-DEC0-4F7B-AC42-B7119095D0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4093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177478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81093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303302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57464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49945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68328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089179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413854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625424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56683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FE4F9-066C-4165-B16A-6F5E9CC6F636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31279-DEC0-4F7B-AC42-B7119095D0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4598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202393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309306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397320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86929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292887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201574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490703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512520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533055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375AE-5617-4C2D-8ABD-AD664B6A9F0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9B009-0D59-4DBD-AE69-7A1F2283833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487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FE4F9-066C-4165-B16A-6F5E9CC6F636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31279-DEC0-4F7B-AC42-B7119095D0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4304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375AE-5617-4C2D-8ABD-AD664B6A9F0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9B009-0D59-4DBD-AE69-7A1F2283833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472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375AE-5617-4C2D-8ABD-AD664B6A9F0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9B009-0D59-4DBD-AE69-7A1F2283833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9856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375AE-5617-4C2D-8ABD-AD664B6A9F0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9B009-0D59-4DBD-AE69-7A1F2283833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9698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375AE-5617-4C2D-8ABD-AD664B6A9F0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9B009-0D59-4DBD-AE69-7A1F2283833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5922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375AE-5617-4C2D-8ABD-AD664B6A9F0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9B009-0D59-4DBD-AE69-7A1F2283833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2394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375AE-5617-4C2D-8ABD-AD664B6A9F0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9B009-0D59-4DBD-AE69-7A1F2283833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6984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375AE-5617-4C2D-8ABD-AD664B6A9F0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9B009-0D59-4DBD-AE69-7A1F2283833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3944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375AE-5617-4C2D-8ABD-AD664B6A9F0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9B009-0D59-4DBD-AE69-7A1F2283833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6021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375AE-5617-4C2D-8ABD-AD664B6A9F0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9B009-0D59-4DBD-AE69-7A1F2283833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779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375AE-5617-4C2D-8ABD-AD664B6A9F0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9B009-0D59-4DBD-AE69-7A1F2283833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19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FE4F9-066C-4165-B16A-6F5E9CC6F636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31279-DEC0-4F7B-AC42-B7119095D0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725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FE4F9-066C-4165-B16A-6F5E9CC6F636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31279-DEC0-4F7B-AC42-B7119095D0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501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64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FE4F9-066C-4165-B16A-6F5E9CC6F636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31279-DEC0-4F7B-AC42-B7119095D0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159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401"/>
            <a:ext cx="10363200" cy="8191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1"/>
            <a:ext cx="10363200" cy="46270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4918" y="6303013"/>
            <a:ext cx="2161116" cy="307760"/>
          </a:xfrm>
          <a:prstGeom prst="rect">
            <a:avLst/>
          </a:prstGeom>
        </p:spPr>
        <p:txBody>
          <a:bodyPr lIns="121907" tIns="60952" rIns="121907" bIns="60952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18" y="6292851"/>
            <a:ext cx="139700" cy="328083"/>
          </a:xfrm>
          <a:prstGeom prst="rect">
            <a:avLst/>
          </a:prstGeom>
        </p:spPr>
        <p:txBody>
          <a:bodyPr wrap="none" lIns="121907" tIns="60952" rIns="121907" bIns="60952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1499A-3202-4610-BF1E-4D0A402E8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3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7552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518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5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3585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0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59" name="Freeform 6"/>
          <p:cNvSpPr>
            <a:spLocks/>
          </p:cNvSpPr>
          <p:nvPr/>
        </p:nvSpPr>
        <p:spPr bwMode="auto">
          <a:xfrm>
            <a:off x="10833101" y="6390218"/>
            <a:ext cx="65617" cy="137583"/>
          </a:xfrm>
          <a:custGeom>
            <a:avLst/>
            <a:gdLst>
              <a:gd name="T0" fmla="*/ 191313720 w 704"/>
              <a:gd name="T1" fmla="*/ 82155763 h 1506"/>
              <a:gd name="T2" fmla="*/ 191313720 w 704"/>
              <a:gd name="T3" fmla="*/ 82155763 h 1506"/>
              <a:gd name="T4" fmla="*/ 235054430 w 704"/>
              <a:gd name="T5" fmla="*/ 82155763 h 1506"/>
              <a:gd name="T6" fmla="*/ 235054430 w 704"/>
              <a:gd name="T7" fmla="*/ 0 h 1506"/>
              <a:gd name="T8" fmla="*/ 164270827 w 704"/>
              <a:gd name="T9" fmla="*/ 0 h 1506"/>
              <a:gd name="T10" fmla="*/ 51749986 w 704"/>
              <a:gd name="T11" fmla="*/ 108253167 h 1506"/>
              <a:gd name="T12" fmla="*/ 51749986 w 704"/>
              <a:gd name="T13" fmla="*/ 158832954 h 1506"/>
              <a:gd name="T14" fmla="*/ 0 w 704"/>
              <a:gd name="T15" fmla="*/ 158832954 h 1506"/>
              <a:gd name="T16" fmla="*/ 0 w 704"/>
              <a:gd name="T17" fmla="*/ 241312597 h 1506"/>
              <a:gd name="T18" fmla="*/ 51749986 w 704"/>
              <a:gd name="T19" fmla="*/ 241312597 h 1506"/>
              <a:gd name="T20" fmla="*/ 51749986 w 704"/>
              <a:gd name="T21" fmla="*/ 485202609 h 1506"/>
              <a:gd name="T22" fmla="*/ 155924330 w 704"/>
              <a:gd name="T23" fmla="*/ 485202609 h 1506"/>
              <a:gd name="T24" fmla="*/ 155924330 w 704"/>
              <a:gd name="T25" fmla="*/ 241312597 h 1506"/>
              <a:gd name="T26" fmla="*/ 226708003 w 704"/>
              <a:gd name="T27" fmla="*/ 241312597 h 1506"/>
              <a:gd name="T28" fmla="*/ 235054430 w 704"/>
              <a:gd name="T29" fmla="*/ 158832954 h 1506"/>
              <a:gd name="T30" fmla="*/ 155924330 w 704"/>
              <a:gd name="T31" fmla="*/ 158832954 h 1506"/>
              <a:gd name="T32" fmla="*/ 155924330 w 704"/>
              <a:gd name="T33" fmla="*/ 116628306 h 1506"/>
              <a:gd name="T34" fmla="*/ 191313720 w 704"/>
              <a:gd name="T35" fmla="*/ 82155763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0" name="Freeform 7"/>
          <p:cNvSpPr>
            <a:spLocks noEditPoints="1"/>
          </p:cNvSpPr>
          <p:nvPr/>
        </p:nvSpPr>
        <p:spPr bwMode="auto">
          <a:xfrm>
            <a:off x="11231034" y="6388100"/>
            <a:ext cx="141817" cy="135467"/>
          </a:xfrm>
          <a:custGeom>
            <a:avLst/>
            <a:gdLst>
              <a:gd name="T0" fmla="*/ 372363517 w 1562"/>
              <a:gd name="T1" fmla="*/ 148568842 h 1491"/>
              <a:gd name="T2" fmla="*/ 372363517 w 1562"/>
              <a:gd name="T3" fmla="*/ 148568842 h 1491"/>
              <a:gd name="T4" fmla="*/ 275788023 w 1562"/>
              <a:gd name="T5" fmla="*/ 202770772 h 1491"/>
              <a:gd name="T6" fmla="*/ 275788023 w 1562"/>
              <a:gd name="T7" fmla="*/ 155584966 h 1491"/>
              <a:gd name="T8" fmla="*/ 170351716 w 1562"/>
              <a:gd name="T9" fmla="*/ 155584966 h 1491"/>
              <a:gd name="T10" fmla="*/ 170351716 w 1562"/>
              <a:gd name="T11" fmla="*/ 475363709 h 1491"/>
              <a:gd name="T12" fmla="*/ 275788023 w 1562"/>
              <a:gd name="T13" fmla="*/ 475363709 h 1491"/>
              <a:gd name="T14" fmla="*/ 275788023 w 1562"/>
              <a:gd name="T15" fmla="*/ 296821981 h 1491"/>
              <a:gd name="T16" fmla="*/ 280540788 w 1562"/>
              <a:gd name="T17" fmla="*/ 271000249 h 1491"/>
              <a:gd name="T18" fmla="*/ 334684798 w 1562"/>
              <a:gd name="T19" fmla="*/ 230825933 h 1491"/>
              <a:gd name="T20" fmla="*/ 388828809 w 1562"/>
              <a:gd name="T21" fmla="*/ 303838105 h 1491"/>
              <a:gd name="T22" fmla="*/ 388828809 w 1562"/>
              <a:gd name="T23" fmla="*/ 475363709 h 1491"/>
              <a:gd name="T24" fmla="*/ 494585090 w 1562"/>
              <a:gd name="T25" fmla="*/ 475363709 h 1491"/>
              <a:gd name="T26" fmla="*/ 494585090 w 1562"/>
              <a:gd name="T27" fmla="*/ 292039353 h 1491"/>
              <a:gd name="T28" fmla="*/ 372363517 w 1562"/>
              <a:gd name="T29" fmla="*/ 148568842 h 1491"/>
              <a:gd name="T30" fmla="*/ 6964461 w 1562"/>
              <a:gd name="T31" fmla="*/ 475363709 h 1491"/>
              <a:gd name="T32" fmla="*/ 6964461 w 1562"/>
              <a:gd name="T33" fmla="*/ 475363709 h 1491"/>
              <a:gd name="T34" fmla="*/ 113040717 w 1562"/>
              <a:gd name="T35" fmla="*/ 475363709 h 1491"/>
              <a:gd name="T36" fmla="*/ 113040717 w 1562"/>
              <a:gd name="T37" fmla="*/ 155264561 h 1491"/>
              <a:gd name="T38" fmla="*/ 6964461 w 1562"/>
              <a:gd name="T39" fmla="*/ 155264561 h 1491"/>
              <a:gd name="T40" fmla="*/ 6964461 w 1562"/>
              <a:gd name="T41" fmla="*/ 475363709 h 1491"/>
              <a:gd name="T42" fmla="*/ 61108472 w 1562"/>
              <a:gd name="T43" fmla="*/ 0 h 1491"/>
              <a:gd name="T44" fmla="*/ 61108472 w 1562"/>
              <a:gd name="T45" fmla="*/ 0 h 1491"/>
              <a:gd name="T46" fmla="*/ 0 w 1562"/>
              <a:gd name="T47" fmla="*/ 56751130 h 1491"/>
              <a:gd name="T48" fmla="*/ 58892076 w 1562"/>
              <a:gd name="T49" fmla="*/ 110632656 h 1491"/>
              <a:gd name="T50" fmla="*/ 120005246 w 1562"/>
              <a:gd name="T51" fmla="*/ 56751130 h 1491"/>
              <a:gd name="T52" fmla="*/ 61108472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1" name="Freeform 8"/>
          <p:cNvSpPr>
            <a:spLocks/>
          </p:cNvSpPr>
          <p:nvPr/>
        </p:nvSpPr>
        <p:spPr bwMode="auto">
          <a:xfrm>
            <a:off x="11660718" y="6400801"/>
            <a:ext cx="154516" cy="124884"/>
          </a:xfrm>
          <a:custGeom>
            <a:avLst/>
            <a:gdLst>
              <a:gd name="T0" fmla="*/ 479035715 w 1690"/>
              <a:gd name="T1" fmla="*/ 71134663 h 1374"/>
              <a:gd name="T2" fmla="*/ 479035715 w 1690"/>
              <a:gd name="T3" fmla="*/ 71134663 h 1374"/>
              <a:gd name="T4" fmla="*/ 529155882 w 1690"/>
              <a:gd name="T5" fmla="*/ 9567941 h 1374"/>
              <a:gd name="T6" fmla="*/ 457509327 w 1690"/>
              <a:gd name="T7" fmla="*/ 34452033 h 1374"/>
              <a:gd name="T8" fmla="*/ 376223305 w 1690"/>
              <a:gd name="T9" fmla="*/ 0 h 1374"/>
              <a:gd name="T10" fmla="*/ 263776229 w 1690"/>
              <a:gd name="T11" fmla="*/ 113560798 h 1374"/>
              <a:gd name="T12" fmla="*/ 265704136 w 1690"/>
              <a:gd name="T13" fmla="*/ 136530387 h 1374"/>
              <a:gd name="T14" fmla="*/ 36625023 w 1690"/>
              <a:gd name="T15" fmla="*/ 21055088 h 1374"/>
              <a:gd name="T16" fmla="*/ 23134542 w 1690"/>
              <a:gd name="T17" fmla="*/ 76878168 h 1374"/>
              <a:gd name="T18" fmla="*/ 71646555 w 1690"/>
              <a:gd name="T19" fmla="*/ 169067918 h 1374"/>
              <a:gd name="T20" fmla="*/ 21206704 w 1690"/>
              <a:gd name="T21" fmla="*/ 155666270 h 1374"/>
              <a:gd name="T22" fmla="*/ 21206704 w 1690"/>
              <a:gd name="T23" fmla="*/ 157580772 h 1374"/>
              <a:gd name="T24" fmla="*/ 110523900 w 1690"/>
              <a:gd name="T25" fmla="*/ 265402632 h 1374"/>
              <a:gd name="T26" fmla="*/ 81285953 w 1690"/>
              <a:gd name="T27" fmla="*/ 269227068 h 1374"/>
              <a:gd name="T28" fmla="*/ 60079318 w 1690"/>
              <a:gd name="T29" fmla="*/ 267317133 h 1374"/>
              <a:gd name="T30" fmla="*/ 164819566 w 1690"/>
              <a:gd name="T31" fmla="*/ 344190734 h 1374"/>
              <a:gd name="T32" fmla="*/ 25062449 w 1690"/>
              <a:gd name="T33" fmla="*/ 392360374 h 1374"/>
              <a:gd name="T34" fmla="*/ 0 w 1690"/>
              <a:gd name="T35" fmla="*/ 390445872 h 1374"/>
              <a:gd name="T36" fmla="*/ 168675380 w 1690"/>
              <a:gd name="T37" fmla="*/ 438294918 h 1374"/>
              <a:gd name="T38" fmla="*/ 488675113 w 1690"/>
              <a:gd name="T39" fmla="*/ 125043241 h 1374"/>
              <a:gd name="T40" fmla="*/ 488675113 w 1690"/>
              <a:gd name="T41" fmla="*/ 109731726 h 1374"/>
              <a:gd name="T42" fmla="*/ 542970778 w 1690"/>
              <a:gd name="T43" fmla="*/ 51994076 h 1374"/>
              <a:gd name="T44" fmla="*/ 479035715 w 1690"/>
              <a:gd name="T45" fmla="*/ 71134663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785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751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818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9534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3451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5834" y="6254751"/>
            <a:ext cx="404284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6067" y="6258985"/>
            <a:ext cx="404284" cy="402167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767" y="6250518"/>
            <a:ext cx="402167" cy="402167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777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</p:sldLayoutIdLst>
  <p:txStyles>
    <p:titleStyle>
      <a:lvl1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2pPr>
      <a:lvl3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3pPr>
      <a:lvl4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4pPr>
      <a:lvl5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5pPr>
      <a:lvl6pPr marL="609585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6pPr>
      <a:lvl7pPr marL="1219170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7pPr>
      <a:lvl8pPr marL="1828754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8pPr>
      <a:lvl9pPr marL="2438339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9pPr>
    </p:titleStyle>
    <p:bodyStyle>
      <a:lvl1pPr marL="226478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7189" indent="-228594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5783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4377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2971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236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734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232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728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8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92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9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8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85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83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81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375AE-5617-4C2D-8ABD-AD664B6A9F0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9B009-0D59-4DBD-AE69-7A1F2283833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026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6933" y="0"/>
            <a:ext cx="12175067" cy="174579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E0AB6"/>
          </a:solidFill>
        </p:spPr>
        <p:txBody>
          <a:bodyPr lIns="0" tIns="0" rIns="0" bIns="0"/>
          <a:lstStyle/>
          <a:p>
            <a:pPr marL="0" marR="0" lvl="0" indent="0" algn="l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 dirty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23851" y="2584689"/>
            <a:ext cx="728133" cy="2935049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1E0AB6"/>
          </a:solidFill>
        </p:spPr>
        <p:txBody>
          <a:bodyPr lIns="0" tIns="0" rIns="0" bIns="0"/>
          <a:lstStyle/>
          <a:p>
            <a:pPr marL="0" marR="0" lvl="0" indent="0" algn="l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331418" y="247649"/>
            <a:ext cx="1866669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249"/>
          </a:solidFill>
        </p:spPr>
        <p:txBody>
          <a:bodyPr lIns="0" tIns="0" rIns="0" bIns="0"/>
          <a:lstStyle/>
          <a:p>
            <a:pPr marL="0" marR="0" lvl="0" indent="0" algn="l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 dirty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331418" y="247648"/>
            <a:ext cx="1866670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 marL="0" marR="0" lvl="0" indent="0" algn="l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492606" y="390912"/>
            <a:ext cx="795383" cy="864876"/>
          </a:xfrm>
          <a:prstGeom prst="rect">
            <a:avLst/>
          </a:prstGeom>
        </p:spPr>
        <p:txBody>
          <a:bodyPr wrap="square" lIns="0" tIns="33552" rIns="0" bIns="0">
            <a:spAutoFit/>
          </a:bodyPr>
          <a:lstStyle/>
          <a:p>
            <a:pPr marL="0" marR="0" lvl="0" indent="0" algn="l" defTabSz="1218908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spc="21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r>
              <a:rPr kumimoji="0" lang="en-US" sz="4756" b="1" i="0" u="none" strike="noStrike" kern="1200" cap="none" spc="21" normalizeH="0" baseline="0" noProof="0" dirty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 </a:t>
            </a:r>
            <a:endParaRPr kumimoji="0" sz="4756" b="0" i="0" u="none" strike="noStrike" kern="1200" cap="none" spc="0" normalizeH="0" baseline="0" noProof="0" dirty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094935" y="778247"/>
            <a:ext cx="983147" cy="333525"/>
          </a:xfrm>
          <a:prstGeom prst="rect">
            <a:avLst/>
          </a:prstGeom>
        </p:spPr>
        <p:txBody>
          <a:bodyPr wrap="square" lIns="0" tIns="25499" rIns="0" bIns="0">
            <a:spAutoFit/>
          </a:bodyPr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-11" normalizeH="0" baseline="0" noProof="0" dirty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225" name="object 2"/>
          <p:cNvSpPr txBox="1">
            <a:spLocks/>
          </p:cNvSpPr>
          <p:nvPr/>
        </p:nvSpPr>
        <p:spPr bwMode="auto">
          <a:xfrm>
            <a:off x="1890470" y="316219"/>
            <a:ext cx="7131051" cy="113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0911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1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ГЕОГРАФИЯ</a:t>
            </a:r>
            <a:endParaRPr kumimoji="0" lang="ru-RU" altLang="ru-R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1" descr="https://pngicon.ru/file/uploads/iconka_globus.png">
            <a:extLst>
              <a:ext uri="{FF2B5EF4-FFF2-40B4-BE49-F238E27FC236}">
                <a16:creationId xmlns:a16="http://schemas.microsoft.com/office/drawing/2014/main" id="{25924ACD-7B1E-41FD-8D8C-119171EC6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851" y="-36350"/>
            <a:ext cx="1745796" cy="1745796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346316" y="2860176"/>
            <a:ext cx="104180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Использование и охрана водных богатств Узбекистана. </a:t>
            </a:r>
            <a:endParaRPr lang="ru-RU" sz="3600" b="1" dirty="0" smtClean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3600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Почвы</a:t>
            </a:r>
            <a:r>
              <a:rPr lang="ru-RU" sz="36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растительность и животный мир Узбекистана.</a:t>
            </a:r>
            <a:endParaRPr lang="ru-RU" sz="36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61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946" y="1285143"/>
            <a:ext cx="3607558" cy="225472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ЖИВОТНЫЙ МИР ПУСТЫННОГО ПОЯСА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3269" y="1867427"/>
            <a:ext cx="505877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Все его обитатели приспособлены к условиям пустыни и имеют серую или желтую окраску. Некоторые животные пустыни (суслик, крот, тушканчик) вообще обходятся без воды, довольствуясь влагой, которая содержится в поедаемых ими растениях.</a:t>
            </a:r>
            <a:endParaRPr lang="ru-RU" sz="24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8069" y="2973221"/>
            <a:ext cx="3155604" cy="21037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025089"/>
            <a:ext cx="2587458" cy="258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89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562" y="3450253"/>
            <a:ext cx="2505075" cy="18192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9712" y="3440016"/>
            <a:ext cx="2619375" cy="1743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248" y="4791540"/>
            <a:ext cx="2489577" cy="19916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4848" y="3478827"/>
            <a:ext cx="2590800" cy="176212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ЖИВОТНЫЙ МИР ПУСТЫННОГО ПОЯСА </a:t>
            </a:r>
            <a:endParaRPr lang="ru-RU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2221" y="1348813"/>
            <a:ext cx="114868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Летом песок раскаляется до +75...+80°С, поэтому некоторые животные — ящерицы, змеи днем скрываются в норах и активизируются в ночное время. Из млекопитающих животных в пустыне можно встретить  степную кошку, джейрана, сайгака, степную рысь, барса, </a:t>
            </a:r>
            <a:r>
              <a:rPr lang="ru-RU" sz="2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хангула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(бухарский олень), лисицу. Из грызунов — суслика, </a:t>
            </a:r>
            <a:r>
              <a:rPr lang="ru-RU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песчаную мышь, 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тушканчика.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712" y="3287805"/>
            <a:ext cx="2466975" cy="18478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4618" y="4907264"/>
            <a:ext cx="2466975" cy="18573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/>
          <a:srcRect r="38594"/>
          <a:stretch/>
        </p:blipFill>
        <p:spPr>
          <a:xfrm>
            <a:off x="7147566" y="4973939"/>
            <a:ext cx="1567502" cy="17907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43448" y="5050139"/>
            <a:ext cx="2667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93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ЖИВОТНЫЙ МИР ПУСТЫННОГО ПОЯСА </a:t>
            </a:r>
            <a:endParaRPr lang="ru-RU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3673" y="941365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пустынях обитает много пресмыкающихся—варан, песчаный </a:t>
            </a:r>
            <a:r>
              <a:rPr lang="ru-RU" sz="2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удавчик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туркестанская кобра, полоз, ящерицы, степная черепаха. Варан — самая крупная ящерица, ее длина достигает 1,5 м. Варан питается мелкими млекопитающими, ящерицами, змеями, птенцами. Из паукообразных в пустыне можно встретить различных пауков, скорпионов, фаланг. Самый опасный вид паука для человека — каракурт.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673" y="1058863"/>
            <a:ext cx="3075296" cy="20481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7363" y="2057350"/>
            <a:ext cx="2857500" cy="1600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9654" y="4928569"/>
            <a:ext cx="2505075" cy="1828800"/>
          </a:xfrm>
          <a:prstGeom prst="rect">
            <a:avLst/>
          </a:prstGeom>
        </p:spPr>
      </p:pic>
      <p:sp>
        <p:nvSpPr>
          <p:cNvPr id="7" name="AutoShape 2" descr="Паук-фаланга или сольпуга. Описание, фото и видео сольпуг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27239" r="23955"/>
          <a:stretch/>
        </p:blipFill>
        <p:spPr>
          <a:xfrm>
            <a:off x="10162121" y="3978351"/>
            <a:ext cx="1852742" cy="25327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t="8866" b="31910"/>
          <a:stretch/>
        </p:blipFill>
        <p:spPr>
          <a:xfrm>
            <a:off x="917966" y="5096349"/>
            <a:ext cx="4685464" cy="16340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0596" y="3421522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554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АДЫРНЫЙ ПОЯС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3038" y="2639789"/>
            <a:ext cx="44036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</a:rPr>
              <a:t>Он располагается в предгорьях на высоте от 400—500 до 1000—1200 м над уровнем океана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615" y="1770087"/>
            <a:ext cx="6705600" cy="437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42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АДЫРНЫЙ ПОЯС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00335" y="1594472"/>
            <a:ext cx="497688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адырном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поясе растительности больше, чем в пустынном. Весной поверхность </a:t>
            </a:r>
            <a:r>
              <a:rPr lang="ru-RU" sz="2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адыров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покрывается красными и желтыми тюльпанами и маками. Здесь растут мятлик луковичный, осока, </a:t>
            </a:r>
            <a:r>
              <a:rPr lang="ru-RU" sz="2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янтак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ферула, </a:t>
            </a:r>
            <a:r>
              <a:rPr lang="ru-RU" sz="2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кузиния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мелкоплодная, алтей. Также здесь  встречаются кустарники — барбарис, шиповник, боярышник и деревья — чинара, тополь, карагач.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797" y="1154022"/>
            <a:ext cx="2865319" cy="19241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34562" r="30019"/>
          <a:stretch/>
        </p:blipFill>
        <p:spPr>
          <a:xfrm>
            <a:off x="8598941" y="1177857"/>
            <a:ext cx="3209906" cy="22511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526" y="3756398"/>
            <a:ext cx="2011417" cy="26853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1920" y="3036917"/>
            <a:ext cx="2495550" cy="18288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203894" y="3587456"/>
            <a:ext cx="1818081" cy="27237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1303" y="4658368"/>
            <a:ext cx="2295525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4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АДЫРНЫЙ ПОЯС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9441" y="1066360"/>
            <a:ext cx="111866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Здесь обитают характерные для пустынь пресмыкающиеся — ящерицы (агама, </a:t>
            </a:r>
            <a:r>
              <a:rPr lang="ru-RU" sz="2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геккон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змеи (кобра, гюрза), встречаются также  фаланга, каракурт, скорпион. Из хищников водятся волк, лисица. Весной черепахи, суслики, дикобразы, барсуки ведут активный образ жизни. Здесь многочисленны птицы: щурки (охотники за пчелами), сизоворонки, </a:t>
            </a:r>
            <a:r>
              <a:rPr lang="ru-RU" sz="2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кеклики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галки, коршуны, ястребы-перепелятники, орлы, беркуты.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15" y="3353051"/>
            <a:ext cx="2315641" cy="15364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09" y="5004968"/>
            <a:ext cx="2533650" cy="1809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4068" y="3525081"/>
            <a:ext cx="2057544" cy="14886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1521" y="3613070"/>
            <a:ext cx="2214707" cy="16588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0679" y="5229328"/>
            <a:ext cx="2067138" cy="15424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5875" y="3197299"/>
            <a:ext cx="1622090" cy="23172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/>
          <a:srcRect l="9693" r="17362" b="15478"/>
          <a:stretch/>
        </p:blipFill>
        <p:spPr>
          <a:xfrm>
            <a:off x="6975127" y="3532620"/>
            <a:ext cx="1821931" cy="15814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2670" y="3353051"/>
            <a:ext cx="1376042" cy="17183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1882" y="5164081"/>
            <a:ext cx="2192384" cy="16506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89500" y="5373989"/>
            <a:ext cx="2071603" cy="137855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59075" y="5305530"/>
            <a:ext cx="2154759" cy="136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42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АДЫРНЫЙ ПОЯС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4229" y="1360023"/>
            <a:ext cx="115635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оазисах круглый год живут горлянки, воробьи, скворцы (майны), весной прилетают соловьи, ласточки, удоды.</a:t>
            </a: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744530"/>
            <a:ext cx="2837913" cy="19155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557" y="2490943"/>
            <a:ext cx="3225141" cy="21461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6249" y="3960227"/>
            <a:ext cx="2432878" cy="24328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881" y="2651319"/>
            <a:ext cx="2794545" cy="20932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9961" y="2623897"/>
            <a:ext cx="3091060" cy="19473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6199" y="4637128"/>
            <a:ext cx="2761092" cy="206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140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ГОРНЫЙ ПОЯС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9267" y="2009142"/>
            <a:ext cx="5195248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Он располагается на высоте от 1000—1200 до 2 700—2 800 м над уровнем </a:t>
            </a:r>
            <a:r>
              <a:rPr lang="ru-RU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океана.</a:t>
            </a: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</a:t>
            </a: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горном поясе распространены бурые и коричневые почвы, содержание в них гумуса составляет  4—6%. </a:t>
            </a:r>
            <a:endParaRPr lang="ru-RU" sz="28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4539" y="1829700"/>
            <a:ext cx="6269242" cy="417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80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ГОРНЫЙ ПОЯС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0210" y="1124447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</a:rPr>
              <a:t>На склонах гор произрастают травы — ревень, горная мята, типчак (овсяница), кустарники — шиповник, барбарис, кизильник (многоцветковый). В горах встречаются также дикие плодовые деревья — миндаль, фисташка, боярышник, урюк, яблоня, алыча, груша, на высоте 1400—2500 м встречаются леса, где растут  арча, орех, туркестанская береза, тополь.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7645" y="1182075"/>
            <a:ext cx="2628900" cy="17430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2892" y="1220707"/>
            <a:ext cx="2356016" cy="15678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7980" y="2925150"/>
            <a:ext cx="2524125" cy="18192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6717" y="2989816"/>
            <a:ext cx="2181225" cy="17716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8451" y="4881046"/>
            <a:ext cx="2484898" cy="18926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16800" b="14883"/>
          <a:stretch/>
        </p:blipFill>
        <p:spPr>
          <a:xfrm>
            <a:off x="6608116" y="4881046"/>
            <a:ext cx="2658429" cy="19037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/>
          <a:srcRect r="12840"/>
          <a:stretch/>
        </p:blipFill>
        <p:spPr>
          <a:xfrm>
            <a:off x="395788" y="5017752"/>
            <a:ext cx="2902422" cy="16192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8713" y="4955839"/>
            <a:ext cx="2628900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29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ГОРНЫЙ ПОЯС </a:t>
            </a:r>
            <a:endParaRPr lang="ru-RU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8820" y="1040156"/>
            <a:ext cx="646019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Животный мир горного пояса богаче и разнообразнее </a:t>
            </a:r>
            <a:r>
              <a:rPr lang="ru-RU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адырного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Климат здесь прохладнее, и поэтому пресмыкающихся меньше. Можно встретить </a:t>
            </a:r>
            <a:r>
              <a:rPr lang="ru-RU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алайскую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горную змею, туркестанскую агаму</a:t>
            </a:r>
            <a:r>
              <a:rPr lang="ru-RU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4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горном поясе живут лесные мыши, белые мыши, белый соболь, выдра, лесная соня. Выше в горах — бурый медведь, пятнистая гиена, рысь, волк, лисица, барсук, заяц, кабан. Из птиц — беркут, гриф, иволга, </a:t>
            </a:r>
            <a:r>
              <a:rPr lang="ru-RU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кеклик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дубонос, соловей.</a:t>
            </a:r>
            <a:endParaRPr lang="ru-RU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4414" y="1277772"/>
            <a:ext cx="2857500" cy="1600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5767" y="1383079"/>
            <a:ext cx="2533650" cy="18002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5838" y="3049033"/>
            <a:ext cx="1933575" cy="2362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3306" y="3346651"/>
            <a:ext cx="2676525" cy="17049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8637" y="5143880"/>
            <a:ext cx="2847975" cy="16002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167" y="5291388"/>
            <a:ext cx="2115403" cy="140770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0127" y="5195140"/>
            <a:ext cx="2327642" cy="15489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9038" y="5012605"/>
            <a:ext cx="2366747" cy="177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269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ВОДНЫЕ БОГАТСТВА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7755" y="1600127"/>
            <a:ext cx="113367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Водные богатства — это поверхностные и подземные воды, которые используются для водоснабжения сельского и городского населения, промышленности, получения электроэнергии, разведения рыбы, рекреации отдыха. Особенно большое значение имеют реки.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ykl-res.azureedge.net/2f2b5707-3416-471b-885e-8140e4e6499a/%D0%92%D0%BE%D0%B4%D0%BD%D1%8B%D0%B5%20%D0%B1%D0%BE%D0%B3%D0%B0%D1%82%D1%81%D1%82%D0%B2%D0%B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5258" r="49296"/>
          <a:stretch/>
        </p:blipFill>
        <p:spPr bwMode="auto">
          <a:xfrm>
            <a:off x="4285398" y="3855514"/>
            <a:ext cx="7019499" cy="300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r="1595"/>
          <a:stretch/>
        </p:blipFill>
        <p:spPr>
          <a:xfrm>
            <a:off x="862369" y="3855514"/>
            <a:ext cx="3368437" cy="23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413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ПОЯС ВЫСОКОГОРНЫХ ЛУГОВ (ДЖАЙЛАУ)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0334" y="2498635"/>
            <a:ext cx="4485565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Он 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расположен на высоте 2700—2800 м и выше над уровнем океана. Здесь, в холодных и влажных климатических условиях, развиваются светло-бурые и высокогорные луговые почвы.</a:t>
            </a:r>
            <a:endParaRPr lang="ru-RU" sz="24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393" y="1489938"/>
            <a:ext cx="6753225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77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2257" y="3409455"/>
            <a:ext cx="2628900" cy="174307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ПОЯС ВЫСОКОГОРНЫХ ЛУГОВ (ДЖАЙЛАУ)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2913" y="1101131"/>
            <a:ext cx="118144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</a:rPr>
              <a:t>Пояс джайлау подразделяют на альпийские и субальпийские луга. На некоторых затененных горных склонах круглый год лежит снег. Субальпийские луга в основном высокотравные. Кроме злаковых растений (дикий ячмень, дикий овес, типчак), много разнотравья. Альпийские луга этого пояса состоят главным образом из низкорослых трав. Здесь можно увидеть </a:t>
            </a:r>
            <a:r>
              <a:rPr lang="ru-RU" sz="2400" dirty="0" err="1">
                <a:latin typeface="Arial" panose="020B0604020202020204" pitchFamily="34" charset="0"/>
                <a:ea typeface="Times New Roman" panose="02020603050405020304" pitchFamily="18" charset="0"/>
              </a:rPr>
              <a:t>кобрезию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</a:rPr>
              <a:t>, одуванчик, типчак, фиалку.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4717"/>
          <a:stretch/>
        </p:blipFill>
        <p:spPr>
          <a:xfrm>
            <a:off x="222913" y="3125338"/>
            <a:ext cx="3143250" cy="16246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8424" y="4749990"/>
            <a:ext cx="2857500" cy="15525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4357" y="3573784"/>
            <a:ext cx="2158337" cy="28777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4538" y="4579099"/>
            <a:ext cx="2665292" cy="199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62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ПОЯС ВЫСОКОГОРНЫХ ЛУГОВ (ДЖАЙЛАУ)</a:t>
            </a:r>
            <a:endParaRPr lang="ru-RU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823" y="1157732"/>
            <a:ext cx="670105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</a:rPr>
              <a:t>Из крупных млекопитающих в поясе высокогорных лугов обитают  архар, олень, бурый медведь, горный козел, муфлон, барс, снежный барс, сайгак, из грызунов — сурок. Краса высокогорных лугов — снежный барс и </a:t>
            </a:r>
            <a:r>
              <a:rPr lang="ru-RU" sz="2400" dirty="0" err="1">
                <a:latin typeface="Arial" panose="020B0604020202020204" pitchFamily="34" charset="0"/>
                <a:ea typeface="Times New Roman" panose="02020603050405020304" pitchFamily="18" charset="0"/>
              </a:rPr>
              <a:t>белокоготный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</a:rPr>
              <a:t> медведь — занесены в Красную книгу </a:t>
            </a:r>
            <a:r>
              <a:rPr lang="ru-RU" sz="24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Узбекистана.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8347" y="1148890"/>
            <a:ext cx="2047875" cy="22288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8978" y="1391778"/>
            <a:ext cx="2464700" cy="17430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6878" y="3197896"/>
            <a:ext cx="2628900" cy="17430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5874" y="3535979"/>
            <a:ext cx="2105025" cy="21717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2991" y="5056863"/>
            <a:ext cx="2628900" cy="17430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1495" y="5449180"/>
            <a:ext cx="2847975" cy="12808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4704" y="3839179"/>
            <a:ext cx="2360779" cy="15652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030" y="3835388"/>
            <a:ext cx="2619375" cy="17430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5507" y="4986998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006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0" y="1"/>
            <a:ext cx="12192000" cy="1023148"/>
          </a:xfrm>
          <a:prstGeom prst="rect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ЗАДАНИЯ ДЛЯ САМОСТОЯТЕЛЬНОЙ РАБОТЫ 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669234" y="1190092"/>
            <a:ext cx="4680688" cy="6828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3810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1.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Прочитать §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42-43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9458" name="Picture 2" descr="Премиум векторы | Расположение иконка узбекистана на карте мира, круглая  иконка узбекистана">
            <a:extLst>
              <a:ext uri="{FF2B5EF4-FFF2-40B4-BE49-F238E27FC236}">
                <a16:creationId xmlns:a16="http://schemas.microsoft.com/office/drawing/2014/main" id="{BCABBE66-076E-4D19-B2C7-E3874F9D94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63"/>
          <a:stretch/>
        </p:blipFill>
        <p:spPr bwMode="auto">
          <a:xfrm>
            <a:off x="2424752" y="3509954"/>
            <a:ext cx="6487235" cy="322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669234" y="2039856"/>
            <a:ext cx="10853531" cy="11362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2.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Выполнить задания на стр.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103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90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ВОДНЫЕ БОГАТСТВА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8447" y="1187061"/>
            <a:ext cx="116642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Потенциальные энергоресурсы рек республики составляют 8,8 млн кВт. Это примерно 13% всех речных энергоресурсов Средней Азии. Узбекистан находится на четвертом месте по потенциалу энергоресурсов рек Средней Азии после Таджикистана, Кыргызстана и Казахстана.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759" r="4291"/>
          <a:stretch/>
        </p:blipFill>
        <p:spPr>
          <a:xfrm>
            <a:off x="3283614" y="3029382"/>
            <a:ext cx="5624771" cy="347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98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ВОДНЫЕ БОГАТСТВА </a:t>
            </a:r>
            <a:endParaRPr lang="ru-RU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0460" y="1931922"/>
            <a:ext cx="597317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</a:rPr>
              <a:t>Для использования гидроэнергетических ресурсов в нашей республике построены </a:t>
            </a:r>
            <a:r>
              <a:rPr lang="ru-RU" sz="2400" dirty="0" err="1">
                <a:latin typeface="Arial" panose="020B0604020202020204" pitchFamily="34" charset="0"/>
                <a:ea typeface="Times New Roman" panose="02020603050405020304" pitchFamily="18" charset="0"/>
              </a:rPr>
              <a:t>Чарвакская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ru-RU" sz="2400" dirty="0" err="1">
                <a:latin typeface="Arial" panose="020B0604020202020204" pitchFamily="34" charset="0"/>
                <a:ea typeface="Times New Roman" panose="02020603050405020304" pitchFamily="18" charset="0"/>
              </a:rPr>
              <a:t>Ходжикентская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ru-RU" sz="2400" dirty="0" err="1">
                <a:latin typeface="Arial" panose="020B0604020202020204" pitchFamily="34" charset="0"/>
                <a:ea typeface="Times New Roman" panose="02020603050405020304" pitchFamily="18" charset="0"/>
              </a:rPr>
              <a:t>Газалкентская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</a:rPr>
              <a:t> гидроэлектростанции на Чирчике, </a:t>
            </a:r>
            <a:r>
              <a:rPr lang="ru-RU" sz="2400" dirty="0" err="1">
                <a:latin typeface="Arial" panose="020B0604020202020204" pitchFamily="34" charset="0"/>
                <a:ea typeface="Times New Roman" panose="02020603050405020304" pitchFamily="18" charset="0"/>
              </a:rPr>
              <a:t>Учкурганская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</a:rPr>
              <a:t> ГЭС на Нарыне, </a:t>
            </a:r>
            <a:r>
              <a:rPr lang="ru-RU" sz="2400" dirty="0" err="1">
                <a:latin typeface="Arial" panose="020B0604020202020204" pitchFamily="34" charset="0"/>
                <a:ea typeface="Times New Roman" panose="02020603050405020304" pitchFamily="18" charset="0"/>
              </a:rPr>
              <a:t>Фархадская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</a:rPr>
              <a:t> ГЭС на Сырдарье, Андижанская ГЭС на </a:t>
            </a:r>
            <a:r>
              <a:rPr lang="ru-RU" sz="2400" dirty="0" err="1">
                <a:latin typeface="Arial" panose="020B0604020202020204" pitchFamily="34" charset="0"/>
                <a:ea typeface="Times New Roman" panose="02020603050405020304" pitchFamily="18" charset="0"/>
              </a:rPr>
              <a:t>Карадарье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</a:rPr>
              <a:t>. Реки Узбекистана используются также для рыболовства и частично для транспортного сообщения. 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2326" y="1073229"/>
            <a:ext cx="2802128" cy="18662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051" y="2006359"/>
            <a:ext cx="2792521" cy="19188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7080" y="3001649"/>
            <a:ext cx="2687374" cy="20155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9213" y="4189924"/>
            <a:ext cx="2466975" cy="18478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2636" y="5113849"/>
            <a:ext cx="2691818" cy="162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62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ЗАГРЯЗНЕНИЕ ВОД</a:t>
            </a:r>
            <a:endParaRPr lang="ru-RU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4924" y="1350534"/>
            <a:ext cx="115687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Нерациональное использование воды в сельском хозяйстве, сбрасывание сточных вод промышленности и коммунального хозяйства в реки и водоемы приводит к загрязнению вод в Узбекистане. При этом источником 78 % загрязненных стоков являются орошаемые земли, а 18 % – промышленность.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3" y="3023403"/>
            <a:ext cx="3269065" cy="19614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551" y="4351326"/>
            <a:ext cx="2243777" cy="22437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6680" y="3098642"/>
            <a:ext cx="3740050" cy="14751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7456" y="4752231"/>
            <a:ext cx="3020447" cy="20121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32786" t="14876" b="13085"/>
          <a:stretch/>
        </p:blipFill>
        <p:spPr>
          <a:xfrm>
            <a:off x="8639032" y="3356328"/>
            <a:ext cx="3073021" cy="247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89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1527" y="5011977"/>
            <a:ext cx="2005798" cy="158163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918" y="5011977"/>
            <a:ext cx="2415653" cy="18117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3415" y="1134953"/>
            <a:ext cx="1845131" cy="16802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1775" y="1055915"/>
            <a:ext cx="2495550" cy="183832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ПОЧВЫ, РАСТИТЕЛЬНЫЙ И ЖИВОТНЫЙ МИР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61" y="1273747"/>
            <a:ext cx="490864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Почвы, растительный и животный мир Узбекистана очень разнообразны. На территории республики имеются четыре природных пояса выделенных академиком </a:t>
            </a:r>
            <a:r>
              <a:rPr lang="ru-RU" sz="2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К.З.Закировым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пустынный (</a:t>
            </a:r>
            <a:r>
              <a:rPr lang="ru-RU" sz="2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чуль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предгорный (</a:t>
            </a:r>
            <a:r>
              <a:rPr lang="ru-RU" sz="2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адыры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горный (тау) и высокогорный (джайлау). Каждый из них отличается своеобразным климатом, рельефом, почвами, растительностью и животным миром.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3063" y="1055915"/>
            <a:ext cx="2460012" cy="12300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/>
          <a:srcRect t="12594" b="18750"/>
          <a:stretch/>
        </p:blipFill>
        <p:spPr>
          <a:xfrm>
            <a:off x="7369962" y="2344971"/>
            <a:ext cx="2538187" cy="13069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7862" y="3694133"/>
            <a:ext cx="2761105" cy="16037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61686" y="2862267"/>
            <a:ext cx="1668753" cy="20859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/>
          <a:srcRect l="26383" t="624" r="4409" b="-624"/>
          <a:stretch/>
        </p:blipFill>
        <p:spPr>
          <a:xfrm>
            <a:off x="9880042" y="2989306"/>
            <a:ext cx="1910042" cy="18318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94838" y="5114603"/>
            <a:ext cx="2956341" cy="160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88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ПУСТЫННЫЙ ПОЯС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5868" y="1859507"/>
            <a:ext cx="59731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Пустынный пояс занимает 70% площади Узбекистана.  </a:t>
            </a:r>
            <a:r>
              <a:rPr lang="ru-RU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пустынях встречаются различные типы почв: серо-бурые, песчаные, </a:t>
            </a:r>
            <a:r>
              <a:rPr lang="ru-RU" sz="2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такырные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лугово-болотные и сероземы. В местах с близко залегающими к поверхности подземными водами (</a:t>
            </a:r>
            <a:r>
              <a:rPr lang="ru-RU" sz="2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Мирзачуль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центральная Фергана, </a:t>
            </a:r>
            <a:r>
              <a:rPr lang="ru-RU" sz="2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Каршинская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степь, низовья Амударьи) образовались солончаки или </a:t>
            </a:r>
            <a:r>
              <a:rPr lang="ru-RU" sz="2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засоленые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почвы.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711" y="1923533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06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ПУСТЫННЫЙ ПОЯС </a:t>
            </a:r>
            <a:endParaRPr lang="ru-RU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8448" y="1327582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Лето в пустыне сухое, жаркое, испаряемость в несколько раз превышает количество осадков. Пустынные растения приспособились к климату пустынь.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11" y="3575712"/>
            <a:ext cx="2820537" cy="21154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563" y="4577365"/>
            <a:ext cx="3074070" cy="2227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b="21666"/>
          <a:stretch/>
        </p:blipFill>
        <p:spPr>
          <a:xfrm>
            <a:off x="5715420" y="3084394"/>
            <a:ext cx="3407505" cy="20019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b="24119"/>
          <a:stretch/>
        </p:blipFill>
        <p:spPr>
          <a:xfrm>
            <a:off x="8378395" y="4425818"/>
            <a:ext cx="3708080" cy="21102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0652" y="1816382"/>
            <a:ext cx="2543689" cy="19077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3164" y="1127859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57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571" y="2785067"/>
            <a:ext cx="3092809" cy="220483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ПУСТЫННЫЙ ПОЯС </a:t>
            </a:r>
            <a:endParaRPr lang="ru-RU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2762" y="1082619"/>
            <a:ext cx="112307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Наиболее распространенные пустынные растения — саксаул, </a:t>
            </a:r>
            <a:r>
              <a:rPr lang="ru-RU" sz="2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джузгун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черкез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куянсуяк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осока песчаная. На солончаках растут гребенщик, солянка, </a:t>
            </a:r>
            <a:r>
              <a:rPr lang="ru-RU" sz="2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пальчатка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солончаковый </a:t>
            </a:r>
            <a:r>
              <a:rPr lang="ru-RU" sz="2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прибрежник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полынь, </a:t>
            </a:r>
            <a:r>
              <a:rPr lang="ru-RU" sz="2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сарисазан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солянка мясистая, на каменистых почвах изредка встречается бурьян, </a:t>
            </a:r>
            <a:r>
              <a:rPr lang="ru-RU" sz="2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гармала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исирик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86" y="2965425"/>
            <a:ext cx="2619375" cy="17430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7452" y="3163678"/>
            <a:ext cx="2056017" cy="30896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5852" y="4842819"/>
            <a:ext cx="2466975" cy="18478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6012" y="4708500"/>
            <a:ext cx="2171700" cy="2105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7762" y="2785067"/>
            <a:ext cx="2476500" cy="18478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0473" y="4823769"/>
            <a:ext cx="2428875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2934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833</Words>
  <Application>Microsoft Office PowerPoint</Application>
  <PresentationFormat>Широкоэкранный</PresentationFormat>
  <Paragraphs>54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Open Sans</vt:lpstr>
      <vt:lpstr>Open Sans Light</vt:lpstr>
      <vt:lpstr>Times New Roman</vt:lpstr>
      <vt:lpstr>Тема Office</vt:lpstr>
      <vt:lpstr>1_Office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18</cp:revision>
  <dcterms:created xsi:type="dcterms:W3CDTF">2020-12-07T07:38:03Z</dcterms:created>
  <dcterms:modified xsi:type="dcterms:W3CDTF">2020-12-11T14:59:16Z</dcterms:modified>
</cp:coreProperties>
</file>