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718" r:id="rId3"/>
  </p:sldMasterIdLst>
  <p:sldIdLst>
    <p:sldId id="257" r:id="rId4"/>
    <p:sldId id="256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62" autoAdjust="0"/>
    <p:restoredTop sz="94660"/>
  </p:normalViewPr>
  <p:slideViewPr>
    <p:cSldViewPr snapToGrid="0">
      <p:cViewPr varScale="1">
        <p:scale>
          <a:sx n="70" d="100"/>
          <a:sy n="70" d="100"/>
        </p:scale>
        <p:origin x="63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FE4F9-066C-4165-B16A-6F5E9CC6F63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31279-DEC0-4F7B-AC42-B7119095D0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799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FE4F9-066C-4165-B16A-6F5E9CC6F63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31279-DEC0-4F7B-AC42-B7119095D0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008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FE4F9-066C-4165-B16A-6F5E9CC6F63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31279-DEC0-4F7B-AC42-B7119095D0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5962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092967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13471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11689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26040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891164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473484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46758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1820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FE4F9-066C-4165-B16A-6F5E9CC6F63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31279-DEC0-4F7B-AC42-B7119095D0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8339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598248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507351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113217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38827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9472753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268249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6275370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712347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35303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2164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FE4F9-066C-4165-B16A-6F5E9CC6F63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31279-DEC0-4F7B-AC42-B7119095D0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7430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627687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737491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4480643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1965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733206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9712493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713660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8734267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4556047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854577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FE4F9-066C-4165-B16A-6F5E9CC6F63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31279-DEC0-4F7B-AC42-B7119095D0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0935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682210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178346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4265823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645130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758044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376559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0856942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1364631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4841764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69410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FE4F9-066C-4165-B16A-6F5E9CC6F63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31279-DEC0-4F7B-AC42-B7119095D0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4093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1774780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9810936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3033026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574647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6499451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683280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0891796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4138549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6254243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6683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FE4F9-066C-4165-B16A-6F5E9CC6F63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31279-DEC0-4F7B-AC42-B7119095D0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45980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62023937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3093061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93973201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869298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2928870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2015747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34907036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5125200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95330555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2487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FE4F9-066C-4165-B16A-6F5E9CC6F63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31279-DEC0-4F7B-AC42-B7119095D0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43040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24728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898561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896983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559229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523949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069843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439448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360218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77799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419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FE4F9-066C-4165-B16A-6F5E9CC6F63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31279-DEC0-4F7B-AC42-B7119095D0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725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FE4F9-066C-4165-B16A-6F5E9CC6F63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31279-DEC0-4F7B-AC42-B7119095D0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4501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9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42" Type="http://schemas.openxmlformats.org/officeDocument/2006/relationships/slideLayout" Target="../slideLayouts/slideLayout53.xml"/><Relationship Id="rId47" Type="http://schemas.openxmlformats.org/officeDocument/2006/relationships/slideLayout" Target="../slideLayouts/slideLayout58.xml"/><Relationship Id="rId50" Type="http://schemas.openxmlformats.org/officeDocument/2006/relationships/slideLayout" Target="../slideLayouts/slideLayout61.xml"/><Relationship Id="rId55" Type="http://schemas.openxmlformats.org/officeDocument/2006/relationships/slideLayout" Target="../slideLayouts/slideLayout66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40" Type="http://schemas.openxmlformats.org/officeDocument/2006/relationships/slideLayout" Target="../slideLayouts/slideLayout51.xml"/><Relationship Id="rId45" Type="http://schemas.openxmlformats.org/officeDocument/2006/relationships/slideLayout" Target="../slideLayouts/slideLayout56.xml"/><Relationship Id="rId53" Type="http://schemas.openxmlformats.org/officeDocument/2006/relationships/slideLayout" Target="../slideLayouts/slideLayout64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43" Type="http://schemas.openxmlformats.org/officeDocument/2006/relationships/slideLayout" Target="../slideLayouts/slideLayout54.xml"/><Relationship Id="rId48" Type="http://schemas.openxmlformats.org/officeDocument/2006/relationships/slideLayout" Target="../slideLayouts/slideLayout59.xml"/><Relationship Id="rId56" Type="http://schemas.openxmlformats.org/officeDocument/2006/relationships/slideLayout" Target="../slideLayouts/slideLayout67.xml"/><Relationship Id="rId8" Type="http://schemas.openxmlformats.org/officeDocument/2006/relationships/slideLayout" Target="../slideLayouts/slideLayout19.xml"/><Relationship Id="rId51" Type="http://schemas.openxmlformats.org/officeDocument/2006/relationships/slideLayout" Target="../slideLayouts/slideLayout62.xml"/><Relationship Id="rId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46" Type="http://schemas.openxmlformats.org/officeDocument/2006/relationships/slideLayout" Target="../slideLayouts/slideLayout57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31.xml"/><Relationship Id="rId41" Type="http://schemas.openxmlformats.org/officeDocument/2006/relationships/slideLayout" Target="../slideLayouts/slideLayout52.xml"/><Relationship Id="rId54" Type="http://schemas.openxmlformats.org/officeDocument/2006/relationships/slideLayout" Target="../slideLayouts/slideLayout65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60.xml"/><Relationship Id="rId57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21.xml"/><Relationship Id="rId31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55.xml"/><Relationship Id="rId52" Type="http://schemas.openxmlformats.org/officeDocument/2006/relationships/slideLayout" Target="../slideLayouts/slideLayout63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4FE4F9-066C-4165-B16A-6F5E9CC6F63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31279-DEC0-4F7B-AC42-B7119095D0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5159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7777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6026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0" Type="http://schemas.openxmlformats.org/officeDocument/2006/relationships/image" Target="../media/image71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Relationship Id="rId9" Type="http://schemas.openxmlformats.org/officeDocument/2006/relationships/image" Target="../media/image9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104.png"/><Relationship Id="rId7" Type="http://schemas.openxmlformats.org/officeDocument/2006/relationships/image" Target="../media/image108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10" Type="http://schemas.openxmlformats.org/officeDocument/2006/relationships/image" Target="../media/image111.png"/><Relationship Id="rId4" Type="http://schemas.openxmlformats.org/officeDocument/2006/relationships/image" Target="../media/image105.png"/><Relationship Id="rId9" Type="http://schemas.openxmlformats.org/officeDocument/2006/relationships/image" Target="../media/image11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7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933" y="0"/>
            <a:ext cx="12175067" cy="174579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marL="0" marR="0" lvl="0" indent="0" algn="l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851" y="2584689"/>
            <a:ext cx="728133" cy="293504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marL="0" marR="0" lvl="0" indent="0" algn="l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331418" y="247649"/>
            <a:ext cx="1866669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249"/>
          </a:solidFill>
        </p:spPr>
        <p:txBody>
          <a:bodyPr lIns="0" tIns="0" rIns="0" bIns="0"/>
          <a:lstStyle/>
          <a:p>
            <a:pPr marL="0" marR="0" lvl="0" indent="0" algn="l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331418" y="247648"/>
            <a:ext cx="1866670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marL="0" marR="0" lvl="0" indent="0" algn="l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492606" y="390912"/>
            <a:ext cx="795383" cy="864876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marL="0" marR="0" lvl="0" indent="0" algn="l" defTabSz="1218908" rtl="0" eaLnBrk="1" fontAlgn="auto" latinLnBrk="0" hangingPunct="1">
              <a:lnSpc>
                <a:spcPct val="100000"/>
              </a:lnSpc>
              <a:spcBef>
                <a:spcPts val="2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4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kumimoji="0" lang="en-US" sz="4756" b="1" i="0" u="none" strike="noStrike" kern="1200" cap="none" spc="21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 </a:t>
            </a:r>
            <a:endParaRPr kumimoji="0" sz="4756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94935" y="778247"/>
            <a:ext cx="983147" cy="333525"/>
          </a:xfrm>
          <a:prstGeom prst="rect">
            <a:avLst/>
          </a:prstGeom>
        </p:spPr>
        <p:txBody>
          <a:bodyPr wrap="square" lIns="0" tIns="25499" rIns="0" bIns="0">
            <a:spAutoFit/>
          </a:bodyPr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-11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КЛАСС</a:t>
            </a:r>
            <a:endParaRPr kumimoji="0" sz="2000" b="1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90470" y="316219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12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7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ГЕОГРАФИЯ</a:t>
            </a:r>
            <a:endParaRPr kumimoji="0" lang="ru-RU" altLang="ru-R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4" name="Picture 11" descr="https://pngicon.ru/file/uploads/iconka_globus.png">
            <a:extLst>
              <a:ext uri="{FF2B5EF4-FFF2-40B4-BE49-F238E27FC236}">
                <a16:creationId xmlns:a16="http://schemas.microsoft.com/office/drawing/2014/main" id="{25924ACD-7B1E-41FD-8D8C-119171EC6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23851" y="-36350"/>
            <a:ext cx="1745796" cy="1745796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346316" y="2860176"/>
            <a:ext cx="1041805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Использование и охрана водных богатств Узбекистана. </a:t>
            </a:r>
            <a:endParaRPr lang="ru-RU" sz="3600" b="1" dirty="0" smtClean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Почвы</a:t>
            </a: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растительность и животный мир Узбекистана.</a:t>
            </a:r>
            <a:endParaRPr lang="ru-RU" sz="3600" dirty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61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3946" y="1285143"/>
            <a:ext cx="3607558" cy="225472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ЖИВОТНЫЙ МИР ПУСТЫННОГО ПОЯСА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33269" y="1867427"/>
            <a:ext cx="505877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Все его обитатели приспособлены к условиям пустыни и имеют серую или желтую окраску. Некоторые животные пустыни (суслик, крот, тушканчик) вообще обходятся без воды, довольствуясь влагой, которая содержится в поедаемых ими растениях.</a:t>
            </a:r>
            <a:endParaRPr lang="ru-RU" sz="2400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8069" y="2973221"/>
            <a:ext cx="3155604" cy="21037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4025089"/>
            <a:ext cx="2587458" cy="2587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0897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0562" y="3450253"/>
            <a:ext cx="2505075" cy="18192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9712" y="3440016"/>
            <a:ext cx="2619375" cy="17430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0248" y="4791540"/>
            <a:ext cx="2489577" cy="19916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4848" y="3478827"/>
            <a:ext cx="2590800" cy="176212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6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ЖИВОТНЫЙ МИР ПУСТЫННОГО ПОЯСА </a:t>
            </a:r>
            <a:endParaRPr lang="ru-RU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2221" y="1348813"/>
            <a:ext cx="1148686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Летом песок раскаляется до +75...+80°С, поэтому некоторые животные — ящерицы, змеи днем скрываются в норах и активизируются в ночное время. Из млекопитающих животных в пустыне можно встретить  степную кошку, джейрана, сайгака, степную рысь, барса, </a:t>
            </a:r>
            <a:r>
              <a:rPr lang="ru-RU" sz="24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хангула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(бухарский олень), лисицу. Из грызунов — суслика, </a:t>
            </a:r>
            <a:r>
              <a:rPr lang="ru-RU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песчаную мышь, 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тушканчика.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6712" y="3287805"/>
            <a:ext cx="2466975" cy="18478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44618" y="4907264"/>
            <a:ext cx="2466975" cy="18573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/>
          <a:srcRect r="38594"/>
          <a:stretch/>
        </p:blipFill>
        <p:spPr>
          <a:xfrm>
            <a:off x="7147566" y="4973939"/>
            <a:ext cx="1567502" cy="17907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43448" y="5050139"/>
            <a:ext cx="2667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0935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6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ЖИВОТНЫЙ МИР ПУСТЫННОГО ПОЯСА </a:t>
            </a:r>
            <a:endParaRPr lang="ru-RU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3673" y="941365"/>
            <a:ext cx="6096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пустынях обитает много пресмыкающихся—варан, песчаный </a:t>
            </a:r>
            <a:r>
              <a:rPr lang="ru-RU" sz="24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удавчик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туркестанская кобра, полоз, ящерицы, степная черепаха. Варан — самая крупная ящерица, ее длина достигает 1,5 м. Варан питается мелкими млекопитающими, ящерицами, змеями, птенцами. Из паукообразных в пустыне можно встретить различных пауков, скорпионов, фаланг. Самый опасный вид паука для человека — каракурт.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9673" y="1058863"/>
            <a:ext cx="3075296" cy="20481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7363" y="2057350"/>
            <a:ext cx="2857500" cy="16002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9654" y="4928569"/>
            <a:ext cx="2505075" cy="1828800"/>
          </a:xfrm>
          <a:prstGeom prst="rect">
            <a:avLst/>
          </a:prstGeom>
        </p:spPr>
      </p:pic>
      <p:sp>
        <p:nvSpPr>
          <p:cNvPr id="7" name="AutoShape 2" descr="Паук-фаланга или сольпуга. Описание, фото и видео сольпуг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27239" r="23955"/>
          <a:stretch/>
        </p:blipFill>
        <p:spPr>
          <a:xfrm>
            <a:off x="10162121" y="3978351"/>
            <a:ext cx="1852742" cy="253273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/>
          <a:srcRect t="8866" b="31910"/>
          <a:stretch/>
        </p:blipFill>
        <p:spPr>
          <a:xfrm>
            <a:off x="917966" y="5096349"/>
            <a:ext cx="4685464" cy="163405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10596" y="3421522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5541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АДЫРНЫЙ ПОЯС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3038" y="2639789"/>
            <a:ext cx="440367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</a:rPr>
              <a:t>Он располагается в предгорьях на высоте от 400—500 до 1000—1200 м над уровнем океана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0615" y="1770087"/>
            <a:ext cx="6705600" cy="4374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426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АДЫРНЫЙ ПОЯС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00335" y="1594472"/>
            <a:ext cx="497688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адырном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поясе растительности больше, чем в пустынном. Весной поверхность </a:t>
            </a:r>
            <a:r>
              <a:rPr lang="ru-RU" sz="24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адыров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покрывается красными и желтыми тюльпанами и маками. Здесь растут мятлик луковичный, осока, </a:t>
            </a:r>
            <a:r>
              <a:rPr lang="ru-RU" sz="24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янтак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ферула, </a:t>
            </a:r>
            <a:r>
              <a:rPr lang="ru-RU" sz="24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кузиния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мелкоплодная, алтей. Также здесь  встречаются кустарники — барбарис, шиповник, боярышник и деревья — чинара, тополь, карагач.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0797" y="1154022"/>
            <a:ext cx="2865319" cy="19241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34562" r="30019"/>
          <a:stretch/>
        </p:blipFill>
        <p:spPr>
          <a:xfrm>
            <a:off x="8598941" y="1177857"/>
            <a:ext cx="3209906" cy="22511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6526" y="3756398"/>
            <a:ext cx="2011417" cy="26853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1920" y="3036917"/>
            <a:ext cx="2495550" cy="18288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0203894" y="3587456"/>
            <a:ext cx="1818081" cy="272371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61303" y="4658368"/>
            <a:ext cx="2295525" cy="199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148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АДЫРНЫЙ ПОЯС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19441" y="1066360"/>
            <a:ext cx="1118661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Здесь обитают характерные для пустынь пресмыкающиеся — ящерицы (агама, </a:t>
            </a:r>
            <a:r>
              <a:rPr lang="ru-RU" sz="24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геккон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змеи (кобра, гюрза), встречаются также  фаланга, каракурт, скорпион. Из хищников водятся волк, лисица. Весной черепахи, суслики, дикобразы, барсуки ведут активный образ жизни. Здесь многочисленны птицы: щурки (охотники за пчелами), сизоворонки, </a:t>
            </a:r>
            <a:r>
              <a:rPr lang="ru-RU" sz="24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кеклики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галки, коршуны, ястребы-перепелятники, орлы, беркуты.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15" y="3353051"/>
            <a:ext cx="2315641" cy="15364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709" y="5004968"/>
            <a:ext cx="2533650" cy="18097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4068" y="3525081"/>
            <a:ext cx="2057544" cy="14886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1521" y="3613070"/>
            <a:ext cx="2214707" cy="16588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30679" y="5229328"/>
            <a:ext cx="2067138" cy="154240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15875" y="3197299"/>
            <a:ext cx="1622090" cy="231727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/>
          <a:srcRect l="9693" r="17362" b="15478"/>
          <a:stretch/>
        </p:blipFill>
        <p:spPr>
          <a:xfrm>
            <a:off x="6975127" y="3532620"/>
            <a:ext cx="1821931" cy="158140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82670" y="3353051"/>
            <a:ext cx="1376042" cy="171834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91882" y="5164081"/>
            <a:ext cx="2192384" cy="165063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89500" y="5373989"/>
            <a:ext cx="2071603" cy="137855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59075" y="5305530"/>
            <a:ext cx="2154759" cy="136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4429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АДЫРНЫЙ ПОЯС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14229" y="1360023"/>
            <a:ext cx="1156354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оазисах круглый год живут горлянки, воробьи, скворцы (майны), весной прилетают соловьи, ласточки, удоды.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4744530"/>
            <a:ext cx="2837913" cy="19155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1557" y="2490943"/>
            <a:ext cx="3225141" cy="214618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6249" y="3960227"/>
            <a:ext cx="2432878" cy="24328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881" y="2651319"/>
            <a:ext cx="2794545" cy="209321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39961" y="2623897"/>
            <a:ext cx="3091060" cy="194736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36199" y="4637128"/>
            <a:ext cx="2761092" cy="2068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1409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ГОРНЫЙ ПОЯС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9267" y="2009142"/>
            <a:ext cx="5195248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Он располагается на высоте от 1000—1200 до 2 700—2 800 м над уровнем </a:t>
            </a:r>
            <a:r>
              <a:rPr lang="ru-RU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океана.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горном поясе распространены бурые и коричневые почвы, содержание в них гумуса составляет  4—6%. </a:t>
            </a:r>
            <a:endParaRPr lang="ru-RU" sz="2800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4539" y="1829700"/>
            <a:ext cx="6269242" cy="4175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0805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ГОРНЫЙ ПОЯС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0210" y="1124447"/>
            <a:ext cx="6096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</a:rPr>
              <a:t>На склонах гор произрастают травы — ревень, горная мята, типчак (овсяница), кустарники — шиповник, барбарис, кизильник (многоцветковый). В горах встречаются также дикие плодовые деревья — миндаль, фисташка, боярышник, урюк, яблоня, алыча, груша, на высоте 1400—2500 м встречаются леса, где растут  арча, орех, туркестанская береза, тополь.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7645" y="1182075"/>
            <a:ext cx="2628900" cy="1743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2892" y="1220707"/>
            <a:ext cx="2356016" cy="156782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7980" y="2925150"/>
            <a:ext cx="2524125" cy="18192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6717" y="2989816"/>
            <a:ext cx="2181225" cy="17716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28451" y="4881046"/>
            <a:ext cx="2484898" cy="189266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/>
          <a:srcRect l="16800" b="14883"/>
          <a:stretch/>
        </p:blipFill>
        <p:spPr>
          <a:xfrm>
            <a:off x="6608116" y="4881046"/>
            <a:ext cx="2658429" cy="190376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/>
          <a:srcRect r="12840"/>
          <a:stretch/>
        </p:blipFill>
        <p:spPr>
          <a:xfrm>
            <a:off x="395788" y="5017752"/>
            <a:ext cx="2902422" cy="16192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38713" y="4955839"/>
            <a:ext cx="262890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0297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6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ГОРНЫЙ ПОЯС </a:t>
            </a:r>
            <a:endParaRPr lang="ru-RU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8820" y="1040156"/>
            <a:ext cx="646019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Животный мир горного пояса богаче и разнообразнее </a:t>
            </a:r>
            <a:r>
              <a:rPr lang="ru-RU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адырного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Климат здесь прохладнее, и поэтому пресмыкающихся меньше. Можно встретить </a:t>
            </a:r>
            <a:r>
              <a:rPr lang="ru-RU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алайскую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горную змею, туркестанскую агаму</a:t>
            </a:r>
            <a:r>
              <a:rPr lang="ru-RU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2400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горном поясе живут лесные мыши, белые мыши, белый соболь, выдра, лесная соня. Выше в горах — бурый медведь, пятнистая гиена, рысь, волк, лисица, барсук, заяц, кабан. Из птиц — беркут, гриф, иволга, </a:t>
            </a:r>
            <a:r>
              <a:rPr lang="ru-RU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кеклик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дубонос, соловей.</a:t>
            </a:r>
            <a:endParaRPr lang="ru-RU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4414" y="1277772"/>
            <a:ext cx="2857500" cy="16002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5767" y="1383079"/>
            <a:ext cx="2533650" cy="18002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5838" y="3049033"/>
            <a:ext cx="1933575" cy="2362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83306" y="3346651"/>
            <a:ext cx="2676525" cy="17049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8637" y="5143880"/>
            <a:ext cx="2847975" cy="1600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5167" y="5291388"/>
            <a:ext cx="2115403" cy="140770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60127" y="5195140"/>
            <a:ext cx="2327642" cy="154894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19038" y="5012605"/>
            <a:ext cx="2366747" cy="177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269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ВОДНЫЕ БОГАТСТВА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7755" y="1600127"/>
            <a:ext cx="113367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Водные богатства — это поверхностные и подземные воды, которые используются для водоснабжения сельского и городского населения, промышленности, получения электроэнергии, разведения рыбы, рекреации отдыха. Особенно большое значение имеют реки.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ykl-res.azureedge.net/2f2b5707-3416-471b-885e-8140e4e6499a/%D0%92%D0%BE%D0%B4%D0%BD%D1%8B%D0%B5%20%D0%B1%D0%BE%D0%B3%D0%B0%D1%82%D1%81%D1%82%D0%B2%D0%B0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65258" r="49296"/>
          <a:stretch/>
        </p:blipFill>
        <p:spPr bwMode="auto">
          <a:xfrm>
            <a:off x="4285398" y="3855514"/>
            <a:ext cx="7019499" cy="3002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r="1595"/>
          <a:stretch/>
        </p:blipFill>
        <p:spPr>
          <a:xfrm>
            <a:off x="862369" y="3855514"/>
            <a:ext cx="3368437" cy="23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413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ПОЯС ВЫСОКОГОРНЫХ ЛУГОВ (ДЖАЙЛАУ)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0334" y="2498635"/>
            <a:ext cx="4485565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Он 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расположен на высоте 2700—2800 м и выше над уровнем океана. Здесь, в холодных и влажных климатических условиях, развиваются светло-бурые и высокогорные луговые почвы.</a:t>
            </a:r>
            <a:endParaRPr lang="ru-RU" sz="2400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1393" y="1489938"/>
            <a:ext cx="6753225" cy="497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0771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2257" y="3409455"/>
            <a:ext cx="2628900" cy="174307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ПОЯС ВЫСОКОГОРНЫХ ЛУГОВ (ДЖАЙЛАУ)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2913" y="1101131"/>
            <a:ext cx="118144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</a:rPr>
              <a:t>Пояс джайлау подразделяют на альпийские и субальпийские луга. На некоторых затененных горных склонах круглый год лежит снег. Субальпийские луга в основном высокотравные. Кроме злаковых растений (дикий ячмень, дикий овес, типчак), много разнотравья. Альпийские луга этого пояса состоят главным образом из низкорослых трав. Здесь можно увидеть </a:t>
            </a:r>
            <a:r>
              <a:rPr lang="ru-RU" sz="2400" dirty="0" err="1">
                <a:latin typeface="Arial" panose="020B0604020202020204" pitchFamily="34" charset="0"/>
                <a:ea typeface="Times New Roman" panose="02020603050405020304" pitchFamily="18" charset="0"/>
              </a:rPr>
              <a:t>кобрезию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</a:rPr>
              <a:t>, одуванчик, типчак, фиалку.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14717"/>
          <a:stretch/>
        </p:blipFill>
        <p:spPr>
          <a:xfrm>
            <a:off x="222913" y="3125338"/>
            <a:ext cx="3143250" cy="16246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8424" y="4749990"/>
            <a:ext cx="2857500" cy="15525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4357" y="3573784"/>
            <a:ext cx="2158337" cy="287778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4538" y="4579099"/>
            <a:ext cx="2665292" cy="1996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2625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6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ПОЯС ВЫСОКОГОРНЫХ ЛУГОВ (ДЖАЙЛАУ)</a:t>
            </a:r>
            <a:endParaRPr lang="ru-RU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4823" y="1157732"/>
            <a:ext cx="670105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</a:rPr>
              <a:t>Из крупных млекопитающих в поясе высокогорных лугов обитают  архар, олень, бурый медведь, горный козел, муфлон, барс, снежный барс, сайгак, из грызунов — сурок. Краса высокогорных лугов — снежный барс и </a:t>
            </a:r>
            <a:r>
              <a:rPr lang="ru-RU" sz="2400" dirty="0" err="1">
                <a:latin typeface="Arial" panose="020B0604020202020204" pitchFamily="34" charset="0"/>
                <a:ea typeface="Times New Roman" panose="02020603050405020304" pitchFamily="18" charset="0"/>
              </a:rPr>
              <a:t>белокоготный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</a:rPr>
              <a:t> медведь — занесены в Красную книгу </a:t>
            </a:r>
            <a:r>
              <a:rPr lang="ru-RU" sz="24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Узбекистана.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8347" y="1148890"/>
            <a:ext cx="2047875" cy="22288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8978" y="1391778"/>
            <a:ext cx="2464700" cy="17430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76878" y="3197896"/>
            <a:ext cx="2628900" cy="17430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5874" y="3535979"/>
            <a:ext cx="2105025" cy="21717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32991" y="5056863"/>
            <a:ext cx="2628900" cy="17430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41495" y="5449180"/>
            <a:ext cx="2847975" cy="128089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04704" y="3839179"/>
            <a:ext cx="2360779" cy="156529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9030" y="3835388"/>
            <a:ext cx="2619375" cy="17430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55507" y="4986998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5006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1023148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ЗАДАНИЯ ДЛЯ САМОСТОЯТЕЛЬНОЙ РАБОТЫ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669234" y="1190092"/>
            <a:ext cx="4680688" cy="6828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810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1.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Прочитать §</a:t>
            </a:r>
            <a:r>
              <a:rPr kumimoji="0" lang="ru-RU" sz="2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ru-RU" sz="2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42-43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3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9458" name="Picture 2" descr="Премиум векторы | Расположение иконка узбекистана на карте мира, круглая  иконка узбекистана">
            <a:extLst>
              <a:ext uri="{FF2B5EF4-FFF2-40B4-BE49-F238E27FC236}">
                <a16:creationId xmlns:a16="http://schemas.microsoft.com/office/drawing/2014/main" id="{BCABBE66-076E-4D19-B2C7-E3874F9D9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63"/>
          <a:stretch/>
        </p:blipFill>
        <p:spPr bwMode="auto">
          <a:xfrm>
            <a:off x="2424752" y="3509954"/>
            <a:ext cx="6487235" cy="3221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669234" y="2039856"/>
            <a:ext cx="10853531" cy="11362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2.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Выполнить задания на стр.</a:t>
            </a:r>
            <a:r>
              <a:rPr kumimoji="0" lang="ru-RU" sz="2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ru-RU" sz="2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103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90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ВОДНЫЕ БОГАТСТВА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8447" y="1187061"/>
            <a:ext cx="1166428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Потенциальные энергоресурсы рек республики составляют 8,8 млн кВт. Это примерно 13% всех речных энергоресурсов Средней Азии. Узбекистан находится на четвертом месте по потенциалу энергоресурсов рек Средней Азии после Таджикистана, Кыргызстана и Казахстана.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759" r="4291"/>
          <a:stretch/>
        </p:blipFill>
        <p:spPr>
          <a:xfrm>
            <a:off x="3283614" y="3029382"/>
            <a:ext cx="5624771" cy="3478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98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6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ВОДНЫЕ БОГАТСТВА </a:t>
            </a:r>
            <a:endParaRPr lang="ru-RU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0460" y="1931922"/>
            <a:ext cx="597317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</a:rPr>
              <a:t>Для использования гидроэнергетических ресурсов в нашей республике построены </a:t>
            </a:r>
            <a:r>
              <a:rPr lang="ru-RU" sz="2400" dirty="0" err="1">
                <a:latin typeface="Arial" panose="020B0604020202020204" pitchFamily="34" charset="0"/>
                <a:ea typeface="Times New Roman" panose="02020603050405020304" pitchFamily="18" charset="0"/>
              </a:rPr>
              <a:t>Чарвакская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ea typeface="Times New Roman" panose="02020603050405020304" pitchFamily="18" charset="0"/>
              </a:rPr>
              <a:t>Ходжикентская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ea typeface="Times New Roman" panose="02020603050405020304" pitchFamily="18" charset="0"/>
              </a:rPr>
              <a:t>Газалкентская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</a:rPr>
              <a:t> гидроэлектростанции на Чирчике, </a:t>
            </a:r>
            <a:r>
              <a:rPr lang="ru-RU" sz="2400" dirty="0" err="1">
                <a:latin typeface="Arial" panose="020B0604020202020204" pitchFamily="34" charset="0"/>
                <a:ea typeface="Times New Roman" panose="02020603050405020304" pitchFamily="18" charset="0"/>
              </a:rPr>
              <a:t>Учкурганская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</a:rPr>
              <a:t> ГЭС на Нарыне, </a:t>
            </a:r>
            <a:r>
              <a:rPr lang="ru-RU" sz="2400" dirty="0" err="1">
                <a:latin typeface="Arial" panose="020B0604020202020204" pitchFamily="34" charset="0"/>
                <a:ea typeface="Times New Roman" panose="02020603050405020304" pitchFamily="18" charset="0"/>
              </a:rPr>
              <a:t>Фархадская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</a:rPr>
              <a:t> ГЭС на Сырдарье, Андижанская ГЭС на </a:t>
            </a:r>
            <a:r>
              <a:rPr lang="ru-RU" sz="2400" dirty="0" err="1">
                <a:latin typeface="Arial" panose="020B0604020202020204" pitchFamily="34" charset="0"/>
                <a:ea typeface="Times New Roman" panose="02020603050405020304" pitchFamily="18" charset="0"/>
              </a:rPr>
              <a:t>Карадарье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</a:rPr>
              <a:t>. Реки Узбекистана используются также для рыболовства и частично для транспортного сообщения. 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2326" y="1073229"/>
            <a:ext cx="2802128" cy="18662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1051" y="2006359"/>
            <a:ext cx="2792521" cy="19188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77080" y="3001649"/>
            <a:ext cx="2687374" cy="20155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9213" y="4189924"/>
            <a:ext cx="2466975" cy="18478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72636" y="5113849"/>
            <a:ext cx="2691818" cy="162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962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ЗАГРЯЗНЕНИЕ ВОД</a:t>
            </a:r>
            <a:endParaRPr lang="ru-RU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4924" y="1350534"/>
            <a:ext cx="1156875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Нерациональное использование воды в сельском хозяйстве, сбрасывание сточных вод промышленности и коммунального хозяйства в реки и водоемы приводит к загрязнению вод в Узбекистане. При этом источником 78 % загрязненных стоков являются орошаемые земли, а 18 % – промышленность.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913" y="3023403"/>
            <a:ext cx="3269065" cy="19614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2551" y="4351326"/>
            <a:ext cx="2243777" cy="22437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6680" y="3098642"/>
            <a:ext cx="3740050" cy="147514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7456" y="4752231"/>
            <a:ext cx="3020447" cy="201215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/>
          <a:srcRect l="32786" t="14876" b="13085"/>
          <a:stretch/>
        </p:blipFill>
        <p:spPr>
          <a:xfrm>
            <a:off x="8639032" y="3356328"/>
            <a:ext cx="3073021" cy="2470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589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1527" y="5011977"/>
            <a:ext cx="2005798" cy="158163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0918" y="5011977"/>
            <a:ext cx="2415653" cy="18117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3415" y="1134953"/>
            <a:ext cx="1845131" cy="16802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1775" y="1055915"/>
            <a:ext cx="2495550" cy="183832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ПОЧВЫ, РАСТИТЕЛЬНЫЙ И ЖИВОТНЫЙ МИР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61" y="1273747"/>
            <a:ext cx="490864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Почвы, растительный и животный мир Узбекистана очень разнообразны. На территории республики имеются четыре природных пояса выделенных академиком </a:t>
            </a:r>
            <a:r>
              <a:rPr lang="ru-RU" sz="24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К.З.Закировым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пустынный (</a:t>
            </a:r>
            <a:r>
              <a:rPr lang="ru-RU" sz="24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чуль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предгорный (</a:t>
            </a:r>
            <a:r>
              <a:rPr lang="ru-RU" sz="24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адыры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горный (тау) и высокогорный (джайлау). Каждый из них отличается своеобразным климатом, рельефом, почвами, растительностью и животным миром.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33063" y="1055915"/>
            <a:ext cx="2460012" cy="12300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/>
          <a:srcRect t="12594" b="18750"/>
          <a:stretch/>
        </p:blipFill>
        <p:spPr>
          <a:xfrm>
            <a:off x="7369962" y="2344971"/>
            <a:ext cx="2538187" cy="130697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87862" y="3694133"/>
            <a:ext cx="2761105" cy="160370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61686" y="2862267"/>
            <a:ext cx="1668753" cy="208594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0"/>
          <a:srcRect l="26383" t="624" r="4409" b="-624"/>
          <a:stretch/>
        </p:blipFill>
        <p:spPr>
          <a:xfrm>
            <a:off x="9880042" y="2989306"/>
            <a:ext cx="1910042" cy="18318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94838" y="5114603"/>
            <a:ext cx="2956341" cy="1606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788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ПУСТЫННЫЙ ПОЯС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5868" y="1859507"/>
            <a:ext cx="59731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Пустынный пояс занимает 70% площади Узбекистана.  </a:t>
            </a:r>
            <a:r>
              <a:rPr lang="ru-RU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пустынях встречаются различные типы почв: серо-бурые, песчаные, </a:t>
            </a:r>
            <a:r>
              <a:rPr lang="ru-RU" sz="24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такырные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лугово-болотные и сероземы. В местах с близко залегающими к поверхности подземными водами (</a:t>
            </a:r>
            <a:r>
              <a:rPr lang="ru-RU" sz="24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Мирзачуль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центральная Фергана, </a:t>
            </a:r>
            <a:r>
              <a:rPr lang="ru-RU" sz="24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Каршинская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степь, низовья Амударьи) образовались солончаки или </a:t>
            </a:r>
            <a:r>
              <a:rPr lang="ru-RU" sz="24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засоленые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почвы.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6711" y="1923533"/>
            <a:ext cx="48768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306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6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ПУСТЫННЫЙ ПОЯС </a:t>
            </a:r>
            <a:endParaRPr lang="ru-RU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8448" y="1327582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Лето в пустыне сухое, жаркое, испаряемость в несколько раз превышает количество осадков. Пустынные растения приспособились к климату пустынь.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911" y="3575712"/>
            <a:ext cx="2820537" cy="211540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6563" y="4577365"/>
            <a:ext cx="3074070" cy="22275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b="21666"/>
          <a:stretch/>
        </p:blipFill>
        <p:spPr>
          <a:xfrm>
            <a:off x="5715420" y="3084394"/>
            <a:ext cx="3407505" cy="200193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b="24119"/>
          <a:stretch/>
        </p:blipFill>
        <p:spPr>
          <a:xfrm>
            <a:off x="8378395" y="4425818"/>
            <a:ext cx="3708080" cy="21102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90652" y="1816382"/>
            <a:ext cx="2543689" cy="190776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43164" y="1127859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0576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2571" y="2785067"/>
            <a:ext cx="3092809" cy="220483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6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ПУСТЫННЫЙ ПОЯС </a:t>
            </a:r>
            <a:endParaRPr lang="ru-RU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2762" y="1082619"/>
            <a:ext cx="1123070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Наиболее распространенные пустынные растения — саксаул, </a:t>
            </a:r>
            <a:r>
              <a:rPr lang="ru-RU" sz="24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джузгун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черкез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куянсуяк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осока песчаная. На солончаках растут гребенщик, солянка, </a:t>
            </a:r>
            <a:r>
              <a:rPr lang="ru-RU" sz="24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пальчатка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солончаковый </a:t>
            </a:r>
            <a:r>
              <a:rPr lang="ru-RU" sz="24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прибрежник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полынь, </a:t>
            </a:r>
            <a:r>
              <a:rPr lang="ru-RU" sz="24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сарисазан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солянка мясистая, на каменистых почвах изредка встречается бурьян, </a:t>
            </a:r>
            <a:r>
              <a:rPr lang="ru-RU" sz="24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гармала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исирик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786" y="2965425"/>
            <a:ext cx="2619375" cy="1743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7452" y="3163678"/>
            <a:ext cx="2056017" cy="30896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5852" y="4842819"/>
            <a:ext cx="2466975" cy="18478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6012" y="4708500"/>
            <a:ext cx="2171700" cy="21050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97762" y="2785067"/>
            <a:ext cx="2476500" cy="18478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70473" y="4823769"/>
            <a:ext cx="2428875" cy="18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2934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833</Words>
  <Application>Microsoft Office PowerPoint</Application>
  <PresentationFormat>Широкоэкранный</PresentationFormat>
  <Paragraphs>54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23</vt:i4>
      </vt:variant>
    </vt:vector>
  </HeadingPairs>
  <TitlesOfParts>
    <vt:vector size="32" baseType="lpstr">
      <vt:lpstr>Arial</vt:lpstr>
      <vt:lpstr>Calibri</vt:lpstr>
      <vt:lpstr>Calibri Light</vt:lpstr>
      <vt:lpstr>Open Sans</vt:lpstr>
      <vt:lpstr>Open Sans Light</vt:lpstr>
      <vt:lpstr>Times New Roman</vt:lpstr>
      <vt:lpstr>Тема Office</vt:lpstr>
      <vt:lpstr>1_Office Theme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18</cp:revision>
  <dcterms:created xsi:type="dcterms:W3CDTF">2020-12-07T07:38:03Z</dcterms:created>
  <dcterms:modified xsi:type="dcterms:W3CDTF">2020-12-11T14:59:16Z</dcterms:modified>
</cp:coreProperties>
</file>