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</p:sldMasterIdLst>
  <p:sldIdLst>
    <p:sldId id="293" r:id="rId4"/>
    <p:sldId id="294" r:id="rId5"/>
    <p:sldId id="296" r:id="rId6"/>
    <p:sldId id="341" r:id="rId7"/>
    <p:sldId id="318" r:id="rId8"/>
    <p:sldId id="374" r:id="rId9"/>
    <p:sldId id="309" r:id="rId10"/>
    <p:sldId id="362" r:id="rId11"/>
    <p:sldId id="342" r:id="rId12"/>
    <p:sldId id="380" r:id="rId13"/>
    <p:sldId id="381" r:id="rId14"/>
    <p:sldId id="308" r:id="rId15"/>
    <p:sldId id="343" r:id="rId16"/>
    <p:sldId id="298" r:id="rId17"/>
    <p:sldId id="364" r:id="rId18"/>
    <p:sldId id="375" r:id="rId19"/>
    <p:sldId id="376" r:id="rId20"/>
    <p:sldId id="386" r:id="rId21"/>
    <p:sldId id="388" r:id="rId22"/>
    <p:sldId id="366" r:id="rId23"/>
    <p:sldId id="38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1E0AB6"/>
    <a:srgbClr val="FF3300"/>
    <a:srgbClr val="0000FF"/>
    <a:srgbClr val="5B9BD5"/>
    <a:srgbClr val="FFFF66"/>
    <a:srgbClr val="B0C3E6"/>
    <a:srgbClr val="000000"/>
    <a:srgbClr val="000B22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aduzhniestranici.blogspot.com/2016/08/blog-post.html" TargetMode="External"/><Relationship Id="rId1" Type="http://schemas.openxmlformats.org/officeDocument/2006/relationships/image" Target="../media/image21.jpeg"/><Relationship Id="rId6" Type="http://schemas.openxmlformats.org/officeDocument/2006/relationships/hyperlink" Target="http://bibliote4nyj-gopak.blogspot.com/2015/06/blog-post.html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pxhere.com/vi/photo/1604693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raduzhniestranici.blogspot.com/2016/08/blog-post.html" TargetMode="External"/><Relationship Id="rId1" Type="http://schemas.openxmlformats.org/officeDocument/2006/relationships/image" Target="../media/image21.jpeg"/><Relationship Id="rId6" Type="http://schemas.openxmlformats.org/officeDocument/2006/relationships/hyperlink" Target="http://bibliote4nyj-gopak.blogspot.com/2015/06/blog-post.html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pxhere.com/vi/photo/1604693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BB3E8-2A2A-42CA-BA73-50DF456E44D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07E20F2-D23D-4C63-8375-B83A439BAD71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Летом на равнинной части республики формируется местная </a:t>
          </a:r>
          <a:r>
            <a:rPr lang="ru-RU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туранская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 тропическая воздушная масса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BB6FF-EC12-4B9C-9C64-7C87268111FD}" type="par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E1E326-A675-4110-B0C0-DEABA5B530FF}" type="sibTrans" cxnId="{C4C4921E-1E1A-4F41-B636-5CD6E5D1B2CC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7FEA2-D6E4-48A7-BB54-D1F7289C959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Формируется область низкого давления, что способствует проникновению с северо-запада и запада теплого и </a:t>
          </a:r>
        </a:p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более влажного воздуха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26BF34-6458-402C-A66E-5470CFBA37D9}" type="parTrans" cxnId="{27851393-F204-4070-AD64-9BB7B6C0255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A4A6B0-1185-41B7-94D3-F428BC4BEF33}" type="sibTrans" cxnId="{27851393-F204-4070-AD64-9BB7B6C0255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957A98-DC60-4B3C-9A00-068574864B59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Но, воздух быстро нагревается и осадки не выпадают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FE8CF-E46D-449B-B926-004285016EFC}" type="parTrans" cxnId="{43E66727-0999-4572-BA76-D053628202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F8367-8C00-4AFF-9032-A0B89A62EBAF}" type="sibTrans" cxnId="{43E66727-0999-4572-BA76-D0536282023B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ACEA0-E4A9-4890-86C3-FEA52EDE9FF2}" type="pres">
      <dgm:prSet presAssocID="{32DBB3E8-2A2A-42CA-BA73-50DF456E44DA}" presName="linearFlow" presStyleCnt="0">
        <dgm:presLayoutVars>
          <dgm:dir/>
          <dgm:resizeHandles val="exact"/>
        </dgm:presLayoutVars>
      </dgm:prSet>
      <dgm:spPr/>
    </dgm:pt>
    <dgm:pt modelId="{9B4A4040-0800-4DE4-A930-B904B31E4167}" type="pres">
      <dgm:prSet presAssocID="{507E20F2-D23D-4C63-8375-B83A439BAD71}" presName="composite" presStyleCnt="0"/>
      <dgm:spPr/>
    </dgm:pt>
    <dgm:pt modelId="{3F0E1B13-0572-47E8-8418-1BEAA7115538}" type="pres">
      <dgm:prSet presAssocID="{507E20F2-D23D-4C63-8375-B83A439BAD71}" presName="imgShp" presStyleLbl="fgImgPlace1" presStyleIdx="0" presStyleCnt="3" custScaleX="109336" custScaleY="104355" custLinFactNeighborX="-72174" custLinFactNeighborY="-9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30000" r="-30000"/>
          </a:stretch>
        </a:blipFill>
      </dgm:spPr>
    </dgm:pt>
    <dgm:pt modelId="{4BF151BF-C6A1-483F-82A0-2064EDCE39DF}" type="pres">
      <dgm:prSet presAssocID="{507E20F2-D23D-4C63-8375-B83A439BAD71}" presName="txShp" presStyleLbl="node1" presStyleIdx="0" presStyleCnt="3" custScaleX="13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C8F6E-031C-4D6C-A37A-B96849DB7241}" type="pres">
      <dgm:prSet presAssocID="{18E1E326-A675-4110-B0C0-DEABA5B530FF}" presName="spacing" presStyleCnt="0"/>
      <dgm:spPr/>
    </dgm:pt>
    <dgm:pt modelId="{F85A0E85-05FB-42CF-B557-8E091CABA76F}" type="pres">
      <dgm:prSet presAssocID="{AA87FEA2-D6E4-48A7-BB54-D1F7289C959A}" presName="composite" presStyleCnt="0"/>
      <dgm:spPr/>
    </dgm:pt>
    <dgm:pt modelId="{5881818E-21C1-4846-8DBE-DB6AD98712FB}" type="pres">
      <dgm:prSet presAssocID="{AA87FEA2-D6E4-48A7-BB54-D1F7289C959A}" presName="imgShp" presStyleLbl="fgImgPlace1" presStyleIdx="1" presStyleCnt="3" custScaleX="111340" custScaleY="105872" custLinFactNeighborX="-69491" custLinFactNeighborY="96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7000" r="-17000"/>
          </a:stretch>
        </a:blipFill>
      </dgm:spPr>
    </dgm:pt>
    <dgm:pt modelId="{E9ABEFBB-15C2-47FB-B8C2-EE57B85C26D4}" type="pres">
      <dgm:prSet presAssocID="{AA87FEA2-D6E4-48A7-BB54-D1F7289C959A}" presName="txShp" presStyleLbl="node1" presStyleIdx="1" presStyleCnt="3" custScaleX="137300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64406-9F83-4AE9-BB81-465B166D8212}" type="pres">
      <dgm:prSet presAssocID="{45A4A6B0-1185-41B7-94D3-F428BC4BEF33}" presName="spacing" presStyleCnt="0"/>
      <dgm:spPr/>
    </dgm:pt>
    <dgm:pt modelId="{9323F684-3F9D-4B8C-898C-20F85B009242}" type="pres">
      <dgm:prSet presAssocID="{D2957A98-DC60-4B3C-9A00-068574864B59}" presName="composite" presStyleCnt="0"/>
      <dgm:spPr/>
    </dgm:pt>
    <dgm:pt modelId="{CAEA665F-5D1A-4DE2-81D6-18E5B3EA8F30}" type="pres">
      <dgm:prSet presAssocID="{D2957A98-DC60-4B3C-9A00-068574864B59}" presName="imgShp" presStyleLbl="fgImgPlace1" presStyleIdx="2" presStyleCnt="3" custScaleX="114280" custScaleY="102413" custLinFactNeighborX="-65181" custLinFactNeighborY="169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29000" r="-29000"/>
          </a:stretch>
        </a:blipFill>
      </dgm:spPr>
    </dgm:pt>
    <dgm:pt modelId="{896A148B-4B62-42B9-B12F-673692E54293}" type="pres">
      <dgm:prSet presAssocID="{D2957A98-DC60-4B3C-9A00-068574864B59}" presName="txShp" presStyleLbl="node1" presStyleIdx="2" presStyleCnt="3" custScaleX="137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275671-4FEF-481D-AEE2-D8ECB1ADA395}" type="presOf" srcId="{AA87FEA2-D6E4-48A7-BB54-D1F7289C959A}" destId="{E9ABEFBB-15C2-47FB-B8C2-EE57B85C26D4}" srcOrd="0" destOrd="0" presId="urn:microsoft.com/office/officeart/2005/8/layout/vList3"/>
    <dgm:cxn modelId="{C4C4921E-1E1A-4F41-B636-5CD6E5D1B2CC}" srcId="{32DBB3E8-2A2A-42CA-BA73-50DF456E44DA}" destId="{507E20F2-D23D-4C63-8375-B83A439BAD71}" srcOrd="0" destOrd="0" parTransId="{A49BB6FF-EC12-4B9C-9C64-7C87268111FD}" sibTransId="{18E1E326-A675-4110-B0C0-DEABA5B530FF}"/>
    <dgm:cxn modelId="{43E66727-0999-4572-BA76-D0536282023B}" srcId="{32DBB3E8-2A2A-42CA-BA73-50DF456E44DA}" destId="{D2957A98-DC60-4B3C-9A00-068574864B59}" srcOrd="2" destOrd="0" parTransId="{A0FFE8CF-E46D-449B-B926-004285016EFC}" sibTransId="{ACAF8367-8C00-4AFF-9032-A0B89A62EBAF}"/>
    <dgm:cxn modelId="{27851393-F204-4070-AD64-9BB7B6C02551}" srcId="{32DBB3E8-2A2A-42CA-BA73-50DF456E44DA}" destId="{AA87FEA2-D6E4-48A7-BB54-D1F7289C959A}" srcOrd="1" destOrd="0" parTransId="{7A26BF34-6458-402C-A66E-5470CFBA37D9}" sibTransId="{45A4A6B0-1185-41B7-94D3-F428BC4BEF33}"/>
    <dgm:cxn modelId="{F741E257-3E90-4238-85C0-F0E53727AF99}" type="presOf" srcId="{32DBB3E8-2A2A-42CA-BA73-50DF456E44DA}" destId="{80FACEA0-E4A9-4890-86C3-FEA52EDE9FF2}" srcOrd="0" destOrd="0" presId="urn:microsoft.com/office/officeart/2005/8/layout/vList3"/>
    <dgm:cxn modelId="{87A5E032-97BC-4C78-BE6E-381B197AFBB2}" type="presOf" srcId="{507E20F2-D23D-4C63-8375-B83A439BAD71}" destId="{4BF151BF-C6A1-483F-82A0-2064EDCE39DF}" srcOrd="0" destOrd="0" presId="urn:microsoft.com/office/officeart/2005/8/layout/vList3"/>
    <dgm:cxn modelId="{E0DC39F4-95E6-40A8-8951-F2C5F6C4D127}" type="presOf" srcId="{D2957A98-DC60-4B3C-9A00-068574864B59}" destId="{896A148B-4B62-42B9-B12F-673692E54293}" srcOrd="0" destOrd="0" presId="urn:microsoft.com/office/officeart/2005/8/layout/vList3"/>
    <dgm:cxn modelId="{EB5B0061-B54E-4BBE-8B45-629E536125AF}" type="presParOf" srcId="{80FACEA0-E4A9-4890-86C3-FEA52EDE9FF2}" destId="{9B4A4040-0800-4DE4-A930-B904B31E4167}" srcOrd="0" destOrd="0" presId="urn:microsoft.com/office/officeart/2005/8/layout/vList3"/>
    <dgm:cxn modelId="{3AD262B7-037E-49AA-A017-2A41422A3F3E}" type="presParOf" srcId="{9B4A4040-0800-4DE4-A930-B904B31E4167}" destId="{3F0E1B13-0572-47E8-8418-1BEAA7115538}" srcOrd="0" destOrd="0" presId="urn:microsoft.com/office/officeart/2005/8/layout/vList3"/>
    <dgm:cxn modelId="{A93CBF7A-952A-47B3-AED5-65975D3BED3F}" type="presParOf" srcId="{9B4A4040-0800-4DE4-A930-B904B31E4167}" destId="{4BF151BF-C6A1-483F-82A0-2064EDCE39DF}" srcOrd="1" destOrd="0" presId="urn:microsoft.com/office/officeart/2005/8/layout/vList3"/>
    <dgm:cxn modelId="{3E07233B-E3E6-4E6B-9869-794D0F73D873}" type="presParOf" srcId="{80FACEA0-E4A9-4890-86C3-FEA52EDE9FF2}" destId="{13DC8F6E-031C-4D6C-A37A-B96849DB7241}" srcOrd="1" destOrd="0" presId="urn:microsoft.com/office/officeart/2005/8/layout/vList3"/>
    <dgm:cxn modelId="{DCE0EF86-ABFC-48F0-BE93-B0983A990CFD}" type="presParOf" srcId="{80FACEA0-E4A9-4890-86C3-FEA52EDE9FF2}" destId="{F85A0E85-05FB-42CF-B557-8E091CABA76F}" srcOrd="2" destOrd="0" presId="urn:microsoft.com/office/officeart/2005/8/layout/vList3"/>
    <dgm:cxn modelId="{775C39C4-CDD3-4D91-A3FA-DFB2F97DDCB2}" type="presParOf" srcId="{F85A0E85-05FB-42CF-B557-8E091CABA76F}" destId="{5881818E-21C1-4846-8DBE-DB6AD98712FB}" srcOrd="0" destOrd="0" presId="urn:microsoft.com/office/officeart/2005/8/layout/vList3"/>
    <dgm:cxn modelId="{3EE3DEBF-1BB4-4D26-8ABB-B550ED7023E1}" type="presParOf" srcId="{F85A0E85-05FB-42CF-B557-8E091CABA76F}" destId="{E9ABEFBB-15C2-47FB-B8C2-EE57B85C26D4}" srcOrd="1" destOrd="0" presId="urn:microsoft.com/office/officeart/2005/8/layout/vList3"/>
    <dgm:cxn modelId="{BEB241F1-C45A-4994-9A50-CD7FED045144}" type="presParOf" srcId="{80FACEA0-E4A9-4890-86C3-FEA52EDE9FF2}" destId="{45A64406-9F83-4AE9-BB81-465B166D8212}" srcOrd="3" destOrd="0" presId="urn:microsoft.com/office/officeart/2005/8/layout/vList3"/>
    <dgm:cxn modelId="{010ACAC3-B363-4314-88BE-64E3986114E4}" type="presParOf" srcId="{80FACEA0-E4A9-4890-86C3-FEA52EDE9FF2}" destId="{9323F684-3F9D-4B8C-898C-20F85B009242}" srcOrd="4" destOrd="0" presId="urn:microsoft.com/office/officeart/2005/8/layout/vList3"/>
    <dgm:cxn modelId="{23B1205F-B674-483D-A25C-C6E4B7201786}" type="presParOf" srcId="{9323F684-3F9D-4B8C-898C-20F85B009242}" destId="{CAEA665F-5D1A-4DE2-81D6-18E5B3EA8F30}" srcOrd="0" destOrd="0" presId="urn:microsoft.com/office/officeart/2005/8/layout/vList3"/>
    <dgm:cxn modelId="{DF45C728-FBE7-4412-8B79-D9B1C04D4BA7}" type="presParOf" srcId="{9323F684-3F9D-4B8C-898C-20F85B009242}" destId="{896A148B-4B62-42B9-B12F-673692E5429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151BF-C6A1-483F-82A0-2064EDCE39DF}">
      <dsp:nvSpPr>
        <dsp:cNvPr id="0" name=""/>
        <dsp:cNvSpPr/>
      </dsp:nvSpPr>
      <dsp:spPr>
        <a:xfrm rot="10800000">
          <a:off x="503565" y="34703"/>
          <a:ext cx="11184868" cy="1511677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Летом на равнинной части республики формируется местная </a:t>
          </a:r>
          <a:r>
            <a:rPr lang="ru-RU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туранская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тропическая воздушная масса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81484" y="34703"/>
        <a:ext cx="10806949" cy="1511677"/>
      </dsp:txXfrm>
    </dsp:sp>
    <dsp:sp modelId="{3F0E1B13-0572-47E8-8418-1BEAA7115538}">
      <dsp:nvSpPr>
        <dsp:cNvPr id="0" name=""/>
        <dsp:cNvSpPr/>
      </dsp:nvSpPr>
      <dsp:spPr>
        <a:xfrm>
          <a:off x="124718" y="0"/>
          <a:ext cx="1652807" cy="157751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2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BEFBB-15C2-47FB-B8C2-EE57B85C26D4}">
      <dsp:nvSpPr>
        <dsp:cNvPr id="0" name=""/>
        <dsp:cNvSpPr/>
      </dsp:nvSpPr>
      <dsp:spPr>
        <a:xfrm rot="10800000">
          <a:off x="530077" y="2074926"/>
          <a:ext cx="11131844" cy="1511677"/>
        </a:xfrm>
        <a:prstGeom prst="homePlat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Формируется область низкого давления, что способствует проникновению с северо-запада и запада теплого и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более влажного воздуха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907996" y="2074926"/>
        <a:ext cx="10753925" cy="1511677"/>
      </dsp:txXfrm>
    </dsp:sp>
    <dsp:sp modelId="{5881818E-21C1-4846-8DBE-DB6AD98712FB}">
      <dsp:nvSpPr>
        <dsp:cNvPr id="0" name=""/>
        <dsp:cNvSpPr/>
      </dsp:nvSpPr>
      <dsp:spPr>
        <a:xfrm>
          <a:off x="150129" y="2045056"/>
          <a:ext cx="1683101" cy="160044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A148B-4B62-42B9-B12F-673692E54293}">
      <dsp:nvSpPr>
        <dsp:cNvPr id="0" name=""/>
        <dsp:cNvSpPr/>
      </dsp:nvSpPr>
      <dsp:spPr>
        <a:xfrm rot="10800000">
          <a:off x="503565" y="4100471"/>
          <a:ext cx="11184868" cy="1511677"/>
        </a:xfrm>
        <a:prstGeom prst="homePlat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608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     </a:t>
          </a: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Но, воздух быстро нагревается и осадки не выпадают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881484" y="4100471"/>
        <a:ext cx="10806949" cy="1511677"/>
      </dsp:txXfrm>
    </dsp:sp>
    <dsp:sp modelId="{CAEA665F-5D1A-4DE2-81D6-18E5B3EA8F30}">
      <dsp:nvSpPr>
        <dsp:cNvPr id="0" name=""/>
        <dsp:cNvSpPr/>
      </dsp:nvSpPr>
      <dsp:spPr>
        <a:xfrm>
          <a:off x="193061" y="4084020"/>
          <a:ext cx="1727544" cy="1548153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4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8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9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A46FC-AF03-47E1-9A8F-12CADA7B6C3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BED33E-4D3E-4317-BF32-9FFC3BE179C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508600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A6B3A-3155-4F26-A71D-1FE4885A1DC4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8D9F26-E39A-4A8B-8E82-05C735995C5A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8653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FC690-FB9D-47C3-BF48-945945BFC74D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229831-81D6-4AEE-B8C2-933291FCB0A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183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A83BC-7D66-4E74-BF51-E7F10D9FC0C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5888F-310F-47AF-ABF5-D5814E3C6B6E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336240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69ACFF-40EA-4AD5-B0EB-1652831960B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4EC6-C48A-4B66-B3E6-4FA865AEC210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7068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132752-F2AF-4942-88C9-26D843648C9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0366A2-BBFC-4F03-BB38-E8C52DC3F715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0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8796B-EFF0-45D1-97FB-0F79F01DFC9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3EC6A0-5DF5-497E-9DF4-BBA702267FF1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66210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FB4870-C4D6-420D-B258-29BA42EB3091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DDA38-2E21-465F-81EE-97CCBAB8359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085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4063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D052C-480B-4EA9-A021-797CDBCD02A5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F3C23A-41E0-45DF-9969-6E9185C687CF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95759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E71DE-8556-4C49-80F4-D1AD4044417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5844-0449-4EE1-AF29-C77CA835A573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587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3E5521-679C-4E5C-B1F8-AA97AE465DA3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0537D3-EFC7-4699-BFF7-C1C63BA48A27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56516"/>
      </p:ext>
    </p:extLst>
  </p:cSld>
  <p:clrMapOvr>
    <a:masterClrMapping/>
  </p:clrMapOvr>
  <p:transition spd="slow">
    <p:wheel spokes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7913245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74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98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80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51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919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39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662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33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188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49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778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09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80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0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37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41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598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75AE-5617-4C2D-8ABD-AD664B6A9F0F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B009-0D59-4DBD-AE69-7A1F228383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4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E0129-4B21-44BC-A65A-9E06D7DD90BF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5E644D-629C-40CD-A011-E062ABECA4E6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1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heel spokes="1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1375AE-5617-4C2D-8ABD-AD664B6A9F0F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11.12.2020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49B009-0D59-4DBD-AE69-7A1F2283833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53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Yil fasllari va iqlim resurslari">
            <a:extLst>
              <a:ext uri="{FF2B5EF4-FFF2-40B4-BE49-F238E27FC236}">
                <a16:creationId xmlns:a16="http://schemas.microsoft.com/office/drawing/2014/main" id="{3F173ADB-028C-4992-9A1E-1309EF96C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234" y="2890471"/>
            <a:ext cx="3864757" cy="34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1588" y="4763"/>
            <a:ext cx="12190412" cy="1976437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>
              <a:cxn ang="0">
                <a:pos x="5759640" y="0"/>
              </a:cxn>
              <a:cxn ang="0">
                <a:pos x="0" y="0"/>
              </a:cxn>
              <a:cxn ang="0">
                <a:pos x="0" y="1020953"/>
              </a:cxn>
              <a:cxn ang="0">
                <a:pos x="5759640" y="1020953"/>
              </a:cxn>
              <a:cxn ang="0">
                <a:pos x="5759640" y="0"/>
              </a:cxn>
            </a:cxnLst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3" name="object 4"/>
          <p:cNvSpPr txBox="1">
            <a:spLocks noChangeArrowheads="1"/>
          </p:cNvSpPr>
          <p:nvPr/>
        </p:nvSpPr>
        <p:spPr bwMode="auto">
          <a:xfrm>
            <a:off x="1139032" y="2554427"/>
            <a:ext cx="7124131" cy="284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9525" rIns="0" bIns="0">
            <a:spAutoFit/>
          </a:bodyPr>
          <a:lstStyle/>
          <a:p>
            <a:pPr marL="38100" algn="ctr" defTabSz="685800"/>
            <a:endParaRPr lang="en-US" altLang="ru-RU" sz="5100" b="1" dirty="0"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ru-RU" altLang="ru-RU" sz="4400" b="1" dirty="0" smtClean="0">
                <a:latin typeface="Arial" pitchFamily="34" charset="0"/>
                <a:cs typeface="Arial" pitchFamily="34" charset="0"/>
              </a:rPr>
              <a:t>Климат Узбекистана</a:t>
            </a:r>
            <a:r>
              <a:rPr lang="en-US" altLang="ru-RU" sz="44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4400" b="1" dirty="0" smtClean="0">
                <a:latin typeface="Arial" pitchFamily="34" charset="0"/>
                <a:cs typeface="Arial" pitchFamily="34" charset="0"/>
              </a:rPr>
              <a:t>Времена года и климатические ресурсы</a:t>
            </a:r>
            <a:endParaRPr lang="uz-Cyrl-UZ" alt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object 5"/>
          <p:cNvSpPr>
            <a:spLocks noChangeArrowheads="1"/>
          </p:cNvSpPr>
          <p:nvPr/>
        </p:nvSpPr>
        <p:spPr bwMode="auto">
          <a:xfrm>
            <a:off x="410370" y="3040596"/>
            <a:ext cx="728662" cy="266400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>
              <a:cxn ang="0">
                <a:pos x="343828" y="0"/>
              </a:cxn>
              <a:cxn ang="0">
                <a:pos x="0" y="0"/>
              </a:cxn>
              <a:cxn ang="0">
                <a:pos x="0" y="680466"/>
              </a:cxn>
              <a:cxn ang="0">
                <a:pos x="343828" y="680466"/>
              </a:cxn>
              <a:cxn ang="0">
                <a:pos x="343828" y="0"/>
              </a:cxn>
            </a:cxnLst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5" name="object 9"/>
          <p:cNvSpPr>
            <a:spLocks noChangeArrowheads="1"/>
          </p:cNvSpPr>
          <p:nvPr/>
        </p:nvSpPr>
        <p:spPr bwMode="auto">
          <a:xfrm>
            <a:off x="9928224" y="422275"/>
            <a:ext cx="1828801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603605" y="0"/>
              </a:cxn>
              <a:cxn ang="0">
                <a:pos x="0" y="0"/>
              </a:cxn>
              <a:cxn ang="0">
                <a:pos x="0" y="603618"/>
              </a:cxn>
              <a:cxn ang="0">
                <a:pos x="603605" y="603618"/>
              </a:cxn>
              <a:cxn ang="0">
                <a:pos x="603605" y="0"/>
              </a:cxn>
            </a:cxnLst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10"/>
          <p:cNvSpPr>
            <a:spLocks noChangeArrowheads="1"/>
          </p:cNvSpPr>
          <p:nvPr/>
        </p:nvSpPr>
        <p:spPr bwMode="auto">
          <a:xfrm>
            <a:off x="9928224" y="422275"/>
            <a:ext cx="182880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>
              <a:cxn ang="0">
                <a:pos x="0" y="0"/>
              </a:cxn>
              <a:cxn ang="0">
                <a:pos x="603605" y="0"/>
              </a:cxn>
              <a:cxn ang="0">
                <a:pos x="603605" y="603618"/>
              </a:cxn>
              <a:cxn ang="0">
                <a:pos x="0" y="603618"/>
              </a:cxn>
              <a:cxn ang="0">
                <a:pos x="0" y="0"/>
              </a:cxn>
            </a:cxnLst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107613" y="635000"/>
            <a:ext cx="587375" cy="649432"/>
          </a:xfrm>
          <a:prstGeom prst="rect">
            <a:avLst/>
          </a:prstGeom>
        </p:spPr>
        <p:txBody>
          <a:bodyPr lIns="0" tIns="33551" rIns="0" bIns="0">
            <a:spAutoFit/>
          </a:bodyPr>
          <a:lstStyle/>
          <a:p>
            <a:pPr defTabSz="1218848">
              <a:spcBef>
                <a:spcPts val="265"/>
              </a:spcBef>
              <a:defRPr/>
            </a:pPr>
            <a:r>
              <a:rPr lang="ru-RU" sz="40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752138" y="795338"/>
            <a:ext cx="979487" cy="395079"/>
          </a:xfrm>
          <a:prstGeom prst="rect">
            <a:avLst/>
          </a:prstGeom>
        </p:spPr>
        <p:txBody>
          <a:bodyPr lIns="0" tIns="25498" rIns="0" bIns="0">
            <a:spAutoFit/>
          </a:bodyPr>
          <a:lstStyle/>
          <a:p>
            <a:pPr defTabSz="1218848">
              <a:spcBef>
                <a:spcPts val="201"/>
              </a:spcBef>
              <a:defRPr/>
            </a:pPr>
            <a:r>
              <a:rPr lang="ru-RU" sz="24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5129" name="object 2"/>
          <p:cNvSpPr txBox="1">
            <a:spLocks/>
          </p:cNvSpPr>
          <p:nvPr/>
        </p:nvSpPr>
        <p:spPr bwMode="auto">
          <a:xfrm>
            <a:off x="2201069" y="409575"/>
            <a:ext cx="71310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0910" rIns="0" bIns="0">
            <a:spAutoFit/>
          </a:bodyPr>
          <a:lstStyle/>
          <a:p>
            <a:pPr algn="ctr" defTabSz="911225"/>
            <a:r>
              <a:rPr lang="ru-RU" altLang="ru-RU" sz="7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ГЕОГРАФИЯ</a:t>
            </a:r>
            <a:endParaRPr lang="ru-RU" altLang="ru-RU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1" descr="https://pngicon.ru/file/uploads/iconka_globus.png">
            <a:extLst>
              <a:ext uri="{FF2B5EF4-FFF2-40B4-BE49-F238E27FC236}">
                <a16:creationId xmlns:a16="http://schemas.microsoft.com/office/drawing/2014/main" id="{01A3F933-4AEE-4640-985D-4FFF952D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6134" y="106589"/>
            <a:ext cx="1745796" cy="17457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'zbekiston haqida ma'lumot">
            <a:extLst>
              <a:ext uri="{FF2B5EF4-FFF2-40B4-BE49-F238E27FC236}">
                <a16:creationId xmlns:a16="http://schemas.microsoft.com/office/drawing/2014/main" id="{D1103C09-E7BD-47F5-B9A8-42567CCD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701731"/>
            <a:ext cx="10151165" cy="61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31241-5D28-4082-9025-E679FC198CA0}"/>
              </a:ext>
            </a:extLst>
          </p:cNvPr>
          <p:cNvSpPr/>
          <p:nvPr/>
        </p:nvSpPr>
        <p:spPr>
          <a:xfrm>
            <a:off x="265043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5260B-751E-49F7-97FD-7C480F5BC6F2}"/>
              </a:ext>
            </a:extLst>
          </p:cNvPr>
          <p:cNvSpPr/>
          <p:nvPr/>
        </p:nvSpPr>
        <p:spPr>
          <a:xfrm>
            <a:off x="11429999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34FD3A65-D3F6-41E3-BAE0-ECA42537164F}"/>
              </a:ext>
            </a:extLst>
          </p:cNvPr>
          <p:cNvSpPr/>
          <p:nvPr/>
        </p:nvSpPr>
        <p:spPr>
          <a:xfrm>
            <a:off x="9074425" y="701731"/>
            <a:ext cx="2226365" cy="204083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629909-C252-490A-86FB-1FF9268C16B0}"/>
              </a:ext>
            </a:extLst>
          </p:cNvPr>
          <p:cNvSpPr/>
          <p:nvPr/>
        </p:nvSpPr>
        <p:spPr>
          <a:xfrm>
            <a:off x="4281280" y="1869743"/>
            <a:ext cx="3026465" cy="610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равнинах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 +30⁰C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8B4B76-00DC-4A9A-8AE7-A9D61537C740}"/>
              </a:ext>
            </a:extLst>
          </p:cNvPr>
          <p:cNvSpPr/>
          <p:nvPr/>
        </p:nvSpPr>
        <p:spPr>
          <a:xfrm>
            <a:off x="7841974" y="374673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+44⁰C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182F2-7663-4FEA-B7DB-B34D4A8BEB4A}"/>
              </a:ext>
            </a:extLst>
          </p:cNvPr>
          <p:cNvSpPr/>
          <p:nvPr/>
        </p:nvSpPr>
        <p:spPr>
          <a:xfrm>
            <a:off x="7537174" y="6490251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35E24-9325-46E9-B76E-CCE15CA793C3}"/>
              </a:ext>
            </a:extLst>
          </p:cNvPr>
          <p:cNvSpPr/>
          <p:nvPr/>
        </p:nvSpPr>
        <p:spPr>
          <a:xfrm>
            <a:off x="3983935" y="953288"/>
            <a:ext cx="4583595" cy="6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 июля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649A1AD-525E-4277-BF96-60CB2AD018E5}"/>
              </a:ext>
            </a:extLst>
          </p:cNvPr>
          <p:cNvSpPr/>
          <p:nvPr/>
        </p:nvSpPr>
        <p:spPr>
          <a:xfrm>
            <a:off x="3723861" y="5648897"/>
            <a:ext cx="2975941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юге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+31 +32⁰C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6E4E01-F6BC-47D3-A94B-9D26E4042268}"/>
              </a:ext>
            </a:extLst>
          </p:cNvPr>
          <p:cNvSpPr/>
          <p:nvPr/>
        </p:nvSpPr>
        <p:spPr>
          <a:xfrm>
            <a:off x="2994991" y="3043451"/>
            <a:ext cx="3280741" cy="615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Поверхность песков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+75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-4169"/>
            <a:ext cx="12192000" cy="80521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РАСПРЕДЕЛЕНИЕ ТЕМПЕРАТУР 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7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'zbekiston haqida ma'lumot">
            <a:extLst>
              <a:ext uri="{FF2B5EF4-FFF2-40B4-BE49-F238E27FC236}">
                <a16:creationId xmlns:a16="http://schemas.microsoft.com/office/drawing/2014/main" id="{D1103C09-E7BD-47F5-B9A8-42567CCD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701731"/>
            <a:ext cx="10151165" cy="61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31241-5D28-4082-9025-E679FC198CA0}"/>
              </a:ext>
            </a:extLst>
          </p:cNvPr>
          <p:cNvSpPr/>
          <p:nvPr/>
        </p:nvSpPr>
        <p:spPr>
          <a:xfrm>
            <a:off x="265043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5260B-751E-49F7-97FD-7C480F5BC6F2}"/>
              </a:ext>
            </a:extLst>
          </p:cNvPr>
          <p:cNvSpPr/>
          <p:nvPr/>
        </p:nvSpPr>
        <p:spPr>
          <a:xfrm>
            <a:off x="11429999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34FD3A65-D3F6-41E3-BAE0-ECA42537164F}"/>
              </a:ext>
            </a:extLst>
          </p:cNvPr>
          <p:cNvSpPr/>
          <p:nvPr/>
        </p:nvSpPr>
        <p:spPr>
          <a:xfrm>
            <a:off x="9074425" y="701731"/>
            <a:ext cx="2226365" cy="204083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8B4B76-00DC-4A9A-8AE7-A9D61537C740}"/>
              </a:ext>
            </a:extLst>
          </p:cNvPr>
          <p:cNvSpPr/>
          <p:nvPr/>
        </p:nvSpPr>
        <p:spPr>
          <a:xfrm>
            <a:off x="7841974" y="374673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+0,9⁰C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182F2-7663-4FEA-B7DB-B34D4A8BEB4A}"/>
              </a:ext>
            </a:extLst>
          </p:cNvPr>
          <p:cNvSpPr/>
          <p:nvPr/>
        </p:nvSpPr>
        <p:spPr>
          <a:xfrm>
            <a:off x="7537174" y="6490251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+2,8⁰C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35E24-9325-46E9-B76E-CCE15CA793C3}"/>
              </a:ext>
            </a:extLst>
          </p:cNvPr>
          <p:cNvSpPr/>
          <p:nvPr/>
        </p:nvSpPr>
        <p:spPr>
          <a:xfrm>
            <a:off x="4210049" y="945787"/>
            <a:ext cx="4864375" cy="6361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 января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6E4E01-F6BC-47D3-A94B-9D26E4042268}"/>
              </a:ext>
            </a:extLst>
          </p:cNvPr>
          <p:cNvSpPr/>
          <p:nvPr/>
        </p:nvSpPr>
        <p:spPr>
          <a:xfrm>
            <a:off x="1020417" y="4002156"/>
            <a:ext cx="3485322" cy="28558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 января повышается с северо-запада на юго- восток. Иногда температура резко снижается под действием арктического воздуха и сибирского антициклона</a:t>
            </a:r>
            <a:endParaRPr lang="ru-RU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FB78A0D-DF6A-4120-9A65-B602B47EBB97}"/>
              </a:ext>
            </a:extLst>
          </p:cNvPr>
          <p:cNvSpPr/>
          <p:nvPr/>
        </p:nvSpPr>
        <p:spPr>
          <a:xfrm>
            <a:off x="1183585" y="1444957"/>
            <a:ext cx="302646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Устюрте</a:t>
            </a:r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-10 -11⁰C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E344C32-8F0A-453C-A642-B245BD38BF81}"/>
              </a:ext>
            </a:extLst>
          </p:cNvPr>
          <p:cNvSpPr/>
          <p:nvPr/>
        </p:nvSpPr>
        <p:spPr>
          <a:xfrm>
            <a:off x="7236515" y="478387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+0,3⁰C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80521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РАСПРЕДЕЛЕНИЕ ТЕМПЕРАТУР 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6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Прогноз погоды по территории Кыргызской Республики на 12-16 января |  Министерство чрезвычайных ситуаций">
            <a:extLst>
              <a:ext uri="{FF2B5EF4-FFF2-40B4-BE49-F238E27FC236}">
                <a16:creationId xmlns:a16="http://schemas.microsoft.com/office/drawing/2014/main" id="{43E0021F-7920-43EB-AE01-30ECD4C15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57" y="4488829"/>
            <a:ext cx="2754643" cy="222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Что такое осадки и какие они бывают">
            <a:extLst>
              <a:ext uri="{FF2B5EF4-FFF2-40B4-BE49-F238E27FC236}">
                <a16:creationId xmlns:a16="http://schemas.microsoft.com/office/drawing/2014/main" id="{4E4CCDEB-F228-4518-898F-A645902F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297" y="1014243"/>
            <a:ext cx="2314465" cy="21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РАСПРЕДЕЛЕНИЕ ОСАДКОВ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BDA34B8-13F2-4BA6-89AE-92B67500B384}"/>
              </a:ext>
            </a:extLst>
          </p:cNvPr>
          <p:cNvSpPr/>
          <p:nvPr/>
        </p:nvSpPr>
        <p:spPr>
          <a:xfrm>
            <a:off x="307975" y="1058863"/>
            <a:ext cx="4963288" cy="1094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Осадки распределены по территории и по сезонам неравномерно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A815486-E6A1-47ED-B737-3741B3CD9050}"/>
              </a:ext>
            </a:extLst>
          </p:cNvPr>
          <p:cNvSpPr/>
          <p:nvPr/>
        </p:nvSpPr>
        <p:spPr>
          <a:xfrm>
            <a:off x="2789619" y="3152706"/>
            <a:ext cx="5613901" cy="1094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связано с движением воздушных масс и рельефом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4E650034-984B-4F27-9F15-07D0BCC2E5E5}"/>
              </a:ext>
            </a:extLst>
          </p:cNvPr>
          <p:cNvSpPr/>
          <p:nvPr/>
        </p:nvSpPr>
        <p:spPr>
          <a:xfrm>
            <a:off x="6256834" y="5292934"/>
            <a:ext cx="4628329" cy="10945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Осадки приносят, в основном, влажные воздушные массы с Атлантического океана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штриховая вправо 5">
            <a:extLst>
              <a:ext uri="{FF2B5EF4-FFF2-40B4-BE49-F238E27FC236}">
                <a16:creationId xmlns:a16="http://schemas.microsoft.com/office/drawing/2014/main" id="{3E495A8A-E9EC-43B2-A00F-CA9BA598B88A}"/>
              </a:ext>
            </a:extLst>
          </p:cNvPr>
          <p:cNvSpPr/>
          <p:nvPr/>
        </p:nvSpPr>
        <p:spPr>
          <a:xfrm rot="5400000">
            <a:off x="4173788" y="2387096"/>
            <a:ext cx="824737" cy="505393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4F35361-AE0E-416B-BD58-01536992CA16}"/>
              </a:ext>
            </a:extLst>
          </p:cNvPr>
          <p:cNvSpPr/>
          <p:nvPr/>
        </p:nvSpPr>
        <p:spPr>
          <a:xfrm rot="5400000">
            <a:off x="6883858" y="4506741"/>
            <a:ext cx="824737" cy="505393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Виды осадков, таблица, условные знаки атмосферных зимних, летних осадков,  что такое орографические, жидкие осадки | tvercult.ru">
            <a:extLst>
              <a:ext uri="{FF2B5EF4-FFF2-40B4-BE49-F238E27FC236}">
                <a16:creationId xmlns:a16="http://schemas.microsoft.com/office/drawing/2014/main" id="{50229B0E-626C-42CF-B1FF-3F4A565EC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30" y="1035528"/>
            <a:ext cx="3207695" cy="21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 конце недели на севере Казахстана ожидаются осадки - Новости Казахстана и  мира на сегодня">
            <a:extLst>
              <a:ext uri="{FF2B5EF4-FFF2-40B4-BE49-F238E27FC236}">
                <a16:creationId xmlns:a16="http://schemas.microsoft.com/office/drawing/2014/main" id="{7CCF0472-9558-46F1-9344-9F6AA9F3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329" y="3332986"/>
            <a:ext cx="3207695" cy="183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 Крыму потратят миллионы на искусственные осадки">
            <a:extLst>
              <a:ext uri="{FF2B5EF4-FFF2-40B4-BE49-F238E27FC236}">
                <a16:creationId xmlns:a16="http://schemas.microsoft.com/office/drawing/2014/main" id="{522410C0-296B-493E-BE09-EF9A2365F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23730"/>
            <a:ext cx="2573019" cy="181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Атмосферные осадки | География 6 класс">
            <a:extLst>
              <a:ext uri="{FF2B5EF4-FFF2-40B4-BE49-F238E27FC236}">
                <a16:creationId xmlns:a16="http://schemas.microsoft.com/office/drawing/2014/main" id="{1168682D-28A6-485A-84C4-E2BA7672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89541"/>
            <a:ext cx="3024947" cy="222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D7FFA8B-414E-4AFA-B1AE-421D9A70F231}"/>
              </a:ext>
            </a:extLst>
          </p:cNvPr>
          <p:cNvSpPr/>
          <p:nvPr/>
        </p:nvSpPr>
        <p:spPr>
          <a:xfrm>
            <a:off x="2279374" y="6361043"/>
            <a:ext cx="3379304" cy="37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РАСПРЕДЕЛЕНИЕ ОСАДКОВ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3998D44-C449-4682-8264-DE3F6D4CC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10213" r="16848" b="11285"/>
          <a:stretch/>
        </p:blipFill>
        <p:spPr>
          <a:xfrm>
            <a:off x="1033674" y="914400"/>
            <a:ext cx="10084904" cy="59436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EF4A949-03FF-486C-A7A0-F8A18145429D}"/>
              </a:ext>
            </a:extLst>
          </p:cNvPr>
          <p:cNvSpPr/>
          <p:nvPr/>
        </p:nvSpPr>
        <p:spPr>
          <a:xfrm>
            <a:off x="0" y="914400"/>
            <a:ext cx="1033673" cy="594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B055398-E314-42C7-8312-22DD74197EA7}"/>
              </a:ext>
            </a:extLst>
          </p:cNvPr>
          <p:cNvSpPr/>
          <p:nvPr/>
        </p:nvSpPr>
        <p:spPr>
          <a:xfrm>
            <a:off x="11118578" y="914400"/>
            <a:ext cx="1073422" cy="594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A2F57A3-2DE0-4518-9DD6-8DCB37C836D1}"/>
              </a:ext>
            </a:extLst>
          </p:cNvPr>
          <p:cNvSpPr/>
          <p:nvPr/>
        </p:nvSpPr>
        <p:spPr>
          <a:xfrm>
            <a:off x="1033673" y="4081670"/>
            <a:ext cx="3048004" cy="2776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Меньше всего осадков выпадает на Устюрте, в Низовьях Амударьи и в Кызылкуме, около 100 мм в год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09017D-452A-4497-A3F0-80B4C3BF2343}"/>
              </a:ext>
            </a:extLst>
          </p:cNvPr>
          <p:cNvSpPr/>
          <p:nvPr/>
        </p:nvSpPr>
        <p:spPr>
          <a:xfrm>
            <a:off x="3743737" y="914399"/>
            <a:ext cx="4704526" cy="14444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предгорной части выпадает 300-550 мм осадков в год. В горах 800-900 мм в год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D6F256-B3EA-4238-AC07-4E3C859EE65D}"/>
              </a:ext>
            </a:extLst>
          </p:cNvPr>
          <p:cNvSpPr/>
          <p:nvPr/>
        </p:nvSpPr>
        <p:spPr>
          <a:xfrm>
            <a:off x="8448262" y="4916557"/>
            <a:ext cx="3743737" cy="1941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масса осадков выпадает зимой(30%) и весной (40%)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399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Ветры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O'zbekiston haqida ma'lumot">
            <a:extLst>
              <a:ext uri="{FF2B5EF4-FFF2-40B4-BE49-F238E27FC236}">
                <a16:creationId xmlns:a16="http://schemas.microsoft.com/office/drawing/2014/main" id="{0EE32131-05F7-4773-B5F5-00070B8E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914400"/>
            <a:ext cx="10151165" cy="594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7281AFE-D14F-4B42-A0BE-0B7D4996D651}"/>
              </a:ext>
            </a:extLst>
          </p:cNvPr>
          <p:cNvSpPr/>
          <p:nvPr/>
        </p:nvSpPr>
        <p:spPr>
          <a:xfrm>
            <a:off x="0" y="914400"/>
            <a:ext cx="1007165" cy="594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A09D22-1B5C-4114-B8DC-01B37514EB40}"/>
              </a:ext>
            </a:extLst>
          </p:cNvPr>
          <p:cNvSpPr/>
          <p:nvPr/>
        </p:nvSpPr>
        <p:spPr>
          <a:xfrm>
            <a:off x="11171582" y="914398"/>
            <a:ext cx="1007165" cy="5943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C2FE67-C78A-43B5-B2D7-581FD91D330A}"/>
              </a:ext>
            </a:extLst>
          </p:cNvPr>
          <p:cNvSpPr/>
          <p:nvPr/>
        </p:nvSpPr>
        <p:spPr>
          <a:xfrm>
            <a:off x="5724168" y="1363718"/>
            <a:ext cx="54606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территории Узбекистана преобладают северо-западные, северные и западные ветры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55EE76A1-A364-4EC8-B530-ED6B7943C307}"/>
              </a:ext>
            </a:extLst>
          </p:cNvPr>
          <p:cNvSpPr/>
          <p:nvPr/>
        </p:nvSpPr>
        <p:spPr>
          <a:xfrm rot="21165482">
            <a:off x="6120442" y="2434156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2D249833-7A84-426A-8DE5-5036271F3074}"/>
              </a:ext>
            </a:extLst>
          </p:cNvPr>
          <p:cNvSpPr/>
          <p:nvPr/>
        </p:nvSpPr>
        <p:spPr>
          <a:xfrm rot="576475">
            <a:off x="6293814" y="3108392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204096D2-D1DA-45C1-BEB1-955A34CB8B4A}"/>
              </a:ext>
            </a:extLst>
          </p:cNvPr>
          <p:cNvSpPr/>
          <p:nvPr/>
        </p:nvSpPr>
        <p:spPr>
          <a:xfrm rot="21036412">
            <a:off x="7101485" y="2993672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04F6CFCC-0D14-4FB8-B8FD-3C242199EDA9}"/>
              </a:ext>
            </a:extLst>
          </p:cNvPr>
          <p:cNvSpPr/>
          <p:nvPr/>
        </p:nvSpPr>
        <p:spPr>
          <a:xfrm rot="20844948">
            <a:off x="7740095" y="3304448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C70573C-970C-457D-A58C-F54A17764F3D}"/>
              </a:ext>
            </a:extLst>
          </p:cNvPr>
          <p:cNvSpPr/>
          <p:nvPr/>
        </p:nvSpPr>
        <p:spPr>
          <a:xfrm rot="20700074">
            <a:off x="8259417" y="2681149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5DB8B8B8-E4B7-467E-BA7B-4DA678673868}"/>
              </a:ext>
            </a:extLst>
          </p:cNvPr>
          <p:cNvSpPr/>
          <p:nvPr/>
        </p:nvSpPr>
        <p:spPr>
          <a:xfrm rot="840943">
            <a:off x="9172033" y="2970790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9018F9F9-8FB4-4516-9B63-C3D46A69C273}"/>
              </a:ext>
            </a:extLst>
          </p:cNvPr>
          <p:cNvSpPr/>
          <p:nvPr/>
        </p:nvSpPr>
        <p:spPr>
          <a:xfrm rot="20634643">
            <a:off x="9571125" y="2841708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112B9312-2794-4572-B0A8-E08A9223EB5C}"/>
              </a:ext>
            </a:extLst>
          </p:cNvPr>
          <p:cNvSpPr/>
          <p:nvPr/>
        </p:nvSpPr>
        <p:spPr>
          <a:xfrm rot="676993">
            <a:off x="10144538" y="2965484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BA2FFE5C-8893-4D7A-A4FA-77ACBBD4FC44}"/>
              </a:ext>
            </a:extLst>
          </p:cNvPr>
          <p:cNvSpPr/>
          <p:nvPr/>
        </p:nvSpPr>
        <p:spPr>
          <a:xfrm rot="1066339">
            <a:off x="5499653" y="2047322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id="{4FA6E091-CFD9-4C13-BAC8-787AA52860CF}"/>
              </a:ext>
            </a:extLst>
          </p:cNvPr>
          <p:cNvSpPr/>
          <p:nvPr/>
        </p:nvSpPr>
        <p:spPr>
          <a:xfrm rot="1009075">
            <a:off x="4676636" y="1746146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305BD63F-44A3-4630-8451-D3EE91888F73}"/>
              </a:ext>
            </a:extLst>
          </p:cNvPr>
          <p:cNvSpPr/>
          <p:nvPr/>
        </p:nvSpPr>
        <p:spPr>
          <a:xfrm rot="676993">
            <a:off x="3896138" y="1521894"/>
            <a:ext cx="119270" cy="613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CC312A-1C39-4FBD-9FDB-EC1C63FDD698}"/>
              </a:ext>
            </a:extLst>
          </p:cNvPr>
          <p:cNvSpPr/>
          <p:nvPr/>
        </p:nvSpPr>
        <p:spPr>
          <a:xfrm>
            <a:off x="13252" y="4004608"/>
            <a:ext cx="424069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Узбекистане так же дуют местные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ветры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горно-долинный,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бекабадский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кокандский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афганец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Блок-схема: узел 14">
            <a:extLst>
              <a:ext uri="{FF2B5EF4-FFF2-40B4-BE49-F238E27FC236}">
                <a16:creationId xmlns:a16="http://schemas.microsoft.com/office/drawing/2014/main" id="{40BF7F15-6F7E-42B0-8AFF-C4557A9CB7B8}"/>
              </a:ext>
            </a:extLst>
          </p:cNvPr>
          <p:cNvSpPr/>
          <p:nvPr/>
        </p:nvSpPr>
        <p:spPr>
          <a:xfrm>
            <a:off x="161465" y="1366162"/>
            <a:ext cx="652808" cy="59986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Блок-схема: узел 15">
            <a:extLst>
              <a:ext uri="{FF2B5EF4-FFF2-40B4-BE49-F238E27FC236}">
                <a16:creationId xmlns:a16="http://schemas.microsoft.com/office/drawing/2014/main" id="{8DC24E63-D3CB-428F-A33E-73C2B7440DD5}"/>
              </a:ext>
            </a:extLst>
          </p:cNvPr>
          <p:cNvSpPr/>
          <p:nvPr/>
        </p:nvSpPr>
        <p:spPr>
          <a:xfrm>
            <a:off x="155575" y="2614717"/>
            <a:ext cx="652808" cy="599868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B71215-271D-443B-8E9F-FC92D0075CDF}"/>
              </a:ext>
            </a:extLst>
          </p:cNvPr>
          <p:cNvSpPr/>
          <p:nvPr/>
        </p:nvSpPr>
        <p:spPr>
          <a:xfrm>
            <a:off x="1007163" y="1272577"/>
            <a:ext cx="10760765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Горно-долинные ветры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наблюдаются во всех долинах. Днем дуют в сторону гор, а ночью с гор в долину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2F48B691-ABF8-4767-BDEA-2A824BE79238}"/>
              </a:ext>
            </a:extLst>
          </p:cNvPr>
          <p:cNvSpPr/>
          <p:nvPr/>
        </p:nvSpPr>
        <p:spPr>
          <a:xfrm>
            <a:off x="191386" y="3915014"/>
            <a:ext cx="652808" cy="599868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EACC91-7104-445A-9767-5D69BA4CFE9C}"/>
              </a:ext>
            </a:extLst>
          </p:cNvPr>
          <p:cNvSpPr/>
          <p:nvPr/>
        </p:nvSpPr>
        <p:spPr>
          <a:xfrm>
            <a:off x="1007163" y="2516988"/>
            <a:ext cx="10760765" cy="83099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Бекабадский</a:t>
            </a: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ветер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Ферганской долины дует в сторону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Мирзачуля.В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основном он дует зимой. Этот ветер наносит вред хозяйству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2654B03-C823-405A-BBCE-91B1B0D463B7}"/>
              </a:ext>
            </a:extLst>
          </p:cNvPr>
          <p:cNvSpPr/>
          <p:nvPr/>
        </p:nvSpPr>
        <p:spPr>
          <a:xfrm>
            <a:off x="967405" y="3799450"/>
            <a:ext cx="10800523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Кокандский</a:t>
            </a:r>
            <a:r>
              <a:rPr 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ветер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дует</a:t>
            </a:r>
            <a:r>
              <a:rPr lang="ru-RU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чаще всего весной и осенью из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Мирзачуля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сторону Ферганской долины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Блок-схема: узел 21">
            <a:extLst>
              <a:ext uri="{FF2B5EF4-FFF2-40B4-BE49-F238E27FC236}">
                <a16:creationId xmlns:a16="http://schemas.microsoft.com/office/drawing/2014/main" id="{C226E2DB-AD4C-421D-B7B6-6EA0AEFCC1AE}"/>
              </a:ext>
            </a:extLst>
          </p:cNvPr>
          <p:cNvSpPr/>
          <p:nvPr/>
        </p:nvSpPr>
        <p:spPr>
          <a:xfrm>
            <a:off x="191386" y="5382142"/>
            <a:ext cx="652808" cy="599868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77096B-F47B-44B8-95E3-B9D5906BD1A4}"/>
              </a:ext>
            </a:extLst>
          </p:cNvPr>
          <p:cNvSpPr/>
          <p:nvPr/>
        </p:nvSpPr>
        <p:spPr>
          <a:xfrm>
            <a:off x="967405" y="5081912"/>
            <a:ext cx="10800523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Афганец- юго-западный горячий и сухой ветер, несущий пыль с песком. Этот ветер губительно действует на цветущие деревья, сельскохозяйственные посевы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ВРЕМЕНА ГОДА. ЗИМА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BC9DF9D-C5EB-47CC-A74B-3B7A5A0303F8}"/>
              </a:ext>
            </a:extLst>
          </p:cNvPr>
          <p:cNvSpPr/>
          <p:nvPr/>
        </p:nvSpPr>
        <p:spPr>
          <a:xfrm>
            <a:off x="669235" y="1058863"/>
            <a:ext cx="10853529" cy="1161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Погода зимой очень переменчивая. Зима начинается во второй половине декабря. С 26 декабря по 5 февраля самые холодные дни. В горах зима продолжительная, длится 3-4 месяца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Зима сезон Qish mavsumi Winter season Новый год - New Year - Yangi yil »  Страница 22">
            <a:extLst>
              <a:ext uri="{FF2B5EF4-FFF2-40B4-BE49-F238E27FC236}">
                <a16:creationId xmlns:a16="http://schemas.microsoft.com/office/drawing/2014/main" id="{2DDCA5D2-61C9-4851-8A1C-3B8CA2EC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65307"/>
            <a:ext cx="5664076" cy="4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ымæг — Википеди">
            <a:extLst>
              <a:ext uri="{FF2B5EF4-FFF2-40B4-BE49-F238E27FC236}">
                <a16:creationId xmlns:a16="http://schemas.microsoft.com/office/drawing/2014/main" id="{E7AFBCF1-96CB-44A6-9E81-1F898370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51" y="2365307"/>
            <a:ext cx="6216774" cy="43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2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ВРЕМЕНА ГОДА. ВЕСНА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622853" y="1168846"/>
            <a:ext cx="10946294" cy="914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есна в Узбекистане наступает в феврале. Весной выпадает много осадков. 21 марта является днем весеннего равноденствия. В конце апреля- начале мая температура воздуха резко возрастает и начинается настоящее лето.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Xushxabar! Surxondaryoda bodom gulladi. » GeoOlamga xush kelibsiz!">
            <a:extLst>
              <a:ext uri="{FF2B5EF4-FFF2-40B4-BE49-F238E27FC236}">
                <a16:creationId xmlns:a16="http://schemas.microsoft.com/office/drawing/2014/main" id="{A86229D0-F427-46A1-B492-8A920298B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337694"/>
            <a:ext cx="5536235" cy="42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'lkamizda Bahor!">
            <a:extLst>
              <a:ext uri="{FF2B5EF4-FFF2-40B4-BE49-F238E27FC236}">
                <a16:creationId xmlns:a16="http://schemas.microsoft.com/office/drawing/2014/main" id="{0CE60B0C-AB20-48C4-B24E-84FE6A0C0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7694"/>
            <a:ext cx="5788025" cy="42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ВРЕМЕНА ГОДА. ЛЕТО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622853" y="1226008"/>
            <a:ext cx="10946294" cy="1031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 в Узбекистане длится в среднем пять месяцев в году. Самые жаркие дни летом наблюдаются с 25 июня по 5 августа.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Nima uchun yil fasllari o'zgaradi? — Yangiliklar — Respublika bolalar  kutubxonasi">
            <a:extLst>
              <a:ext uri="{FF2B5EF4-FFF2-40B4-BE49-F238E27FC236}">
                <a16:creationId xmlns:a16="http://schemas.microsoft.com/office/drawing/2014/main" id="{ED3148EC-9F88-48A7-BC01-819E3CA41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454307"/>
            <a:ext cx="5496477" cy="41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orvoq Oromgohi (Пирамиды) ‹ Туристические услуги, туры, авиабилеты, виза,  трансфер, страховка, бронирование, гостиницы, экскурсии, новости, Ташкент –  Sofia Travel">
            <a:extLst>
              <a:ext uri="{FF2B5EF4-FFF2-40B4-BE49-F238E27FC236}">
                <a16:creationId xmlns:a16="http://schemas.microsoft.com/office/drawing/2014/main" id="{9B3BF01B-ADB4-4185-8C3D-6672FF438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29" y="2454307"/>
            <a:ext cx="5950225" cy="41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ВРЕМЕНА ГОДА.ОСЕНЬ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683F661-3677-44B0-8237-4FB3DE9FE1AA}"/>
              </a:ext>
            </a:extLst>
          </p:cNvPr>
          <p:cNvSpPr/>
          <p:nvPr/>
        </p:nvSpPr>
        <p:spPr>
          <a:xfrm>
            <a:off x="664128" y="1168846"/>
            <a:ext cx="10933042" cy="10840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Узбекистане осень начинается, когда среднесуточная температура воздуха упадет ниже +20 градусов и длится до тех пор, пока среднесуточная температура воздуха не понизится до +5 градусов. Таким образом настоящая осень начинается в октябре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Anvarov, Xoji Akbar - Kuz - Новый трек 2020">
            <a:extLst>
              <a:ext uri="{FF2B5EF4-FFF2-40B4-BE49-F238E27FC236}">
                <a16:creationId xmlns:a16="http://schemas.microsoft.com/office/drawing/2014/main" id="{EAC7FA54-98CF-4520-8510-F3FD9499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2507318"/>
            <a:ext cx="5698433" cy="418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uz fasli haqidagi qiziqarli faktlar">
            <a:extLst>
              <a:ext uri="{FF2B5EF4-FFF2-40B4-BE49-F238E27FC236}">
                <a16:creationId xmlns:a16="http://schemas.microsoft.com/office/drawing/2014/main" id="{7D68A8A3-B3E0-4367-85C4-D1CA152A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49" y="2507317"/>
            <a:ext cx="5796306" cy="418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7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/>
          </p:cNvPr>
          <p:cNvSpPr/>
          <p:nvPr/>
        </p:nvSpPr>
        <p:spPr>
          <a:xfrm>
            <a:off x="0" y="0"/>
            <a:ext cx="12192000" cy="87142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6152" name="Прямоугольник 22"/>
          <p:cNvSpPr>
            <a:spLocks noChangeArrowheads="1"/>
          </p:cNvSpPr>
          <p:nvPr/>
        </p:nvSpPr>
        <p:spPr bwMode="auto">
          <a:xfrm>
            <a:off x="0" y="115981"/>
            <a:ext cx="121570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 УЗБЕКИСТАНА</a:t>
            </a:r>
            <a:endParaRPr lang="ru-RU" alt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Uzbekistan location on the World Map">
            <a:extLst>
              <a:ext uri="{FF2B5EF4-FFF2-40B4-BE49-F238E27FC236}">
                <a16:creationId xmlns:a16="http://schemas.microsoft.com/office/drawing/2014/main" id="{76A3D02F-73D1-4728-9C91-68A383756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" t="1745" r="496" b="12213"/>
          <a:stretch/>
        </p:blipFill>
        <p:spPr bwMode="auto">
          <a:xfrm>
            <a:off x="248173" y="1218440"/>
            <a:ext cx="11660727" cy="5287617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A94C361-FD09-4CD2-9C9A-37313E3A415D}"/>
              </a:ext>
            </a:extLst>
          </p:cNvPr>
          <p:cNvSpPr/>
          <p:nvPr/>
        </p:nvSpPr>
        <p:spPr>
          <a:xfrm>
            <a:off x="4324178" y="1210893"/>
            <a:ext cx="3809887" cy="611630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Северный Ледовитый океан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46D9E6-0074-4B58-9A8E-D9FF57BA5AA8}"/>
              </a:ext>
            </a:extLst>
          </p:cNvPr>
          <p:cNvSpPr/>
          <p:nvPr/>
        </p:nvSpPr>
        <p:spPr>
          <a:xfrm>
            <a:off x="9956775" y="3446953"/>
            <a:ext cx="1848538" cy="364567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Тихий океан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0100F36-C40C-48AB-8C28-75D7FA03771F}"/>
              </a:ext>
            </a:extLst>
          </p:cNvPr>
          <p:cNvSpPr/>
          <p:nvPr/>
        </p:nvSpPr>
        <p:spPr>
          <a:xfrm>
            <a:off x="6916641" y="4794253"/>
            <a:ext cx="2434848" cy="285551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Индийский океан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4936636-C887-4F26-BA63-5F450492C6B6}"/>
              </a:ext>
            </a:extLst>
          </p:cNvPr>
          <p:cNvSpPr/>
          <p:nvPr/>
        </p:nvSpPr>
        <p:spPr>
          <a:xfrm>
            <a:off x="2634018" y="3234520"/>
            <a:ext cx="1884247" cy="436728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Атлантический океан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609CA3A-98DC-430D-88AA-D7C5AD0F8BFF}"/>
              </a:ext>
            </a:extLst>
          </p:cNvPr>
          <p:cNvSpPr/>
          <p:nvPr/>
        </p:nvSpPr>
        <p:spPr>
          <a:xfrm>
            <a:off x="368490" y="4945516"/>
            <a:ext cx="1751889" cy="360984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Тихий океан 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B1393B2-5CED-40F1-A714-473CD9A96E6D}"/>
              </a:ext>
            </a:extLst>
          </p:cNvPr>
          <p:cNvSpPr/>
          <p:nvPr/>
        </p:nvSpPr>
        <p:spPr>
          <a:xfrm>
            <a:off x="6272113" y="4052744"/>
            <a:ext cx="27290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Вдали от океанов и морей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CC7057DB-DC4B-41FA-B709-52B6B9671070}"/>
              </a:ext>
            </a:extLst>
          </p:cNvPr>
          <p:cNvSpPr/>
          <p:nvPr/>
        </p:nvSpPr>
        <p:spPr>
          <a:xfrm rot="13447216">
            <a:off x="7796462" y="3463447"/>
            <a:ext cx="1345525" cy="140804"/>
          </a:xfrm>
          <a:prstGeom prst="rightArrow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2E2645C-8C86-4EC1-B858-2590CA2880FC}"/>
              </a:ext>
            </a:extLst>
          </p:cNvPr>
          <p:cNvSpPr/>
          <p:nvPr/>
        </p:nvSpPr>
        <p:spPr>
          <a:xfrm>
            <a:off x="6676821" y="2122033"/>
            <a:ext cx="2475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 материка Евразия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4936636-C887-4F26-BA63-5F450492C6B6}"/>
              </a:ext>
            </a:extLst>
          </p:cNvPr>
          <p:cNvSpPr/>
          <p:nvPr/>
        </p:nvSpPr>
        <p:spPr>
          <a:xfrm>
            <a:off x="3810000" y="5129590"/>
            <a:ext cx="1884247" cy="436728"/>
          </a:xfrm>
          <a:prstGeom prst="rec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Атлантический океан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КЛИМАТИЧЕСКИЕ РЕСУРСЫ</a:t>
            </a:r>
            <a:endParaRPr lang="ru-RU" sz="3600" dirty="0">
              <a:solidFill>
                <a:prstClr val="white"/>
              </a:solidFill>
            </a:endParaRPr>
          </a:p>
        </p:txBody>
      </p:sp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DA07A4C-E2A5-4FA0-84C3-41D87DBABE3D}"/>
              </a:ext>
            </a:extLst>
          </p:cNvPr>
          <p:cNvSpPr/>
          <p:nvPr/>
        </p:nvSpPr>
        <p:spPr>
          <a:xfrm>
            <a:off x="307977" y="1031484"/>
            <a:ext cx="11592476" cy="92066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Включают ресурсы тепла,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гелиоресурсы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энергию ветра. Велико их лечебное значение. В Узбекистане 225-266 дней в году не бывает заморозков.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60B8241-FEAE-4EF7-B640-A00E5AE05275}"/>
              </a:ext>
            </a:extLst>
          </p:cNvPr>
          <p:cNvSpPr/>
          <p:nvPr/>
        </p:nvSpPr>
        <p:spPr>
          <a:xfrm>
            <a:off x="395838" y="2738371"/>
            <a:ext cx="4489312" cy="18730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таких климатических условиях возможно выращивать ценные тонковолокнистые сорта хлопчатника, сладкие дыни и арбузы, фрукты и субтропические плодовые культуры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B79E720-826B-4664-B120-C571E341586F}"/>
              </a:ext>
            </a:extLst>
          </p:cNvPr>
          <p:cNvSpPr/>
          <p:nvPr/>
        </p:nvSpPr>
        <p:spPr>
          <a:xfrm>
            <a:off x="7197517" y="2740049"/>
            <a:ext cx="4489312" cy="187305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Узбекистане значительны возможности развития солнечной энергетики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6250AC3E-E639-4930-9383-1F53D6F4485A}"/>
              </a:ext>
            </a:extLst>
          </p:cNvPr>
          <p:cNvSpPr/>
          <p:nvPr/>
        </p:nvSpPr>
        <p:spPr>
          <a:xfrm rot="5400000">
            <a:off x="5666546" y="1370356"/>
            <a:ext cx="421584" cy="7129669"/>
          </a:xfrm>
          <a:prstGeom prst="rightBrace">
            <a:avLst/>
          </a:prstGeom>
          <a:ln>
            <a:solidFill>
              <a:srgbClr val="FF33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3AF95CB-3930-486F-A016-FA369E882597}"/>
              </a:ext>
            </a:extLst>
          </p:cNvPr>
          <p:cNvSpPr/>
          <p:nvPr/>
        </p:nvSpPr>
        <p:spPr>
          <a:xfrm>
            <a:off x="2640494" y="5257277"/>
            <a:ext cx="6473687" cy="14452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Жаркий, сухой климат обладает целебным воздействием для лечения заболеваний почек, легочного бронхита и астмы, а также имеет большую ценность для отдыха населения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0C060516-5503-4D48-B8BC-EB6C5DE396E2}"/>
              </a:ext>
            </a:extLst>
          </p:cNvPr>
          <p:cNvSpPr/>
          <p:nvPr/>
        </p:nvSpPr>
        <p:spPr>
          <a:xfrm rot="1928305">
            <a:off x="3595023" y="2063163"/>
            <a:ext cx="424069" cy="635356"/>
          </a:xfrm>
          <a:prstGeom prst="down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трелка: вниз 23">
            <a:extLst>
              <a:ext uri="{FF2B5EF4-FFF2-40B4-BE49-F238E27FC236}">
                <a16:creationId xmlns:a16="http://schemas.microsoft.com/office/drawing/2014/main" id="{75AE43B6-7DF5-4D8A-A6B3-6CBF6CB1ED6E}"/>
              </a:ext>
            </a:extLst>
          </p:cNvPr>
          <p:cNvSpPr/>
          <p:nvPr/>
        </p:nvSpPr>
        <p:spPr>
          <a:xfrm rot="19072974">
            <a:off x="7825719" y="2059216"/>
            <a:ext cx="424069" cy="635356"/>
          </a:xfrm>
          <a:prstGeom prst="downArrow">
            <a:avLst/>
          </a:prstGeom>
          <a:solidFill>
            <a:srgbClr val="0033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1023148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ЗАДАНИЯ ДЛЯ САМОСТОЯТЕЛЬНОЙ РАБОТЫ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669234" y="1190092"/>
            <a:ext cx="4680688" cy="682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810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Прочитать § 38-39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Премиум векторы | Расположение иконка узбекистана на карте мира, круглая  иконка узбекистана">
            <a:extLst>
              <a:ext uri="{FF2B5EF4-FFF2-40B4-BE49-F238E27FC236}">
                <a16:creationId xmlns:a16="http://schemas.microsoft.com/office/drawing/2014/main" id="{BCABBE66-076E-4D19-B2C7-E3874F9D9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63"/>
          <a:stretch/>
        </p:blipFill>
        <p:spPr bwMode="auto">
          <a:xfrm>
            <a:off x="2424752" y="3509954"/>
            <a:ext cx="6487235" cy="32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669234" y="2039856"/>
            <a:ext cx="10853531" cy="11362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2.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Выполнить задания на стр. </a:t>
            </a: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93.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8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КЛИМАТООБРАЗУЮЩИЕ ФАКТОРЫ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3d People - Man, Person And A Red Exclamation Mark Stock Photo, Picture And  Royalty Free Image. Image 17048600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829" y="5091819"/>
            <a:ext cx="147394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пятиугольник 5">
            <a:extLst>
              <a:ext uri="{FF2B5EF4-FFF2-40B4-BE49-F238E27FC236}">
                <a16:creationId xmlns:a16="http://schemas.microsoft.com/office/drawing/2014/main" id="{8F3E8A27-1AEC-4C5C-AF71-E2452BC84D2B}"/>
              </a:ext>
            </a:extLst>
          </p:cNvPr>
          <p:cNvSpPr/>
          <p:nvPr/>
        </p:nvSpPr>
        <p:spPr>
          <a:xfrm>
            <a:off x="299656" y="3180521"/>
            <a:ext cx="3644348" cy="1139687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Солнечная радиация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E43EBE0E-0C3E-4E59-B738-BDF709FE9C21}"/>
              </a:ext>
            </a:extLst>
          </p:cNvPr>
          <p:cNvSpPr/>
          <p:nvPr/>
        </p:nvSpPr>
        <p:spPr>
          <a:xfrm>
            <a:off x="7611892" y="3137451"/>
            <a:ext cx="4280452" cy="2153479"/>
          </a:xfrm>
          <a:prstGeom prst="cloudCallout">
            <a:avLst/>
          </a:prstGeom>
          <a:solidFill>
            <a:srgbClr val="B0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Циркуляция атмосферы</a:t>
            </a:r>
            <a:endParaRPr lang="ru-RU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багетная рамка 9">
            <a:extLst>
              <a:ext uri="{FF2B5EF4-FFF2-40B4-BE49-F238E27FC236}">
                <a16:creationId xmlns:a16="http://schemas.microsoft.com/office/drawing/2014/main" id="{4BA8F6D8-6037-4BEE-BB2A-29E65CDA0DF4}"/>
              </a:ext>
            </a:extLst>
          </p:cNvPr>
          <p:cNvSpPr/>
          <p:nvPr/>
        </p:nvSpPr>
        <p:spPr>
          <a:xfrm>
            <a:off x="4174434" y="5433391"/>
            <a:ext cx="3843130" cy="1311964"/>
          </a:xfrm>
          <a:prstGeom prst="beve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Рельеф местности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Осторожно, весеннее солнце! - Стильные тренды">
            <a:extLst>
              <a:ext uri="{FF2B5EF4-FFF2-40B4-BE49-F238E27FC236}">
                <a16:creationId xmlns:a16="http://schemas.microsoft.com/office/drawing/2014/main" id="{232D38B4-BD69-4332-BE24-4FD52B063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5" y="4505738"/>
            <a:ext cx="3954298" cy="22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автра в Карелии потеплеет до +10 | Петрозаводск ГОВОРИТ | Газета  &quot;Петрозаводск&quot; online | Новости Петрозаводска и Карелии">
            <a:extLst>
              <a:ext uri="{FF2B5EF4-FFF2-40B4-BE49-F238E27FC236}">
                <a16:creationId xmlns:a16="http://schemas.microsoft.com/office/drawing/2014/main" id="{85BABA63-D587-4D4D-B391-235393B5D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6" y="977345"/>
            <a:ext cx="3954298" cy="201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 Алтайском крае на следующей неделе потеплеет до + 17 | БРИЦ |  Благовещенский районный информационный центр">
            <a:extLst>
              <a:ext uri="{FF2B5EF4-FFF2-40B4-BE49-F238E27FC236}">
                <a16:creationId xmlns:a16="http://schemas.microsoft.com/office/drawing/2014/main" id="{03601DEC-8F84-4DDE-897F-CEBA39C4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563" y="990597"/>
            <a:ext cx="3954297" cy="200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майлики картинки гиф анимации: Солнце, солнышко скачать">
            <a:extLst>
              <a:ext uri="{FF2B5EF4-FFF2-40B4-BE49-F238E27FC236}">
                <a16:creationId xmlns:a16="http://schemas.microsoft.com/office/drawing/2014/main" id="{A16D195C-B62A-4C53-93E2-856F51F85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563" y="2695161"/>
            <a:ext cx="3404329" cy="25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перфолента 10">
            <a:extLst>
              <a:ext uri="{FF2B5EF4-FFF2-40B4-BE49-F238E27FC236}">
                <a16:creationId xmlns:a16="http://schemas.microsoft.com/office/drawing/2014/main" id="{46935E68-2D82-406B-A2D8-6346A588F89E}"/>
              </a:ext>
            </a:extLst>
          </p:cNvPr>
          <p:cNvSpPr/>
          <p:nvPr/>
        </p:nvSpPr>
        <p:spPr>
          <a:xfrm>
            <a:off x="4207564" y="955811"/>
            <a:ext cx="3644348" cy="173935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Географическое положение</a:t>
            </a:r>
            <a:endParaRPr lang="ru-RU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2030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 УЗБЕКИСТАНА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eography - Republic of Uzbekistan">
            <a:extLst>
              <a:ext uri="{FF2B5EF4-FFF2-40B4-BE49-F238E27FC236}">
                <a16:creationId xmlns:a16="http://schemas.microsoft.com/office/drawing/2014/main" id="{36F9E57E-5EC6-4C30-949C-804282D86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1147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лево-вправо 1">
            <a:extLst>
              <a:ext uri="{FF2B5EF4-FFF2-40B4-BE49-F238E27FC236}">
                <a16:creationId xmlns:a16="http://schemas.microsoft.com/office/drawing/2014/main" id="{7A5C8A19-048B-4999-A8F9-5CC6A5CC51EE}"/>
              </a:ext>
            </a:extLst>
          </p:cNvPr>
          <p:cNvSpPr/>
          <p:nvPr/>
        </p:nvSpPr>
        <p:spPr>
          <a:xfrm rot="2971242">
            <a:off x="846748" y="4034538"/>
            <a:ext cx="6017945" cy="235724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Блок-схема: альтернативный процесс 2">
            <a:extLst>
              <a:ext uri="{FF2B5EF4-FFF2-40B4-BE49-F238E27FC236}">
                <a16:creationId xmlns:a16="http://schemas.microsoft.com/office/drawing/2014/main" id="{2C05A5BD-EC6F-41B0-A21C-8DA120AA99DE}"/>
              </a:ext>
            </a:extLst>
          </p:cNvPr>
          <p:cNvSpPr/>
          <p:nvPr/>
        </p:nvSpPr>
        <p:spPr>
          <a:xfrm>
            <a:off x="-1" y="914400"/>
            <a:ext cx="4678018" cy="9144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Из-за вытянутости территории с севера на юг на 925 км солнечные лучи падают неодинаково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F0B1ED22-C43D-4BF3-938F-CCCACBC72693}"/>
              </a:ext>
            </a:extLst>
          </p:cNvPr>
          <p:cNvSpPr/>
          <p:nvPr/>
        </p:nvSpPr>
        <p:spPr>
          <a:xfrm rot="9260961">
            <a:off x="4695216" y="2450315"/>
            <a:ext cx="1649881" cy="211297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250B4872-E8AE-40C2-A0B8-2104BE46CACC}"/>
              </a:ext>
            </a:extLst>
          </p:cNvPr>
          <p:cNvSpPr/>
          <p:nvPr/>
        </p:nvSpPr>
        <p:spPr>
          <a:xfrm rot="6653349">
            <a:off x="4880655" y="4517530"/>
            <a:ext cx="3497892" cy="26337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Погода в августе будет «нервной» | Новый мир">
            <a:extLst>
              <a:ext uri="{FF2B5EF4-FFF2-40B4-BE49-F238E27FC236}">
                <a16:creationId xmlns:a16="http://schemas.microsoft.com/office/drawing/2014/main" id="{3F1C398C-C99A-4ECF-943A-B9470B84D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278" y="861391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1749597-89E5-46C3-B4B7-FF679261586A}"/>
              </a:ext>
            </a:extLst>
          </p:cNvPr>
          <p:cNvSpPr/>
          <p:nvPr/>
        </p:nvSpPr>
        <p:spPr>
          <a:xfrm rot="20091760">
            <a:off x="3279525" y="1756303"/>
            <a:ext cx="3512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Солнечной радиации приходится на севере 130 ккал/кв. см.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4075086-C339-43C2-B980-A65CE1BC9A85}"/>
              </a:ext>
            </a:extLst>
          </p:cNvPr>
          <p:cNvSpPr/>
          <p:nvPr/>
        </p:nvSpPr>
        <p:spPr>
          <a:xfrm rot="17690040">
            <a:off x="4339977" y="4029524"/>
            <a:ext cx="357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юге 160 ккал/ кв. см.</a:t>
            </a:r>
            <a:endParaRPr lang="ru-R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17 aprel kuni O'zbekiston bo'ylab yomg'ir yog'adi - www.Tarona.net | Самые  Новые хиты и Стихи к песням">
            <a:extLst>
              <a:ext uri="{FF2B5EF4-FFF2-40B4-BE49-F238E27FC236}">
                <a16:creationId xmlns:a16="http://schemas.microsoft.com/office/drawing/2014/main" id="{843B384B-CFBF-487C-9DF6-6EC0C857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3" y="916447"/>
            <a:ext cx="3190798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лимат Узбекистана — Malak-travel.com">
            <a:extLst>
              <a:ext uri="{FF2B5EF4-FFF2-40B4-BE49-F238E27FC236}">
                <a16:creationId xmlns:a16="http://schemas.microsoft.com/office/drawing/2014/main" id="{1AF33AF5-A7AB-4A1B-AC5D-B4A8784E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202" y="2836357"/>
            <a:ext cx="3190797" cy="204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Животные и растения Узбекистана: описание, фото природы. - webmandry.com">
            <a:extLst>
              <a:ext uri="{FF2B5EF4-FFF2-40B4-BE49-F238E27FC236}">
                <a16:creationId xmlns:a16="http://schemas.microsoft.com/office/drawing/2014/main" id="{2C0C2FF4-3272-4D93-97E8-EB8A9AEE6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707" y="4929809"/>
            <a:ext cx="3190797" cy="19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6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3EB27F-4AB9-4FBD-A908-3689EA2BEB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22" t="10213" r="16848" b="11285"/>
          <a:stretch/>
        </p:blipFill>
        <p:spPr>
          <a:xfrm>
            <a:off x="1" y="701731"/>
            <a:ext cx="10084904" cy="61562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2A111FB-87E9-4279-996D-ACFEC02DCF27}"/>
              </a:ext>
            </a:extLst>
          </p:cNvPr>
          <p:cNvSpPr/>
          <p:nvPr/>
        </p:nvSpPr>
        <p:spPr>
          <a:xfrm>
            <a:off x="6003234" y="701731"/>
            <a:ext cx="4081671" cy="1710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формировании климата большую роль играет атмосферная циркуляция</a:t>
            </a:r>
            <a:endParaRPr lang="ru-RU" sz="2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BA5E1C-27FA-4E2B-A9F9-BE6E29964418}"/>
              </a:ext>
            </a:extLst>
          </p:cNvPr>
          <p:cNvSpPr/>
          <p:nvPr/>
        </p:nvSpPr>
        <p:spPr>
          <a:xfrm>
            <a:off x="0" y="3975652"/>
            <a:ext cx="2981739" cy="288234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с севера и северо-востока проникают арктические воздушные массы и достигают южных границ Узбекистана</a:t>
            </a:r>
            <a:endParaRPr lang="ru-RU" sz="2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709070-54CC-4F0C-B4F6-993764961113}"/>
              </a:ext>
            </a:extLst>
          </p:cNvPr>
          <p:cNvSpPr/>
          <p:nvPr/>
        </p:nvSpPr>
        <p:spPr>
          <a:xfrm>
            <a:off x="2981738" y="5854890"/>
            <a:ext cx="2709378" cy="100311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этого стоит ясная и холодная погода.</a:t>
            </a:r>
            <a:endParaRPr lang="ru-RU" sz="2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hamol va yomg'ir - gulxan.uz">
            <a:extLst>
              <a:ext uri="{FF2B5EF4-FFF2-40B4-BE49-F238E27FC236}">
                <a16:creationId xmlns:a16="http://schemas.microsoft.com/office/drawing/2014/main" id="{EA93D382-837E-43B0-A19E-6DC52B98F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1" y="800059"/>
            <a:ext cx="2107095" cy="1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rkinmachoq - gulxan.uz">
            <a:extLst>
              <a:ext uri="{FF2B5EF4-FFF2-40B4-BE49-F238E27FC236}">
                <a16:creationId xmlns:a16="http://schemas.microsoft.com/office/drawing/2014/main" id="{3167D32C-6437-4D61-B984-6335DC150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1" y="2864225"/>
            <a:ext cx="2107096" cy="17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тер. Направление, сила и скорость ветра">
            <a:extLst>
              <a:ext uri="{FF2B5EF4-FFF2-40B4-BE49-F238E27FC236}">
                <a16:creationId xmlns:a16="http://schemas.microsoft.com/office/drawing/2014/main" id="{962B2B63-7B86-44E7-A03E-0848F217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01" y="4775852"/>
            <a:ext cx="2107098" cy="18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1996" cy="701731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АТМОСФЕРНАЯ ЦИРКУЛЯЦИЯ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"/>
            <a:ext cx="12192000" cy="728871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КЛИМАТ УЗБЕКИСТАНА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5F67EB-BC2A-4872-B09C-C85583B58626}"/>
              </a:ext>
            </a:extLst>
          </p:cNvPr>
          <p:cNvSpPr/>
          <p:nvPr/>
        </p:nvSpPr>
        <p:spPr>
          <a:xfrm>
            <a:off x="212034" y="831575"/>
            <a:ext cx="6016487" cy="2425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над территорией Узбекистана формируются воздушные фронты умеренных широт и образуются циклоны, выпадают осадки в </a:t>
            </a:r>
            <a:r>
              <a:rPr lang="ru-RU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 </a:t>
            </a:r>
            <a:r>
              <a:rPr lang="ru-RU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дождя и снега</a:t>
            </a:r>
            <a:r>
              <a:rPr lang="en-US" sz="24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O`zgidromet&quot; Bosh sinoptigi bu yilgi qish va qorli kunlar haqida - Darakchi">
            <a:extLst>
              <a:ext uri="{FF2B5EF4-FFF2-40B4-BE49-F238E27FC236}">
                <a16:creationId xmlns:a16="http://schemas.microsoft.com/office/drawing/2014/main" id="{9AF28C76-9E46-438B-9249-DFB3A534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4" y="3359428"/>
            <a:ext cx="6016487" cy="34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mg'ir va qor: dam olish kunlari bizni qanday ob-havo kutmoqda?">
            <a:extLst>
              <a:ext uri="{FF2B5EF4-FFF2-40B4-BE49-F238E27FC236}">
                <a16:creationId xmlns:a16="http://schemas.microsoft.com/office/drawing/2014/main" id="{29029A23-2772-46AA-B132-C1F73EEC4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3" y="831575"/>
            <a:ext cx="5433391" cy="282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وضعیت آب و هوا ۳۱ فروردین را در این گزارش - شبکه خبری تهران نیوز | شبکه  خبری تهران نیوز">
            <a:extLst>
              <a:ext uri="{FF2B5EF4-FFF2-40B4-BE49-F238E27FC236}">
                <a16:creationId xmlns:a16="http://schemas.microsoft.com/office/drawing/2014/main" id="{FF04E200-C14A-4F60-8917-7A0309383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3" y="3760306"/>
            <a:ext cx="5433391" cy="300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17640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80521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КЛИМАТ УЗБЕКИСТАНА</a:t>
            </a:r>
            <a:endParaRPr lang="ru-RU" sz="3600" dirty="0">
              <a:solidFill>
                <a:prstClr val="white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D3447743-4F2B-40C0-8A12-6656E1E37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321906"/>
              </p:ext>
            </p:extLst>
          </p:nvPr>
        </p:nvGraphicFramePr>
        <p:xfrm>
          <a:off x="0" y="1046922"/>
          <a:ext cx="12192000" cy="5632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0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7700"/>
            <a:ext cx="12192000" cy="590931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КЛИМАТ УЗБЕКИСТАНА</a:t>
            </a:r>
            <a:endParaRPr lang="ru-RU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1D0C9F1-3DA7-440A-B4FF-A280A00ABD99}"/>
              </a:ext>
            </a:extLst>
          </p:cNvPr>
          <p:cNvSpPr/>
          <p:nvPr/>
        </p:nvSpPr>
        <p:spPr>
          <a:xfrm>
            <a:off x="384313" y="1046922"/>
            <a:ext cx="1444487" cy="318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BC56E94-B1A5-430B-8DBE-C987EE9CEF44}"/>
              </a:ext>
            </a:extLst>
          </p:cNvPr>
          <p:cNvSpPr/>
          <p:nvPr/>
        </p:nvSpPr>
        <p:spPr>
          <a:xfrm>
            <a:off x="410818" y="884582"/>
            <a:ext cx="4134679" cy="12324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формирование климата влияет и рельеф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EB8834-002F-4D29-B82D-373B7D6E71CD}"/>
              </a:ext>
            </a:extLst>
          </p:cNvPr>
          <p:cNvSpPr/>
          <p:nvPr/>
        </p:nvSpPr>
        <p:spPr>
          <a:xfrm>
            <a:off x="5075583" y="884308"/>
            <a:ext cx="4273827" cy="10852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 республики с севера и северо-запада открыта</a:t>
            </a:r>
            <a:r>
              <a:rPr lang="sv-S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C99DF6-6977-4EDB-97F9-3F873FE9F2E6}"/>
              </a:ext>
            </a:extLst>
          </p:cNvPr>
          <p:cNvSpPr/>
          <p:nvPr/>
        </p:nvSpPr>
        <p:spPr>
          <a:xfrm>
            <a:off x="1785732" y="2382714"/>
            <a:ext cx="5519530" cy="1264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холодные воздушные массы беспрепятственно проникают на территорию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197461-AD16-459D-A9FC-5E58FB504C82}"/>
              </a:ext>
            </a:extLst>
          </p:cNvPr>
          <p:cNvSpPr/>
          <p:nvPr/>
        </p:nvSpPr>
        <p:spPr>
          <a:xfrm>
            <a:off x="3061254" y="3912707"/>
            <a:ext cx="6493564" cy="12643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Закрытость территории горами с юга препятствует проникновению теплого тропического воздуха</a:t>
            </a:r>
            <a:r>
              <a:rPr lang="sv-SE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863C4C8-F736-4DAB-8D2D-DA92002165EE}"/>
              </a:ext>
            </a:extLst>
          </p:cNvPr>
          <p:cNvSpPr/>
          <p:nvPr/>
        </p:nvSpPr>
        <p:spPr>
          <a:xfrm>
            <a:off x="4545497" y="5387407"/>
            <a:ext cx="7123041" cy="12643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горах лето прохладное, а зима холодная и продолжительная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EB18CF7-67F1-45BA-8F99-4F91AC9F1ACD}"/>
              </a:ext>
            </a:extLst>
          </p:cNvPr>
          <p:cNvSpPr/>
          <p:nvPr/>
        </p:nvSpPr>
        <p:spPr>
          <a:xfrm rot="5400000">
            <a:off x="993912" y="2201909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трелка: изогнутая вверх 16">
            <a:extLst>
              <a:ext uri="{FF2B5EF4-FFF2-40B4-BE49-F238E27FC236}">
                <a16:creationId xmlns:a16="http://schemas.microsoft.com/office/drawing/2014/main" id="{752DA313-C319-4A63-A148-9C374578FEFF}"/>
              </a:ext>
            </a:extLst>
          </p:cNvPr>
          <p:cNvSpPr/>
          <p:nvPr/>
        </p:nvSpPr>
        <p:spPr>
          <a:xfrm rot="5400000">
            <a:off x="2266121" y="3727813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: изогнутая вверх 17">
            <a:extLst>
              <a:ext uri="{FF2B5EF4-FFF2-40B4-BE49-F238E27FC236}">
                <a16:creationId xmlns:a16="http://schemas.microsoft.com/office/drawing/2014/main" id="{07D0D838-14CD-46FC-9368-C62542252173}"/>
              </a:ext>
            </a:extLst>
          </p:cNvPr>
          <p:cNvSpPr/>
          <p:nvPr/>
        </p:nvSpPr>
        <p:spPr>
          <a:xfrm rot="5400000">
            <a:off x="3743737" y="5273499"/>
            <a:ext cx="742122" cy="697003"/>
          </a:xfrm>
          <a:prstGeom prst="bentUp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D62CC1C-810F-43B1-BC7E-3B80C5C89FCE}"/>
              </a:ext>
            </a:extLst>
          </p:cNvPr>
          <p:cNvSpPr/>
          <p:nvPr/>
        </p:nvSpPr>
        <p:spPr>
          <a:xfrm>
            <a:off x="4598505" y="1351722"/>
            <a:ext cx="424068" cy="316003"/>
          </a:xfrm>
          <a:prstGeom prst="rightArrow">
            <a:avLst/>
          </a:prstGeom>
          <a:solidFill>
            <a:srgbClr val="0000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ar qanday ob-havoda ham bizning tog'lar juda go'zal!">
            <a:extLst>
              <a:ext uri="{FF2B5EF4-FFF2-40B4-BE49-F238E27FC236}">
                <a16:creationId xmlns:a16="http://schemas.microsoft.com/office/drawing/2014/main" id="{881D99E9-FAD2-4E8F-9A47-EBB89D0E3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5" y="5250938"/>
            <a:ext cx="3546214" cy="156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Лучшие виды гор, которые нужно увидеть своими глазами">
            <a:extLst>
              <a:ext uri="{FF2B5EF4-FFF2-40B4-BE49-F238E27FC236}">
                <a16:creationId xmlns:a16="http://schemas.microsoft.com/office/drawing/2014/main" id="{1B4EC0AD-4B9A-4C7E-B539-BFD7915A3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882" y="3720943"/>
            <a:ext cx="2075225" cy="138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Yashashdan maqsad izlang@@@ — Tog' manzarasi | OK.RU">
            <a:extLst>
              <a:ext uri="{FF2B5EF4-FFF2-40B4-BE49-F238E27FC236}">
                <a16:creationId xmlns:a16="http://schemas.microsoft.com/office/drawing/2014/main" id="{92F0B20E-A85C-415C-83B7-A67838E78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320" y="3912707"/>
            <a:ext cx="1938523" cy="12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uyuk tekisliklar: tavsifi, maydoni, geografiyasi. Rossiyada qanday  tekisliklar bor">
            <a:extLst>
              <a:ext uri="{FF2B5EF4-FFF2-40B4-BE49-F238E27FC236}">
                <a16:creationId xmlns:a16="http://schemas.microsoft.com/office/drawing/2014/main" id="{539A15B3-C9C7-4D75-B7F6-75F3C8BDD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40" y="2066934"/>
            <a:ext cx="2858328" cy="17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o'zal manzarali tog'lar">
            <a:extLst>
              <a:ext uri="{FF2B5EF4-FFF2-40B4-BE49-F238E27FC236}">
                <a16:creationId xmlns:a16="http://schemas.microsoft.com/office/drawing/2014/main" id="{BFF02F69-D87B-4D79-BF6B-DB368A6CB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98" y="773085"/>
            <a:ext cx="2365893" cy="1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12192000" cy="80521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КЛИМАТ УЗБЕКИСТАНА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'zbekiston haqida ma'lumot">
            <a:extLst>
              <a:ext uri="{FF2B5EF4-FFF2-40B4-BE49-F238E27FC236}">
                <a16:creationId xmlns:a16="http://schemas.microsoft.com/office/drawing/2014/main" id="{D1103C09-E7BD-47F5-B9A8-42567CCD9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701731"/>
            <a:ext cx="10151165" cy="61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231241-5D28-4082-9025-E679FC198CA0}"/>
              </a:ext>
            </a:extLst>
          </p:cNvPr>
          <p:cNvSpPr/>
          <p:nvPr/>
        </p:nvSpPr>
        <p:spPr>
          <a:xfrm>
            <a:off x="265043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F25260B-751E-49F7-97FD-7C480F5BC6F2}"/>
              </a:ext>
            </a:extLst>
          </p:cNvPr>
          <p:cNvSpPr/>
          <p:nvPr/>
        </p:nvSpPr>
        <p:spPr>
          <a:xfrm>
            <a:off x="11429999" y="701731"/>
            <a:ext cx="503583" cy="615626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extLst>
              <a:ext uri="{FF2B5EF4-FFF2-40B4-BE49-F238E27FC236}">
                <a16:creationId xmlns:a16="http://schemas.microsoft.com/office/drawing/2014/main" id="{34FD3A65-D3F6-41E3-BAE0-ECA42537164F}"/>
              </a:ext>
            </a:extLst>
          </p:cNvPr>
          <p:cNvSpPr/>
          <p:nvPr/>
        </p:nvSpPr>
        <p:spPr>
          <a:xfrm>
            <a:off x="9074425" y="701731"/>
            <a:ext cx="2226365" cy="2040835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629909-C252-490A-86FB-1FF9268C16B0}"/>
              </a:ext>
            </a:extLst>
          </p:cNvPr>
          <p:cNvSpPr/>
          <p:nvPr/>
        </p:nvSpPr>
        <p:spPr>
          <a:xfrm>
            <a:off x="3024809" y="2968487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10,8⁰C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D8B4B76-00DC-4A9A-8AE7-A9D61537C740}"/>
              </a:ext>
            </a:extLst>
          </p:cNvPr>
          <p:cNvSpPr/>
          <p:nvPr/>
        </p:nvSpPr>
        <p:spPr>
          <a:xfrm>
            <a:off x="7841974" y="3746735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11,9⁰C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5F182F2-7663-4FEA-B7DB-B34D4A8BEB4A}"/>
              </a:ext>
            </a:extLst>
          </p:cNvPr>
          <p:cNvSpPr/>
          <p:nvPr/>
        </p:nvSpPr>
        <p:spPr>
          <a:xfrm>
            <a:off x="7537174" y="6490251"/>
            <a:ext cx="1030356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17,0⁰C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A235E24-9325-46E9-B76E-CCE15CA793C3}"/>
              </a:ext>
            </a:extLst>
          </p:cNvPr>
          <p:cNvSpPr/>
          <p:nvPr/>
        </p:nvSpPr>
        <p:spPr>
          <a:xfrm>
            <a:off x="4535779" y="996661"/>
            <a:ext cx="3821373" cy="8528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Среднегодовые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температуры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12192000" cy="805218"/>
          </a:xfrm>
          <a:prstGeom prst="rect">
            <a:avLst/>
          </a:prstGeom>
          <a:solidFill>
            <a:srgbClr val="0000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РАСПРЕДЕЛЕНИЕ ТЕМПЕРАТУР </a:t>
            </a:r>
            <a:endParaRPr lang="ru-RU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1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740</Words>
  <Application>Microsoft Office PowerPoint</Application>
  <PresentationFormat>Широкоэкранный</PresentationFormat>
  <Paragraphs>98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Tahoma</vt:lpstr>
      <vt:lpstr>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КЛИМАТ УЗБЕКИСТАНА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422</cp:revision>
  <dcterms:created xsi:type="dcterms:W3CDTF">2020-09-25T10:29:56Z</dcterms:created>
  <dcterms:modified xsi:type="dcterms:W3CDTF">2020-12-11T14:06:51Z</dcterms:modified>
</cp:coreProperties>
</file>