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98" r:id="rId4"/>
    <p:sldMasterId id="2147483711" r:id="rId5"/>
    <p:sldMasterId id="2147483724" r:id="rId6"/>
  </p:sldMasterIdLst>
  <p:sldIdLst>
    <p:sldId id="293" r:id="rId7"/>
    <p:sldId id="294" r:id="rId8"/>
    <p:sldId id="374" r:id="rId9"/>
    <p:sldId id="296" r:id="rId10"/>
    <p:sldId id="341" r:id="rId11"/>
    <p:sldId id="318" r:id="rId12"/>
    <p:sldId id="362" r:id="rId13"/>
    <p:sldId id="309" r:id="rId14"/>
    <p:sldId id="342" r:id="rId15"/>
    <p:sldId id="343" r:id="rId16"/>
    <p:sldId id="298" r:id="rId17"/>
    <p:sldId id="364" r:id="rId18"/>
    <p:sldId id="363" r:id="rId19"/>
    <p:sldId id="376" r:id="rId20"/>
    <p:sldId id="377" r:id="rId21"/>
    <p:sldId id="378" r:id="rId22"/>
    <p:sldId id="384" r:id="rId23"/>
    <p:sldId id="366" r:id="rId24"/>
    <p:sldId id="385" r:id="rId25"/>
    <p:sldId id="386" r:id="rId26"/>
    <p:sldId id="368" r:id="rId27"/>
    <p:sldId id="387" r:id="rId28"/>
    <p:sldId id="33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66"/>
    <a:srgbClr val="FF3300"/>
    <a:srgbClr val="5B9BD5"/>
    <a:srgbClr val="000000"/>
    <a:srgbClr val="000B22"/>
    <a:srgbClr val="020202"/>
    <a:srgbClr val="0C0900"/>
    <a:srgbClr val="D3B5E9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57134-3735-4691-BF45-FB480B5213AB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75CD57C6-8583-4139-B562-B1C78F97A0CA}">
      <dgm:prSet phldrT="[Текст]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1240- </a:t>
          </a:r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году в Ургенче</a:t>
          </a:r>
        </a:p>
      </dgm:t>
    </dgm:pt>
    <dgm:pt modelId="{86E6A68C-1BCF-4194-BB71-1F49027838FE}" type="parTrans" cxnId="{9C5D6C7C-5902-4C33-AE29-DE304A5F789A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C46AEA-32D1-4B52-BFB1-3DADD86653FB}" type="sibTrans" cxnId="{9C5D6C7C-5902-4C33-AE29-DE304A5F789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45AD5-D7D7-4B55-AD42-7C54CA46787F}">
      <dgm:prSet phldrT="[Текст]"/>
      <dgm:spPr>
        <a:solidFill>
          <a:srgbClr val="00206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1868- </a:t>
          </a:r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году в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Самарканде</a:t>
          </a:r>
        </a:p>
      </dgm:t>
    </dgm:pt>
    <dgm:pt modelId="{97E73538-5DF3-4E21-8B0F-773A583C3AA8}" type="parTrans" cxnId="{394F80C1-AEBA-4EB2-A710-053AE31F5F78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01AA0-42BC-4FAF-93C5-A26557158139}" type="sibTrans" cxnId="{394F80C1-AEBA-4EB2-A710-053AE31F5F7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69D5E-E562-4B2F-A90A-0E38DA16FB1B}">
      <dgm:prSet phldrT="[Текст]"/>
      <dgm:spPr>
        <a:solidFill>
          <a:srgbClr val="C0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1797- </a:t>
          </a:r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году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в Ургуте</a:t>
          </a:r>
        </a:p>
      </dgm:t>
    </dgm:pt>
    <dgm:pt modelId="{5B05664E-1D0E-444C-9D6B-ADAF7D33ED51}" type="parTrans" cxnId="{721F94AB-879F-4EB6-968D-8A479FBBE615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675B7-6998-4E7D-81E6-2EF1F1D9BC9F}" type="sibTrans" cxnId="{721F94AB-879F-4EB6-968D-8A479FBBE61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51F87B-50D4-4ACF-BB60-B6E0D3941AFD}">
      <dgm:prSet phldrT="[Текст]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1818, 1821-</a:t>
          </a:r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 годах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в Бухаре</a:t>
          </a:r>
        </a:p>
      </dgm:t>
    </dgm:pt>
    <dgm:pt modelId="{7B4B84DB-0B03-46D9-9CC0-0800F404ED67}" type="parTrans" cxnId="{36DEC82B-C21C-4E16-B1F0-95F4D23E0D10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6AD7AC-7BDD-466F-B365-C7996E670010}" type="sibTrans" cxnId="{36DEC82B-C21C-4E16-B1F0-95F4D23E0D1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CA5011-5BB0-423F-A0D3-C46CA1596339}" type="pres">
      <dgm:prSet presAssocID="{01657134-3735-4691-BF45-FB480B5213A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9A1AD99-B592-4EAB-A5E3-22442A4577CE}" type="pres">
      <dgm:prSet presAssocID="{75CD57C6-8583-4139-B562-B1C78F97A0CA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0B58C7F-F227-4579-96A3-969C6EB648ED}" type="pres">
      <dgm:prSet presAssocID="{75CD57C6-8583-4139-B562-B1C78F97A0CA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04418E4-0F9E-4EBF-973A-35C1CB773A95}" type="pres">
      <dgm:prSet presAssocID="{75CD57C6-8583-4139-B562-B1C78F97A0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55514-5499-4EBF-9177-28E6CDC4A97B}" type="pres">
      <dgm:prSet presAssocID="{68C46AEA-32D1-4B52-BFB1-3DADD86653FB}" presName="sibTrans" presStyleLbl="bgSibTrans2D1" presStyleIdx="0" presStyleCnt="3"/>
      <dgm:spPr/>
      <dgm:t>
        <a:bodyPr/>
        <a:lstStyle/>
        <a:p>
          <a:endParaRPr lang="ru-RU"/>
        </a:p>
      </dgm:t>
    </dgm:pt>
    <dgm:pt modelId="{4DB60240-8D9D-47BE-B2A4-AFFA01AB7837}" type="pres">
      <dgm:prSet presAssocID="{8BD45AD5-D7D7-4B55-AD42-7C54CA46787F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1D239B1-7B0F-4E4D-BBCC-6059DCEDCF23}" type="pres">
      <dgm:prSet presAssocID="{8BD45AD5-D7D7-4B55-AD42-7C54CA46787F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AB09961-FA89-44FF-8BE0-AE05EAD1F6CD}" type="pres">
      <dgm:prSet presAssocID="{8BD45AD5-D7D7-4B55-AD42-7C54CA46787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8D63B-E6A0-4121-AB4A-64AE5AC68287}" type="pres">
      <dgm:prSet presAssocID="{E0F01AA0-42BC-4FAF-93C5-A26557158139}" presName="sibTrans" presStyleLbl="bgSibTrans2D1" presStyleIdx="1" presStyleCnt="3"/>
      <dgm:spPr/>
      <dgm:t>
        <a:bodyPr/>
        <a:lstStyle/>
        <a:p>
          <a:endParaRPr lang="ru-RU"/>
        </a:p>
      </dgm:t>
    </dgm:pt>
    <dgm:pt modelId="{9D99A236-7B04-407E-A17B-C78B7411AC35}" type="pres">
      <dgm:prSet presAssocID="{C1269D5E-E562-4B2F-A90A-0E38DA16FB1B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45908FC-55D5-48F3-A97B-39377DF47331}" type="pres">
      <dgm:prSet presAssocID="{C1269D5E-E562-4B2F-A90A-0E38DA16FB1B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4293110-B6A1-455C-A759-01DC5AB3D4E3}" type="pres">
      <dgm:prSet presAssocID="{C1269D5E-E562-4B2F-A90A-0E38DA16FB1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866FB-CCC2-4711-B5A9-BB97809DED26}" type="pres">
      <dgm:prSet presAssocID="{8F0675B7-6998-4E7D-81E6-2EF1F1D9BC9F}" presName="sibTrans" presStyleLbl="bgSibTrans2D1" presStyleIdx="2" presStyleCnt="3"/>
      <dgm:spPr/>
      <dgm:t>
        <a:bodyPr/>
        <a:lstStyle/>
        <a:p>
          <a:endParaRPr lang="ru-RU"/>
        </a:p>
      </dgm:t>
    </dgm:pt>
    <dgm:pt modelId="{6F3370B6-F3E4-4E6E-A734-A03A8C211B78}" type="pres">
      <dgm:prSet presAssocID="{8951F87B-50D4-4ACF-BB60-B6E0D3941AFD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FC9CAE5-96AA-474D-8F57-A7623A1E8DA7}" type="pres">
      <dgm:prSet presAssocID="{8951F87B-50D4-4ACF-BB60-B6E0D3941AFD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D54312D-0669-4165-8C08-C222DC88C55E}" type="pres">
      <dgm:prSet presAssocID="{8951F87B-50D4-4ACF-BB60-B6E0D3941AF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ED53BF-0264-4E9B-B732-06AACF6337A4}" type="presOf" srcId="{68C46AEA-32D1-4B52-BFB1-3DADD86653FB}" destId="{D0255514-5499-4EBF-9177-28E6CDC4A97B}" srcOrd="0" destOrd="0" presId="urn:microsoft.com/office/officeart/2005/8/layout/bProcess4"/>
    <dgm:cxn modelId="{7CF93CD3-4A7D-4D00-BDCF-1E53F25CC9E7}" type="presOf" srcId="{8F0675B7-6998-4E7D-81E6-2EF1F1D9BC9F}" destId="{332866FB-CCC2-4711-B5A9-BB97809DED26}" srcOrd="0" destOrd="0" presId="urn:microsoft.com/office/officeart/2005/8/layout/bProcess4"/>
    <dgm:cxn modelId="{394F80C1-AEBA-4EB2-A710-053AE31F5F78}" srcId="{01657134-3735-4691-BF45-FB480B5213AB}" destId="{8BD45AD5-D7D7-4B55-AD42-7C54CA46787F}" srcOrd="1" destOrd="0" parTransId="{97E73538-5DF3-4E21-8B0F-773A583C3AA8}" sibTransId="{E0F01AA0-42BC-4FAF-93C5-A26557158139}"/>
    <dgm:cxn modelId="{AD37DF76-ADC4-4413-B85A-BABBF8CCAECE}" type="presOf" srcId="{E0F01AA0-42BC-4FAF-93C5-A26557158139}" destId="{E008D63B-E6A0-4121-AB4A-64AE5AC68287}" srcOrd="0" destOrd="0" presId="urn:microsoft.com/office/officeart/2005/8/layout/bProcess4"/>
    <dgm:cxn modelId="{36DEC82B-C21C-4E16-B1F0-95F4D23E0D10}" srcId="{01657134-3735-4691-BF45-FB480B5213AB}" destId="{8951F87B-50D4-4ACF-BB60-B6E0D3941AFD}" srcOrd="3" destOrd="0" parTransId="{7B4B84DB-0B03-46D9-9CC0-0800F404ED67}" sibTransId="{756AD7AC-7BDD-466F-B365-C7996E670010}"/>
    <dgm:cxn modelId="{912B6732-E41A-4C05-9DA8-DD364F24EC9C}" type="presOf" srcId="{8951F87B-50D4-4ACF-BB60-B6E0D3941AFD}" destId="{5D54312D-0669-4165-8C08-C222DC88C55E}" srcOrd="0" destOrd="0" presId="urn:microsoft.com/office/officeart/2005/8/layout/bProcess4"/>
    <dgm:cxn modelId="{C2668C97-BED5-4F89-BAEA-DB745B559BDC}" type="presOf" srcId="{8BD45AD5-D7D7-4B55-AD42-7C54CA46787F}" destId="{DAB09961-FA89-44FF-8BE0-AE05EAD1F6CD}" srcOrd="0" destOrd="0" presId="urn:microsoft.com/office/officeart/2005/8/layout/bProcess4"/>
    <dgm:cxn modelId="{D4E95F45-A591-4A43-8314-AE0EEF6A8C51}" type="presOf" srcId="{C1269D5E-E562-4B2F-A90A-0E38DA16FB1B}" destId="{C4293110-B6A1-455C-A759-01DC5AB3D4E3}" srcOrd="0" destOrd="0" presId="urn:microsoft.com/office/officeart/2005/8/layout/bProcess4"/>
    <dgm:cxn modelId="{F13CE566-C306-4877-8723-30E46DAD6A39}" type="presOf" srcId="{01657134-3735-4691-BF45-FB480B5213AB}" destId="{C5CA5011-5BB0-423F-A0D3-C46CA1596339}" srcOrd="0" destOrd="0" presId="urn:microsoft.com/office/officeart/2005/8/layout/bProcess4"/>
    <dgm:cxn modelId="{9C5D6C7C-5902-4C33-AE29-DE304A5F789A}" srcId="{01657134-3735-4691-BF45-FB480B5213AB}" destId="{75CD57C6-8583-4139-B562-B1C78F97A0CA}" srcOrd="0" destOrd="0" parTransId="{86E6A68C-1BCF-4194-BB71-1F49027838FE}" sibTransId="{68C46AEA-32D1-4B52-BFB1-3DADD86653FB}"/>
    <dgm:cxn modelId="{721F94AB-879F-4EB6-968D-8A479FBBE615}" srcId="{01657134-3735-4691-BF45-FB480B5213AB}" destId="{C1269D5E-E562-4B2F-A90A-0E38DA16FB1B}" srcOrd="2" destOrd="0" parTransId="{5B05664E-1D0E-444C-9D6B-ADAF7D33ED51}" sibTransId="{8F0675B7-6998-4E7D-81E6-2EF1F1D9BC9F}"/>
    <dgm:cxn modelId="{173C9237-C86D-4126-BD4B-CE6FE71DA74F}" type="presOf" srcId="{75CD57C6-8583-4139-B562-B1C78F97A0CA}" destId="{104418E4-0F9E-4EBF-973A-35C1CB773A95}" srcOrd="0" destOrd="0" presId="urn:microsoft.com/office/officeart/2005/8/layout/bProcess4"/>
    <dgm:cxn modelId="{A36FB030-5661-407F-A72D-01A98ABFFA90}" type="presParOf" srcId="{C5CA5011-5BB0-423F-A0D3-C46CA1596339}" destId="{49A1AD99-B592-4EAB-A5E3-22442A4577CE}" srcOrd="0" destOrd="0" presId="urn:microsoft.com/office/officeart/2005/8/layout/bProcess4"/>
    <dgm:cxn modelId="{0D3110EC-E271-4B0E-9A08-6EB88BEF0E8D}" type="presParOf" srcId="{49A1AD99-B592-4EAB-A5E3-22442A4577CE}" destId="{D0B58C7F-F227-4579-96A3-969C6EB648ED}" srcOrd="0" destOrd="0" presId="urn:microsoft.com/office/officeart/2005/8/layout/bProcess4"/>
    <dgm:cxn modelId="{D1AD9089-4124-460B-96DE-53EA0CFB83BE}" type="presParOf" srcId="{49A1AD99-B592-4EAB-A5E3-22442A4577CE}" destId="{104418E4-0F9E-4EBF-973A-35C1CB773A95}" srcOrd="1" destOrd="0" presId="urn:microsoft.com/office/officeart/2005/8/layout/bProcess4"/>
    <dgm:cxn modelId="{404305C0-B689-444A-9D9C-6679FB25895E}" type="presParOf" srcId="{C5CA5011-5BB0-423F-A0D3-C46CA1596339}" destId="{D0255514-5499-4EBF-9177-28E6CDC4A97B}" srcOrd="1" destOrd="0" presId="urn:microsoft.com/office/officeart/2005/8/layout/bProcess4"/>
    <dgm:cxn modelId="{FD726A02-707B-4324-A1A2-B4EF4E6E78C8}" type="presParOf" srcId="{C5CA5011-5BB0-423F-A0D3-C46CA1596339}" destId="{4DB60240-8D9D-47BE-B2A4-AFFA01AB7837}" srcOrd="2" destOrd="0" presId="urn:microsoft.com/office/officeart/2005/8/layout/bProcess4"/>
    <dgm:cxn modelId="{B4FECF0A-9947-4EDC-A26D-F3A5C42066DE}" type="presParOf" srcId="{4DB60240-8D9D-47BE-B2A4-AFFA01AB7837}" destId="{31D239B1-7B0F-4E4D-BBCC-6059DCEDCF23}" srcOrd="0" destOrd="0" presId="urn:microsoft.com/office/officeart/2005/8/layout/bProcess4"/>
    <dgm:cxn modelId="{0494DFF6-968C-403E-9571-EB70914E866E}" type="presParOf" srcId="{4DB60240-8D9D-47BE-B2A4-AFFA01AB7837}" destId="{DAB09961-FA89-44FF-8BE0-AE05EAD1F6CD}" srcOrd="1" destOrd="0" presId="urn:microsoft.com/office/officeart/2005/8/layout/bProcess4"/>
    <dgm:cxn modelId="{8F358CB1-F50A-4253-AA16-1B0786815BDB}" type="presParOf" srcId="{C5CA5011-5BB0-423F-A0D3-C46CA1596339}" destId="{E008D63B-E6A0-4121-AB4A-64AE5AC68287}" srcOrd="3" destOrd="0" presId="urn:microsoft.com/office/officeart/2005/8/layout/bProcess4"/>
    <dgm:cxn modelId="{9BA38802-7DFB-4EA7-8863-F6012C23E9BE}" type="presParOf" srcId="{C5CA5011-5BB0-423F-A0D3-C46CA1596339}" destId="{9D99A236-7B04-407E-A17B-C78B7411AC35}" srcOrd="4" destOrd="0" presId="urn:microsoft.com/office/officeart/2005/8/layout/bProcess4"/>
    <dgm:cxn modelId="{A9F16149-2029-4429-80D0-A16B49FEA583}" type="presParOf" srcId="{9D99A236-7B04-407E-A17B-C78B7411AC35}" destId="{945908FC-55D5-48F3-A97B-39377DF47331}" srcOrd="0" destOrd="0" presId="urn:microsoft.com/office/officeart/2005/8/layout/bProcess4"/>
    <dgm:cxn modelId="{8C90FF18-A84D-4668-80B2-A8261A7BB87B}" type="presParOf" srcId="{9D99A236-7B04-407E-A17B-C78B7411AC35}" destId="{C4293110-B6A1-455C-A759-01DC5AB3D4E3}" srcOrd="1" destOrd="0" presId="urn:microsoft.com/office/officeart/2005/8/layout/bProcess4"/>
    <dgm:cxn modelId="{5FAC801D-6C4D-4760-9942-3875E6632D48}" type="presParOf" srcId="{C5CA5011-5BB0-423F-A0D3-C46CA1596339}" destId="{332866FB-CCC2-4711-B5A9-BB97809DED26}" srcOrd="5" destOrd="0" presId="urn:microsoft.com/office/officeart/2005/8/layout/bProcess4"/>
    <dgm:cxn modelId="{204E395C-7F38-4F3B-8C0C-6FCCB6B9C914}" type="presParOf" srcId="{C5CA5011-5BB0-423F-A0D3-C46CA1596339}" destId="{6F3370B6-F3E4-4E6E-A734-A03A8C211B78}" srcOrd="6" destOrd="0" presId="urn:microsoft.com/office/officeart/2005/8/layout/bProcess4"/>
    <dgm:cxn modelId="{B4A74A1E-3A98-46C0-9878-72AAB5D92977}" type="presParOf" srcId="{6F3370B6-F3E4-4E6E-A734-A03A8C211B78}" destId="{7FC9CAE5-96AA-474D-8F57-A7623A1E8DA7}" srcOrd="0" destOrd="0" presId="urn:microsoft.com/office/officeart/2005/8/layout/bProcess4"/>
    <dgm:cxn modelId="{8AD8CD1D-766A-40D8-9C98-07CB455B3571}" type="presParOf" srcId="{6F3370B6-F3E4-4E6E-A734-A03A8C211B78}" destId="{5D54312D-0669-4165-8C08-C222DC88C55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5514-5499-4EBF-9177-28E6CDC4A97B}">
      <dsp:nvSpPr>
        <dsp:cNvPr id="0" name=""/>
        <dsp:cNvSpPr/>
      </dsp:nvSpPr>
      <dsp:spPr>
        <a:xfrm rot="5400000">
          <a:off x="171419" y="946847"/>
          <a:ext cx="1470935" cy="1780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418E4-0F9E-4EBF-973A-35C1CB773A95}">
      <dsp:nvSpPr>
        <dsp:cNvPr id="0" name=""/>
        <dsp:cNvSpPr/>
      </dsp:nvSpPr>
      <dsp:spPr>
        <a:xfrm>
          <a:off x="504921" y="891"/>
          <a:ext cx="1978145" cy="118688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1240- </a:t>
          </a: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году в Ургенче</a:t>
          </a:r>
        </a:p>
      </dsp:txBody>
      <dsp:txXfrm>
        <a:off x="539684" y="35654"/>
        <a:ext cx="1908619" cy="1117361"/>
      </dsp:txXfrm>
    </dsp:sp>
    <dsp:sp modelId="{E008D63B-E6A0-4121-AB4A-64AE5AC68287}">
      <dsp:nvSpPr>
        <dsp:cNvPr id="0" name=""/>
        <dsp:cNvSpPr/>
      </dsp:nvSpPr>
      <dsp:spPr>
        <a:xfrm>
          <a:off x="913224" y="1688651"/>
          <a:ext cx="2618260" cy="178033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09961-FA89-44FF-8BE0-AE05EAD1F6CD}">
      <dsp:nvSpPr>
        <dsp:cNvPr id="0" name=""/>
        <dsp:cNvSpPr/>
      </dsp:nvSpPr>
      <dsp:spPr>
        <a:xfrm>
          <a:off x="504921" y="1484500"/>
          <a:ext cx="1978145" cy="1186887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1868- </a:t>
          </a: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году в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Самарканде</a:t>
          </a:r>
        </a:p>
      </dsp:txBody>
      <dsp:txXfrm>
        <a:off x="539684" y="1519263"/>
        <a:ext cx="1908619" cy="1117361"/>
      </dsp:txXfrm>
    </dsp:sp>
    <dsp:sp modelId="{332866FB-CCC2-4711-B5A9-BB97809DED26}">
      <dsp:nvSpPr>
        <dsp:cNvPr id="0" name=""/>
        <dsp:cNvSpPr/>
      </dsp:nvSpPr>
      <dsp:spPr>
        <a:xfrm rot="16200000">
          <a:off x="2802353" y="946847"/>
          <a:ext cx="1470935" cy="17803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93110-B6A1-455C-A759-01DC5AB3D4E3}">
      <dsp:nvSpPr>
        <dsp:cNvPr id="0" name=""/>
        <dsp:cNvSpPr/>
      </dsp:nvSpPr>
      <dsp:spPr>
        <a:xfrm>
          <a:off x="3135855" y="1484500"/>
          <a:ext cx="1978145" cy="1186887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1797- </a:t>
          </a: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году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в Ургуте</a:t>
          </a:r>
        </a:p>
      </dsp:txBody>
      <dsp:txXfrm>
        <a:off x="3170618" y="1519263"/>
        <a:ext cx="1908619" cy="1117361"/>
      </dsp:txXfrm>
    </dsp:sp>
    <dsp:sp modelId="{5D54312D-0669-4165-8C08-C222DC88C55E}">
      <dsp:nvSpPr>
        <dsp:cNvPr id="0" name=""/>
        <dsp:cNvSpPr/>
      </dsp:nvSpPr>
      <dsp:spPr>
        <a:xfrm>
          <a:off x="3135855" y="891"/>
          <a:ext cx="1978145" cy="1186887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1818, 1821-</a:t>
          </a: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 годах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в Бухаре</a:t>
          </a:r>
        </a:p>
      </dsp:txBody>
      <dsp:txXfrm>
        <a:off x="3170618" y="35654"/>
        <a:ext cx="1908619" cy="1117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4D864-90E0-43EA-8C01-4405C98AFF5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CE36BD-4DC0-4A86-963A-08EE8733DF0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014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CE108-933F-4091-AE06-98A68FAA437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7E5388-0D8A-4C48-9862-203D1A73E3D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5173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A3088-506A-459E-939E-59E8491617B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481E67-0257-4EF2-A17C-5EF46671FA1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433384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FDBF3-F8D8-4AE9-BB8D-78B9A606643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A8F850-04ED-4961-A7D5-6E3CD4824DF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26256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98E88-523C-43B3-8F13-B3E4BE35C82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1E15B-60FD-4749-8FB0-95675C41F8E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54845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AA84D-6A23-4649-B6F2-741337C3C55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55E99E-DDB9-42FE-9A64-C4A33C674E1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02738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72C6A-C39F-492F-81C9-E3D747EEEBD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43B31C-14CD-4F50-963E-DF7E5B895B2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53869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C7A6C-71FE-4F96-991E-80045F34728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79F57C-5FA4-4971-AA75-3B9F3E2F7AA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02576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28918-1A25-419F-BE6F-93A8873E55E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7FD9FD-26D3-4D36-9E4A-D4C641AB267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40822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B6B53-9AE1-488E-8B8D-4A358577E0C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827E7F-4DD6-4D29-96D4-6F978A9C215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85041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4B8C6-96EA-4E7C-8A33-49927C91734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4C395-C291-4489-B117-B7F1A6624F0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97489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680781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4D864-90E0-43EA-8C01-4405C98AFF5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CE36BD-4DC0-4A86-963A-08EE8733DF0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8200"/>
      </p:ext>
    </p:extLst>
  </p:cSld>
  <p:clrMapOvr>
    <a:masterClrMapping/>
  </p:clrMapOvr>
  <p:transition spd="slow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CE108-933F-4091-AE06-98A68FAA437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7E5388-0D8A-4C48-9862-203D1A73E3D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94184"/>
      </p:ext>
    </p:extLst>
  </p:cSld>
  <p:clrMapOvr>
    <a:masterClrMapping/>
  </p:clrMapOvr>
  <p:transition spd="slow">
    <p:wheel spokes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A3088-506A-459E-939E-59E8491617B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481E67-0257-4EF2-A17C-5EF46671FA1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88232"/>
      </p:ext>
    </p:extLst>
  </p:cSld>
  <p:clrMapOvr>
    <a:masterClrMapping/>
  </p:clrMapOvr>
  <p:transition spd="slow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FDBF3-F8D8-4AE9-BB8D-78B9A606643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A8F850-04ED-4961-A7D5-6E3CD4824DF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490532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98E88-523C-43B3-8F13-B3E4BE35C82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1E15B-60FD-4749-8FB0-95675C41F8E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82237"/>
      </p:ext>
    </p:extLst>
  </p:cSld>
  <p:clrMapOvr>
    <a:masterClrMapping/>
  </p:clrMapOvr>
  <p:transition spd="slow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AA84D-6A23-4649-B6F2-741337C3C55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55E99E-DDB9-42FE-9A64-C4A33C674E1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80314"/>
      </p:ext>
    </p:extLst>
  </p:cSld>
  <p:clrMapOvr>
    <a:masterClrMapping/>
  </p:clrMapOvr>
  <p:transition spd="slow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72C6A-C39F-492F-81C9-E3D747EEEBD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43B31C-14CD-4F50-963E-DF7E5B895B2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5077"/>
      </p:ext>
    </p:extLst>
  </p:cSld>
  <p:clrMapOvr>
    <a:masterClrMapping/>
  </p:clrMapOvr>
  <p:transition spd="slow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C7A6C-71FE-4F96-991E-80045F34728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79F57C-5FA4-4971-AA75-3B9F3E2F7AA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52472"/>
      </p:ext>
    </p:extLst>
  </p:cSld>
  <p:clrMapOvr>
    <a:masterClrMapping/>
  </p:clrMapOvr>
  <p:transition spd="slow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28918-1A25-419F-BE6F-93A8873E55E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7FD9FD-26D3-4D36-9E4A-D4C641AB267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36092"/>
      </p:ext>
    </p:extLst>
  </p:cSld>
  <p:clrMapOvr>
    <a:masterClrMapping/>
  </p:clrMapOvr>
  <p:transition spd="slow">
    <p:wheel spokes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B6B53-9AE1-488E-8B8D-4A358577E0C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827E7F-4DD6-4D29-96D4-6F978A9C215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53033"/>
      </p:ext>
    </p:extLst>
  </p:cSld>
  <p:clrMapOvr>
    <a:masterClrMapping/>
  </p:clrMapOvr>
  <p:transition spd="slow">
    <p:wheel spokes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4B8C6-96EA-4E7C-8A33-49927C91734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4C395-C291-4489-B117-B7F1A6624F0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262548"/>
      </p:ext>
    </p:extLst>
  </p:cSld>
  <p:clrMapOvr>
    <a:masterClrMapping/>
  </p:clrMapOvr>
  <p:transition spd="slow">
    <p:wheel spokes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517093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4D864-90E0-43EA-8C01-4405C98AFF5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CE36BD-4DC0-4A86-963A-08EE8733DF0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79558"/>
      </p:ext>
    </p:extLst>
  </p:cSld>
  <p:clrMapOvr>
    <a:masterClrMapping/>
  </p:clrMapOvr>
  <p:transition spd="slow">
    <p:wheel spokes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CE108-933F-4091-AE06-98A68FAA437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7E5388-0D8A-4C48-9862-203D1A73E3D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76988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A3088-506A-459E-939E-59E8491617B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481E67-0257-4EF2-A17C-5EF46671FA1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10661"/>
      </p:ext>
    </p:extLst>
  </p:cSld>
  <p:clrMapOvr>
    <a:masterClrMapping/>
  </p:clrMapOvr>
  <p:transition spd="slow">
    <p:wheel spokes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FDBF3-F8D8-4AE9-BB8D-78B9A606643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A8F850-04ED-4961-A7D5-6E3CD4824DF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50326"/>
      </p:ext>
    </p:extLst>
  </p:cSld>
  <p:clrMapOvr>
    <a:masterClrMapping/>
  </p:clrMapOvr>
  <p:transition spd="slow">
    <p:wheel spokes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98E88-523C-43B3-8F13-B3E4BE35C82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1E15B-60FD-4749-8FB0-95675C41F8E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62765"/>
      </p:ext>
    </p:extLst>
  </p:cSld>
  <p:clrMapOvr>
    <a:masterClrMapping/>
  </p:clrMapOvr>
  <p:transition spd="slow">
    <p:wheel spokes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AA84D-6A23-4649-B6F2-741337C3C55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55E99E-DDB9-42FE-9A64-C4A33C674E1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13712"/>
      </p:ext>
    </p:extLst>
  </p:cSld>
  <p:clrMapOvr>
    <a:masterClrMapping/>
  </p:clrMapOvr>
  <p:transition spd="slow">
    <p:wheel spokes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72C6A-C39F-492F-81C9-E3D747EEEBD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43B31C-14CD-4F50-963E-DF7E5B895B2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68960"/>
      </p:ext>
    </p:extLst>
  </p:cSld>
  <p:clrMapOvr>
    <a:masterClrMapping/>
  </p:clrMapOvr>
  <p:transition spd="slow">
    <p:wheel spokes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C7A6C-71FE-4F96-991E-80045F34728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79F57C-5FA4-4971-AA75-3B9F3E2F7AA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98245"/>
      </p:ext>
    </p:extLst>
  </p:cSld>
  <p:clrMapOvr>
    <a:masterClrMapping/>
  </p:clrMapOvr>
  <p:transition spd="slow">
    <p:wheel spokes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28918-1A25-419F-BE6F-93A8873E55E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7FD9FD-26D3-4D36-9E4A-D4C641AB267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94926"/>
      </p:ext>
    </p:extLst>
  </p:cSld>
  <p:clrMapOvr>
    <a:masterClrMapping/>
  </p:clrMapOvr>
  <p:transition spd="slow">
    <p:wheel spokes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B6B53-9AE1-488E-8B8D-4A358577E0C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827E7F-4DD6-4D29-96D4-6F978A9C215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37340"/>
      </p:ext>
    </p:extLst>
  </p:cSld>
  <p:clrMapOvr>
    <a:masterClrMapping/>
  </p:clrMapOvr>
  <p:transition spd="slow">
    <p:wheel spokes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4B8C6-96EA-4E7C-8A33-49927C91734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4C395-C291-4489-B117-B7F1A6624F0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6543"/>
      </p:ext>
    </p:extLst>
  </p:cSld>
  <p:clrMapOvr>
    <a:masterClrMapping/>
  </p:clrMapOvr>
  <p:transition spd="slow">
    <p:wheel spokes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40363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4D864-90E0-43EA-8C01-4405C98AFF5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CE36BD-4DC0-4A86-963A-08EE8733DF0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54837"/>
      </p:ext>
    </p:extLst>
  </p:cSld>
  <p:clrMapOvr>
    <a:masterClrMapping/>
  </p:clrMapOvr>
  <p:transition spd="slow">
    <p:wheel spokes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CE108-933F-4091-AE06-98A68FAA437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7E5388-0D8A-4C48-9862-203D1A73E3D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90497"/>
      </p:ext>
    </p:extLst>
  </p:cSld>
  <p:clrMapOvr>
    <a:masterClrMapping/>
  </p:clrMapOvr>
  <p:transition spd="slow">
    <p:wheel spokes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A3088-506A-459E-939E-59E8491617B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481E67-0257-4EF2-A17C-5EF46671FA1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8721"/>
      </p:ext>
    </p:extLst>
  </p:cSld>
  <p:clrMapOvr>
    <a:masterClrMapping/>
  </p:clrMapOvr>
  <p:transition spd="slow">
    <p:wheel spokes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FDBF3-F8D8-4AE9-BB8D-78B9A606643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A8F850-04ED-4961-A7D5-6E3CD4824DF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91929"/>
      </p:ext>
    </p:extLst>
  </p:cSld>
  <p:clrMapOvr>
    <a:masterClrMapping/>
  </p:clrMapOvr>
  <p:transition spd="slow">
    <p:wheel spokes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98E88-523C-43B3-8F13-B3E4BE35C82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1E15B-60FD-4749-8FB0-95675C41F8E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28037"/>
      </p:ext>
    </p:extLst>
  </p:cSld>
  <p:clrMapOvr>
    <a:masterClrMapping/>
  </p:clrMapOvr>
  <p:transition spd="slow">
    <p:wheel spokes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AA84D-6A23-4649-B6F2-741337C3C55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55E99E-DDB9-42FE-9A64-C4A33C674E1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30818"/>
      </p:ext>
    </p:extLst>
  </p:cSld>
  <p:clrMapOvr>
    <a:masterClrMapping/>
  </p:clrMapOvr>
  <p:transition spd="slow">
    <p:wheel spokes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72C6A-C39F-492F-81C9-E3D747EEEBD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43B31C-14CD-4F50-963E-DF7E5B895B2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87486"/>
      </p:ext>
    </p:extLst>
  </p:cSld>
  <p:clrMapOvr>
    <a:masterClrMapping/>
  </p:clrMapOvr>
  <p:transition spd="slow">
    <p:wheel spokes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C7A6C-71FE-4F96-991E-80045F34728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79F57C-5FA4-4971-AA75-3B9F3E2F7AA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38737"/>
      </p:ext>
    </p:extLst>
  </p:cSld>
  <p:clrMapOvr>
    <a:masterClrMapping/>
  </p:clrMapOvr>
  <p:transition spd="slow">
    <p:wheel spokes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28918-1A25-419F-BE6F-93A8873E55E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7FD9FD-26D3-4D36-9E4A-D4C641AB267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492460"/>
      </p:ext>
    </p:extLst>
  </p:cSld>
  <p:clrMapOvr>
    <a:masterClrMapping/>
  </p:clrMapOvr>
  <p:transition spd="slow">
    <p:wheel spokes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B6B53-9AE1-488E-8B8D-4A358577E0C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827E7F-4DD6-4D29-96D4-6F978A9C215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25197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4B8C6-96EA-4E7C-8A33-49927C91734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4C395-C291-4489-B117-B7F1A6624F0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71086"/>
      </p:ext>
    </p:extLst>
  </p:cSld>
  <p:clrMapOvr>
    <a:masterClrMapping/>
  </p:clrMapOvr>
  <p:transition spd="slow">
    <p:wheel spokes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063138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5A4DE-CE2D-45AC-9512-CCA181E0B3B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BC6E1-C19A-461D-906C-327679F9CD3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6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5A4DE-CE2D-45AC-9512-CCA181E0B3B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BC6E1-C19A-461D-906C-327679F9CD3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88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5A4DE-CE2D-45AC-9512-CCA181E0B3B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BC6E1-C19A-461D-906C-327679F9CD3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1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5A4DE-CE2D-45AC-9512-CCA181E0B3B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BC6E1-C19A-461D-906C-327679F9CD3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0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25560" y="2551562"/>
            <a:ext cx="10431465" cy="298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ru-RU" altLang="ru-RU" sz="4800" b="1" dirty="0" smtClean="0">
                <a:latin typeface="Arial" pitchFamily="34" charset="0"/>
                <a:cs typeface="Arial" pitchFamily="34" charset="0"/>
              </a:rPr>
              <a:t>Строение поверхности. Геологическое строение, развитие рельефа и полезные ископаемые Узбекистана.</a:t>
            </a:r>
            <a:endParaRPr lang="uz-Cyrl-UZ" alt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633754" y="2524098"/>
            <a:ext cx="728662" cy="3011932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891713" y="422275"/>
            <a:ext cx="1925637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/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/>
          <p:cNvSpPr txBox="1"/>
          <p:nvPr/>
        </p:nvSpPr>
        <p:spPr>
          <a:xfrm>
            <a:off x="10752138" y="795338"/>
            <a:ext cx="1065212" cy="456634"/>
          </a:xfrm>
          <a:prstGeom prst="rect">
            <a:avLst/>
          </a:prstGeom>
        </p:spPr>
        <p:txBody>
          <a:bodyPr wrap="square"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ru-RU" altLang="ru-RU" sz="7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 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object 11"/>
          <p:cNvSpPr>
            <a:spLocks noChangeArrowheads="1"/>
          </p:cNvSpPr>
          <p:nvPr/>
        </p:nvSpPr>
        <p:spPr bwMode="auto">
          <a:xfrm>
            <a:off x="611982" y="261964"/>
            <a:ext cx="1054100" cy="1433513"/>
          </a:xfrm>
          <a:custGeom>
            <a:avLst/>
            <a:gdLst>
              <a:gd name="T0" fmla="*/ 0 w 335280"/>
              <a:gd name="T1" fmla="*/ 0 h 464184"/>
              <a:gd name="T2" fmla="*/ 335280 w 335280"/>
              <a:gd name="T3" fmla="*/ 464184 h 464184"/>
            </a:gdLst>
            <a:ahLst/>
            <a:cxnLst>
              <a:cxn ang="0">
                <a:pos x="67618" y="420771"/>
              </a:cxn>
              <a:cxn ang="0">
                <a:pos x="311425" y="463657"/>
              </a:cxn>
              <a:cxn ang="0">
                <a:pos x="83073" y="448203"/>
              </a:cxn>
              <a:cxn ang="0">
                <a:pos x="314902" y="420771"/>
              </a:cxn>
              <a:cxn ang="0">
                <a:pos x="299448" y="432748"/>
              </a:cxn>
              <a:cxn ang="0">
                <a:pos x="314902" y="432748"/>
              </a:cxn>
              <a:cxn ang="0">
                <a:pos x="183531" y="3477"/>
              </a:cxn>
              <a:cxn ang="0">
                <a:pos x="91752" y="35545"/>
              </a:cxn>
              <a:cxn ang="0">
                <a:pos x="6658" y="145194"/>
              </a:cxn>
              <a:cxn ang="0">
                <a:pos x="25451" y="284570"/>
              </a:cxn>
              <a:cxn ang="0">
                <a:pos x="135417" y="370384"/>
              </a:cxn>
              <a:cxn ang="0">
                <a:pos x="198986" y="417294"/>
              </a:cxn>
              <a:cxn ang="0">
                <a:pos x="138337" y="357127"/>
              </a:cxn>
              <a:cxn ang="0">
                <a:pos x="36736" y="278997"/>
              </a:cxn>
              <a:cxn ang="0">
                <a:pos x="19598" y="147996"/>
              </a:cxn>
              <a:cxn ang="0">
                <a:pos x="97726" y="46394"/>
              </a:cxn>
              <a:cxn ang="0">
                <a:pos x="198986" y="23183"/>
              </a:cxn>
              <a:cxn ang="0">
                <a:pos x="198986" y="23183"/>
              </a:cxn>
              <a:cxn ang="0">
                <a:pos x="141817" y="54226"/>
              </a:cxn>
              <a:cxn ang="0">
                <a:pos x="53770" y="146893"/>
              </a:cxn>
              <a:cxn ang="0">
                <a:pos x="71837" y="278493"/>
              </a:cxn>
              <a:cxn ang="0">
                <a:pos x="183531" y="340017"/>
              </a:cxn>
              <a:cxn ang="0">
                <a:pos x="199104" y="339989"/>
              </a:cxn>
              <a:cxn ang="0">
                <a:pos x="191260" y="324561"/>
              </a:cxn>
              <a:cxn ang="0">
                <a:pos x="98632" y="286118"/>
              </a:cxn>
              <a:cxn ang="0">
                <a:pos x="118873" y="248926"/>
              </a:cxn>
              <a:cxn ang="0">
                <a:pos x="65867" y="232409"/>
              </a:cxn>
              <a:cxn ang="0">
                <a:pos x="59889" y="193191"/>
              </a:cxn>
              <a:cxn ang="0">
                <a:pos x="62014" y="170009"/>
              </a:cxn>
              <a:cxn ang="0">
                <a:pos x="131371" y="154551"/>
              </a:cxn>
              <a:cxn ang="0">
                <a:pos x="108573" y="91125"/>
              </a:cxn>
              <a:cxn ang="0">
                <a:pos x="253050" y="62402"/>
              </a:cxn>
              <a:cxn ang="0">
                <a:pos x="198986" y="23183"/>
              </a:cxn>
              <a:cxn ang="0">
                <a:pos x="319500" y="166940"/>
              </a:cxn>
              <a:cxn ang="0">
                <a:pos x="264963" y="301475"/>
              </a:cxn>
              <a:cxn ang="0">
                <a:pos x="252263" y="324561"/>
              </a:cxn>
              <a:cxn ang="0">
                <a:pos x="330700" y="229768"/>
              </a:cxn>
              <a:cxn ang="0">
                <a:pos x="312558" y="118907"/>
              </a:cxn>
              <a:cxn ang="0">
                <a:pos x="142383" y="294328"/>
              </a:cxn>
              <a:cxn ang="0">
                <a:pos x="166629" y="275008"/>
              </a:cxn>
              <a:cxn ang="0">
                <a:pos x="148081" y="170009"/>
              </a:cxn>
              <a:cxn ang="0">
                <a:pos x="144893" y="275008"/>
              </a:cxn>
              <a:cxn ang="0">
                <a:pos x="207490" y="229320"/>
              </a:cxn>
              <a:cxn ang="0">
                <a:pos x="98046" y="231152"/>
              </a:cxn>
              <a:cxn ang="0">
                <a:pos x="114829" y="244872"/>
              </a:cxn>
              <a:cxn ang="0">
                <a:pos x="98046" y="231152"/>
              </a:cxn>
              <a:cxn ang="0">
                <a:pos x="128570" y="113403"/>
              </a:cxn>
              <a:cxn ang="0">
                <a:pos x="188650" y="178412"/>
              </a:cxn>
              <a:cxn ang="0">
                <a:pos x="212867" y="159091"/>
              </a:cxn>
              <a:cxn ang="0">
                <a:pos x="201693" y="62402"/>
              </a:cxn>
              <a:cxn ang="0">
                <a:pos x="191260" y="159091"/>
              </a:cxn>
              <a:cxn ang="0">
                <a:pos x="267097" y="126734"/>
              </a:cxn>
              <a:cxn ang="0">
                <a:pos x="267097" y="126734"/>
              </a:cxn>
              <a:cxn ang="0">
                <a:pos x="270760" y="147600"/>
              </a:cxn>
              <a:cxn ang="0">
                <a:pos x="268538" y="128182"/>
              </a:cxn>
              <a:cxn ang="0">
                <a:pos x="201693" y="62402"/>
              </a:cxn>
              <a:cxn ang="0">
                <a:pos x="271485" y="89391"/>
              </a:cxn>
              <a:cxn ang="0">
                <a:pos x="289953" y="128182"/>
              </a:cxn>
              <a:cxn ang="0">
                <a:pos x="292178" y="89761"/>
              </a:cxn>
            </a:cxnLst>
            <a:rect l="T0" t="T1" r="T2" b="T3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31" name="object 12"/>
          <p:cNvSpPr>
            <a:spLocks noChangeArrowheads="1"/>
          </p:cNvSpPr>
          <p:nvPr/>
        </p:nvSpPr>
        <p:spPr bwMode="auto">
          <a:xfrm>
            <a:off x="1233829" y="804862"/>
            <a:ext cx="257175" cy="349250"/>
          </a:xfrm>
          <a:custGeom>
            <a:avLst/>
            <a:gdLst>
              <a:gd name="T0" fmla="*/ 0 w 62229"/>
              <a:gd name="T1" fmla="*/ 0 h 108584"/>
              <a:gd name="T2" fmla="*/ 62229 w 62229"/>
              <a:gd name="T3" fmla="*/ 108584 h 108584"/>
            </a:gdLst>
            <a:ahLst/>
            <a:cxnLst>
              <a:cxn ang="0">
                <a:pos x="46944" y="0"/>
              </a:cxn>
              <a:cxn ang="0">
                <a:pos x="44046" y="388"/>
              </a:cxn>
              <a:cxn ang="0">
                <a:pos x="41704" y="2223"/>
              </a:cxn>
              <a:cxn ang="0">
                <a:pos x="3186" y="33036"/>
              </a:cxn>
              <a:cxn ang="0">
                <a:pos x="1061" y="34678"/>
              </a:cxn>
              <a:cxn ang="0">
                <a:pos x="0" y="37288"/>
              </a:cxn>
              <a:cxn ang="0">
                <a:pos x="288" y="39992"/>
              </a:cxn>
              <a:cxn ang="0">
                <a:pos x="8500" y="105677"/>
              </a:cxn>
              <a:cxn ang="0">
                <a:pos x="11686" y="108574"/>
              </a:cxn>
              <a:cxn ang="0">
                <a:pos x="16517" y="108574"/>
              </a:cxn>
              <a:cxn ang="0">
                <a:pos x="17481" y="108380"/>
              </a:cxn>
              <a:cxn ang="0">
                <a:pos x="60177" y="91285"/>
              </a:cxn>
              <a:cxn ang="0">
                <a:pos x="61001" y="90027"/>
              </a:cxn>
              <a:cxn ang="0">
                <a:pos x="22021" y="90027"/>
              </a:cxn>
              <a:cxn ang="0">
                <a:pos x="16035" y="42407"/>
              </a:cxn>
              <a:cxn ang="0">
                <a:pos x="40184" y="23086"/>
              </a:cxn>
              <a:cxn ang="0">
                <a:pos x="55742" y="23086"/>
              </a:cxn>
              <a:cxn ang="0">
                <a:pos x="54187" y="7533"/>
              </a:cxn>
              <a:cxn ang="0">
                <a:pos x="54090" y="4733"/>
              </a:cxn>
              <a:cxn ang="0">
                <a:pos x="52257" y="2223"/>
              </a:cxn>
              <a:cxn ang="0">
                <a:pos x="49550" y="1065"/>
              </a:cxn>
              <a:cxn ang="0">
                <a:pos x="46944" y="0"/>
              </a:cxn>
              <a:cxn ang="0">
                <a:pos x="55742" y="23086"/>
              </a:cxn>
              <a:cxn ang="0">
                <a:pos x="40184" y="23086"/>
              </a:cxn>
              <a:cxn ang="0">
                <a:pos x="45882" y="80467"/>
              </a:cxn>
              <a:cxn ang="0">
                <a:pos x="22021" y="90027"/>
              </a:cxn>
              <a:cxn ang="0">
                <a:pos x="61001" y="90027"/>
              </a:cxn>
              <a:cxn ang="0">
                <a:pos x="62204" y="88192"/>
              </a:cxn>
              <a:cxn ang="0">
                <a:pos x="61916" y="84811"/>
              </a:cxn>
              <a:cxn ang="0">
                <a:pos x="55742" y="23086"/>
              </a:cxn>
            </a:cxnLst>
            <a:rect l="T0" t="T1" r="T2" b="T3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ападный Тянь-Шань вошел в список Всемирного наследия ЮНЕС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21" y="952390"/>
            <a:ext cx="639799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abiyot fanlari» fakultеti «gеografiya va uni o'qitish mеtodikasi» kafеdrasi">
            <a:extLst>
              <a:ext uri="{FF2B5EF4-FFF2-40B4-BE49-F238E27FC236}">
                <a16:creationId xmlns:a16="http://schemas.microsoft.com/office/drawing/2014/main" id="{924AB6B2-7077-4908-B9D5-7E600416A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b="7053"/>
          <a:stretch/>
        </p:blipFill>
        <p:spPr bwMode="auto">
          <a:xfrm>
            <a:off x="347665" y="963915"/>
            <a:ext cx="5258284" cy="57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7E4459-5236-4E94-8651-9953C4380270}"/>
              </a:ext>
            </a:extLst>
          </p:cNvPr>
          <p:cNvSpPr/>
          <p:nvPr/>
        </p:nvSpPr>
        <p:spPr>
          <a:xfrm>
            <a:off x="16364" y="925925"/>
            <a:ext cx="2960443" cy="148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северо-востоке Узбекистана протянулись горные хребты западного Тянь-Шаня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C98963-9339-464F-9FC3-16F12A3EBDF5}"/>
              </a:ext>
            </a:extLst>
          </p:cNvPr>
          <p:cNvSpPr/>
          <p:nvPr/>
        </p:nvSpPr>
        <p:spPr>
          <a:xfrm rot="19665287">
            <a:off x="3175813" y="1380950"/>
            <a:ext cx="1858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Угамский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хр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91122A-7616-4D97-95F4-8EC7BB0E15AE}"/>
              </a:ext>
            </a:extLst>
          </p:cNvPr>
          <p:cNvSpPr/>
          <p:nvPr/>
        </p:nvSpPr>
        <p:spPr>
          <a:xfrm rot="19252175">
            <a:off x="2320755" y="2056157"/>
            <a:ext cx="13022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Каржантау</a:t>
            </a:r>
            <a:endParaRPr lang="ru-RU" sz="16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F2BF594-7529-4D3B-A38A-3B99BC28DB21}"/>
              </a:ext>
            </a:extLst>
          </p:cNvPr>
          <p:cNvSpPr/>
          <p:nvPr/>
        </p:nvSpPr>
        <p:spPr>
          <a:xfrm rot="19380257">
            <a:off x="3111588" y="2013272"/>
            <a:ext cx="1615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Пскемский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хр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C5C20D3-10E7-4D34-8AD7-C1D62D3C6F62}"/>
              </a:ext>
            </a:extLst>
          </p:cNvPr>
          <p:cNvSpPr/>
          <p:nvPr/>
        </p:nvSpPr>
        <p:spPr>
          <a:xfrm rot="19604222">
            <a:off x="3216811" y="3077704"/>
            <a:ext cx="16253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Чаткальский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хр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08FA5C2-41B1-466D-8DE1-422F843F3FA2}"/>
              </a:ext>
            </a:extLst>
          </p:cNvPr>
          <p:cNvSpPr/>
          <p:nvPr/>
        </p:nvSpPr>
        <p:spPr>
          <a:xfrm rot="18907698">
            <a:off x="2567007" y="4564334"/>
            <a:ext cx="16253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Кураминский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хр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7FFA8B-414E-4AFA-B1AE-421D9A70F231}"/>
              </a:ext>
            </a:extLst>
          </p:cNvPr>
          <p:cNvSpPr/>
          <p:nvPr/>
        </p:nvSpPr>
        <p:spPr>
          <a:xfrm>
            <a:off x="2279374" y="6361043"/>
            <a:ext cx="3379304" cy="371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6D64A076-4304-4F48-924C-A76E668D4952}"/>
              </a:ext>
            </a:extLst>
          </p:cNvPr>
          <p:cNvSpPr/>
          <p:nvPr/>
        </p:nvSpPr>
        <p:spPr>
          <a:xfrm rot="19218774">
            <a:off x="1904247" y="2343862"/>
            <a:ext cx="2230430" cy="81048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6" name="Знак ''минус'' 35">
            <a:extLst>
              <a:ext uri="{FF2B5EF4-FFF2-40B4-BE49-F238E27FC236}">
                <a16:creationId xmlns:a16="http://schemas.microsoft.com/office/drawing/2014/main" id="{1399D716-3929-4E3F-98A0-C308909D8FBA}"/>
              </a:ext>
            </a:extLst>
          </p:cNvPr>
          <p:cNvSpPr/>
          <p:nvPr/>
        </p:nvSpPr>
        <p:spPr>
          <a:xfrm rot="19687175">
            <a:off x="3444911" y="1623946"/>
            <a:ext cx="1754948" cy="5401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7" name="Знак ''минус'' 36">
            <a:extLst>
              <a:ext uri="{FF2B5EF4-FFF2-40B4-BE49-F238E27FC236}">
                <a16:creationId xmlns:a16="http://schemas.microsoft.com/office/drawing/2014/main" id="{B5C0A62F-B841-4CE5-AEE0-9D139F2937F1}"/>
              </a:ext>
            </a:extLst>
          </p:cNvPr>
          <p:cNvSpPr/>
          <p:nvPr/>
        </p:nvSpPr>
        <p:spPr>
          <a:xfrm rot="19354034">
            <a:off x="2807255" y="2147149"/>
            <a:ext cx="3053273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8" name="Знак ''минус'' 37">
            <a:extLst>
              <a:ext uri="{FF2B5EF4-FFF2-40B4-BE49-F238E27FC236}">
                <a16:creationId xmlns:a16="http://schemas.microsoft.com/office/drawing/2014/main" id="{78CA59D1-D6B1-42C7-AEFD-2BD9211FF018}"/>
              </a:ext>
            </a:extLst>
          </p:cNvPr>
          <p:cNvSpPr/>
          <p:nvPr/>
        </p:nvSpPr>
        <p:spPr>
          <a:xfrm rot="19657726">
            <a:off x="2891243" y="3393358"/>
            <a:ext cx="2930143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9" name="Знак ''минус'' 38">
            <a:extLst>
              <a:ext uri="{FF2B5EF4-FFF2-40B4-BE49-F238E27FC236}">
                <a16:creationId xmlns:a16="http://schemas.microsoft.com/office/drawing/2014/main" id="{5FA525E7-8E91-48F8-8B15-099065CE8291}"/>
              </a:ext>
            </a:extLst>
          </p:cNvPr>
          <p:cNvSpPr/>
          <p:nvPr/>
        </p:nvSpPr>
        <p:spPr>
          <a:xfrm rot="950283" flipV="1">
            <a:off x="4255261" y="1279789"/>
            <a:ext cx="1824551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0" name="Знак ''минус'' 39">
            <a:extLst>
              <a:ext uri="{FF2B5EF4-FFF2-40B4-BE49-F238E27FC236}">
                <a16:creationId xmlns:a16="http://schemas.microsoft.com/office/drawing/2014/main" id="{F86FF7E9-7D19-430D-B26B-5AE5D954ED1A}"/>
              </a:ext>
            </a:extLst>
          </p:cNvPr>
          <p:cNvSpPr/>
          <p:nvPr/>
        </p:nvSpPr>
        <p:spPr>
          <a:xfrm rot="18966011" flipV="1">
            <a:off x="1951599" y="4756372"/>
            <a:ext cx="3520790" cy="4669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ЗАПАДНЫЙ ТЯНЬ-ШАНЬ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6D5B5EC-A0BD-4D59-9B0E-014207CB7E1C}"/>
              </a:ext>
            </a:extLst>
          </p:cNvPr>
          <p:cNvSpPr/>
          <p:nvPr/>
        </p:nvSpPr>
        <p:spPr>
          <a:xfrm>
            <a:off x="2219739" y="5698435"/>
            <a:ext cx="3710609" cy="11077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000B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отрогов Западного </a:t>
            </a:r>
            <a:r>
              <a:rPr lang="ru-RU" b="1" dirty="0" smtClean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Тянь-Шаня </a:t>
            </a:r>
            <a:r>
              <a:rPr lang="ru-RU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2 500-4000 м над уровнем океана</a:t>
            </a:r>
            <a:r>
              <a:rPr lang="en-US" b="1" dirty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000B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47439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Горы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Большая физическая карта Узбекистана | Узбекистан | Азия | Maps of the  World | Карты всех регионов, стран и территорий Мира">
            <a:extLst>
              <a:ext uri="{FF2B5EF4-FFF2-40B4-BE49-F238E27FC236}">
                <a16:creationId xmlns:a16="http://schemas.microsoft.com/office/drawing/2014/main" id="{074D8EAA-9180-454D-B1D9-21BDDF26B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t="17392" r="4865" b="16136"/>
          <a:stretch/>
        </p:blipFill>
        <p:spPr bwMode="auto">
          <a:xfrm>
            <a:off x="31481" y="973515"/>
            <a:ext cx="8277199" cy="510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6E09C4E-6E9E-4FE1-ACA0-7F5FF945CD0C}"/>
              </a:ext>
            </a:extLst>
          </p:cNvPr>
          <p:cNvSpPr/>
          <p:nvPr/>
        </p:nvSpPr>
        <p:spPr>
          <a:xfrm rot="1640964">
            <a:off x="4914644" y="4213512"/>
            <a:ext cx="139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Мальгузар</a:t>
            </a:r>
            <a:endParaRPr lang="ru-RU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3DAA276-C671-469F-BE9E-2254E1FCB8AC}"/>
              </a:ext>
            </a:extLst>
          </p:cNvPr>
          <p:cNvSpPr/>
          <p:nvPr/>
        </p:nvSpPr>
        <p:spPr>
          <a:xfrm rot="1309335">
            <a:off x="4002307" y="3722361"/>
            <a:ext cx="111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Нуратау</a:t>
            </a:r>
            <a:endParaRPr lang="ru-RU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3CBDD19-BF84-4B14-AAF8-6EBF78B9A689}"/>
              </a:ext>
            </a:extLst>
          </p:cNvPr>
          <p:cNvSpPr/>
          <p:nvPr/>
        </p:nvSpPr>
        <p:spPr>
          <a:xfrm rot="18892622">
            <a:off x="4461180" y="4871743"/>
            <a:ext cx="1563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Чумкартау</a:t>
            </a:r>
            <a:endParaRPr lang="ru-RU" b="1" dirty="0">
              <a:solidFill>
                <a:srgbClr val="0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id="{A7BDFC99-7749-4457-9188-20473B2A6A00}"/>
              </a:ext>
            </a:extLst>
          </p:cNvPr>
          <p:cNvSpPr/>
          <p:nvPr/>
        </p:nvSpPr>
        <p:spPr>
          <a:xfrm>
            <a:off x="31481" y="3391474"/>
            <a:ext cx="3045100" cy="3329869"/>
          </a:xfrm>
          <a:prstGeom prst="snip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севро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-западу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Туркестанского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хр. отделяются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Мальгузарский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хр. , а к югу-западу – хр.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Чумкартау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: один усеченный угол 5">
            <a:extLst>
              <a:ext uri="{FF2B5EF4-FFF2-40B4-BE49-F238E27FC236}">
                <a16:creationId xmlns:a16="http://schemas.microsoft.com/office/drawing/2014/main" id="{C9EBD9DA-2222-4E84-9654-343917DCEC71}"/>
              </a:ext>
            </a:extLst>
          </p:cNvPr>
          <p:cNvSpPr/>
          <p:nvPr/>
        </p:nvSpPr>
        <p:spPr>
          <a:xfrm>
            <a:off x="8271525" y="1007459"/>
            <a:ext cx="3822895" cy="5625354"/>
          </a:xfrm>
          <a:prstGeom prst="snip1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Нуратинские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горы состоят из двух горных цепей- Северо-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Нуратинской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Южно-</a:t>
            </a:r>
            <a:r>
              <a:rPr lang="ru-RU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Нуратинской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Самая высокая точка Северо-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Нуратинских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 – вершина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Хаятбаши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(2169). Южно-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Нуратинские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горы состоят из отдельных горных массивов ( Актау,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Каратау,Каракчатау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Гобдунтау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9173EC-36B1-4BF0-AC6A-6D09B4E32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90" t="10415" r="31739" b="3359"/>
          <a:stretch/>
        </p:blipFill>
        <p:spPr>
          <a:xfrm>
            <a:off x="2506567" y="913088"/>
            <a:ext cx="4458632" cy="59104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ЧИРЧИК-АХАНГАРАНСКАЯ ДОЛИНА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О стране / Индиго-Тур">
            <a:extLst>
              <a:ext uri="{FF2B5EF4-FFF2-40B4-BE49-F238E27FC236}">
                <a16:creationId xmlns:a16="http://schemas.microsoft.com/office/drawing/2014/main" id="{DAEB2A87-387A-43E4-B2DA-DD812436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528" b="16828"/>
          <a:stretch/>
        </p:blipFill>
        <p:spPr bwMode="auto">
          <a:xfrm>
            <a:off x="76063" y="992602"/>
            <a:ext cx="2574372" cy="16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1A9E7B-33F8-4232-9B53-33AB72374A3D}"/>
              </a:ext>
            </a:extLst>
          </p:cNvPr>
          <p:cNvSpPr/>
          <p:nvPr/>
        </p:nvSpPr>
        <p:spPr>
          <a:xfrm>
            <a:off x="76063" y="4020889"/>
            <a:ext cx="2363381" cy="6788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юго-западе </a:t>
            </a:r>
            <a:r>
              <a:rPr lang="ru-RU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44E9F68-6020-4310-9D35-940970FA3F2D}"/>
              </a:ext>
            </a:extLst>
          </p:cNvPr>
          <p:cNvSpPr/>
          <p:nvPr/>
        </p:nvSpPr>
        <p:spPr>
          <a:xfrm>
            <a:off x="49934" y="4850814"/>
            <a:ext cx="2389510" cy="1940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высота – 300-500 м</a:t>
            </a:r>
          </a:p>
        </p:txBody>
      </p:sp>
      <p:pic>
        <p:nvPicPr>
          <p:cNvPr id="2052" name="Picture 4" descr="Уртааул — Википедия">
            <a:extLst>
              <a:ext uri="{FF2B5EF4-FFF2-40B4-BE49-F238E27FC236}">
                <a16:creationId xmlns:a16="http://schemas.microsoft.com/office/drawing/2014/main" id="{611C618C-E158-407E-84DA-E699E7ED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782" y="1026284"/>
            <a:ext cx="3944249" cy="32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9C7DBD-99B1-4D80-988F-59FF2CDA3DA0}"/>
              </a:ext>
            </a:extLst>
          </p:cNvPr>
          <p:cNvSpPr/>
          <p:nvPr/>
        </p:nvSpPr>
        <p:spPr>
          <a:xfrm>
            <a:off x="7266874" y="989433"/>
            <a:ext cx="4863549" cy="8590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из крупных межгорных впадин Узбекистана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Chirchiq-Ohangaron tabiiy geografik okrugi">
            <a:extLst>
              <a:ext uri="{FF2B5EF4-FFF2-40B4-BE49-F238E27FC236}">
                <a16:creationId xmlns:a16="http://schemas.microsoft.com/office/drawing/2014/main" id="{2C3E0C3C-0985-4D5E-8565-7C9791D53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68" y="4282610"/>
            <a:ext cx="4658062" cy="250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7EFF3F6-3A2F-4AE5-BD2A-1153894F2B01}"/>
              </a:ext>
            </a:extLst>
          </p:cNvPr>
          <p:cNvSpPr/>
          <p:nvPr/>
        </p:nvSpPr>
        <p:spPr>
          <a:xfrm>
            <a:off x="1890101" y="1687298"/>
            <a:ext cx="351096" cy="2888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348B330-F4B8-4C7F-8353-65F91AE171B4}"/>
              </a:ext>
            </a:extLst>
          </p:cNvPr>
          <p:cNvSpPr/>
          <p:nvPr/>
        </p:nvSpPr>
        <p:spPr>
          <a:xfrm>
            <a:off x="6403436" y="1976153"/>
            <a:ext cx="2822692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востоке хребты Западного Тянь-Шаня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FAD6C331-C88E-4C4E-BCBA-E73311758BBC}"/>
              </a:ext>
            </a:extLst>
          </p:cNvPr>
          <p:cNvSpPr/>
          <p:nvPr/>
        </p:nvSpPr>
        <p:spPr>
          <a:xfrm rot="19706851">
            <a:off x="2520014" y="4723833"/>
            <a:ext cx="260844" cy="811697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2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Ферганская долина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194" name="Picture 2" descr="Ферганская долина - как возможный очаг европейской цивилизации.">
            <a:extLst>
              <a:ext uri="{FF2B5EF4-FFF2-40B4-BE49-F238E27FC236}">
                <a16:creationId xmlns:a16="http://schemas.microsoft.com/office/drawing/2014/main" id="{9CEA2891-F210-434C-92B8-B8EC1C19C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12754" r="4087" b="34699"/>
          <a:stretch/>
        </p:blipFill>
        <p:spPr bwMode="auto">
          <a:xfrm>
            <a:off x="225288" y="1960528"/>
            <a:ext cx="6838121" cy="49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81A2E0-46C4-4405-ACA0-C7D084E25360}"/>
              </a:ext>
            </a:extLst>
          </p:cNvPr>
          <p:cNvSpPr/>
          <p:nvPr/>
        </p:nvSpPr>
        <p:spPr>
          <a:xfrm rot="19143432">
            <a:off x="2168331" y="3832426"/>
            <a:ext cx="1702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Кураминский</a:t>
            </a:r>
            <a:r>
              <a:rPr lang="ru-RU" b="1" dirty="0" smtClean="0">
                <a:solidFill>
                  <a:srgbClr val="000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хр.</a:t>
            </a:r>
            <a:endParaRPr lang="ru-RU" dirty="0">
              <a:solidFill>
                <a:srgbClr val="000B2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F67F68-9883-4EA0-96D5-3B5C5850BB03}"/>
              </a:ext>
            </a:extLst>
          </p:cNvPr>
          <p:cNvSpPr/>
          <p:nvPr/>
        </p:nvSpPr>
        <p:spPr>
          <a:xfrm rot="19621585">
            <a:off x="4294127" y="5398672"/>
            <a:ext cx="190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Алайский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хр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3862679-4CCF-4511-B015-37C1F7DEA3CA}"/>
              </a:ext>
            </a:extLst>
          </p:cNvPr>
          <p:cNvSpPr/>
          <p:nvPr/>
        </p:nvSpPr>
        <p:spPr>
          <a:xfrm rot="21337357">
            <a:off x="1830270" y="5880539"/>
            <a:ext cx="1909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Туркестанский хр.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Ферганская долина — Википедия">
            <a:extLst>
              <a:ext uri="{FF2B5EF4-FFF2-40B4-BE49-F238E27FC236}">
                <a16:creationId xmlns:a16="http://schemas.microsoft.com/office/drawing/2014/main" id="{DF94B564-ADFE-476D-87A5-5EC1317C7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62" y="1033670"/>
            <a:ext cx="4969564" cy="284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D1E8B90-3F21-4E2E-B696-BB8F12B3183A}"/>
              </a:ext>
            </a:extLst>
          </p:cNvPr>
          <p:cNvSpPr/>
          <p:nvPr/>
        </p:nvSpPr>
        <p:spPr>
          <a:xfrm>
            <a:off x="238541" y="1000348"/>
            <a:ext cx="6824868" cy="7621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часть Ферганской долины расположена в пределах Узбекистана</a:t>
            </a:r>
          </a:p>
          <a:p>
            <a:pPr algn="ctr"/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8" name="Picture 6" descr="Ферганская долина — Википедия">
            <a:extLst>
              <a:ext uri="{FF2B5EF4-FFF2-40B4-BE49-F238E27FC236}">
                <a16:creationId xmlns:a16="http://schemas.microsoft.com/office/drawing/2014/main" id="{55C61D38-3E05-4139-BAE4-1CE9B570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97" y="4002158"/>
            <a:ext cx="4767629" cy="27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0382E4-5F39-4310-AE9C-5AB2C079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850" y="1033671"/>
            <a:ext cx="4767629" cy="2909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486393">
            <a:off x="2440075" y="2992668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Чаткальский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хр.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1C3F78-1B21-4E9A-85F6-6663F661D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9" t="29764" r="14675" b="33180"/>
          <a:stretch/>
        </p:blipFill>
        <p:spPr>
          <a:xfrm>
            <a:off x="1775791" y="943853"/>
            <a:ext cx="7434470" cy="59218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САНЗАР-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НУРАТИНСКАЯ МЕЖГОРНАЯ ВПАДИНА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О стране / Индиго-Тур">
            <a:extLst>
              <a:ext uri="{FF2B5EF4-FFF2-40B4-BE49-F238E27FC236}">
                <a16:creationId xmlns:a16="http://schemas.microsoft.com/office/drawing/2014/main" id="{DAEB2A87-387A-43E4-B2DA-DD812436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528" b="16828"/>
          <a:stretch/>
        </p:blipFill>
        <p:spPr bwMode="auto">
          <a:xfrm>
            <a:off x="0" y="914400"/>
            <a:ext cx="2982269" cy="19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987FEA4-E7E0-43B3-877C-D702C033F8F2}"/>
              </a:ext>
            </a:extLst>
          </p:cNvPr>
          <p:cNvSpPr/>
          <p:nvPr/>
        </p:nvSpPr>
        <p:spPr>
          <a:xfrm>
            <a:off x="1895060" y="2097790"/>
            <a:ext cx="258687" cy="18922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багетная рамка 9">
            <a:extLst>
              <a:ext uri="{FF2B5EF4-FFF2-40B4-BE49-F238E27FC236}">
                <a16:creationId xmlns:a16="http://schemas.microsoft.com/office/drawing/2014/main" id="{1D8BC799-3245-4F65-8B99-1FDC97AC146F}"/>
              </a:ext>
            </a:extLst>
          </p:cNvPr>
          <p:cNvSpPr/>
          <p:nvPr/>
        </p:nvSpPr>
        <p:spPr>
          <a:xfrm>
            <a:off x="0" y="2858560"/>
            <a:ext cx="2095140" cy="3999440"/>
          </a:xfrm>
          <a:prstGeom prst="bevel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 высота постепенно понижается  с юго-востока на северо-запад (с 800 до 300 м)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 descr="Жиззахнинг бетакрор табиати (Фото) » Sangzor.uz - Инновацион ахборот портали">
            <a:extLst>
              <a:ext uri="{FF2B5EF4-FFF2-40B4-BE49-F238E27FC236}">
                <a16:creationId xmlns:a16="http://schemas.microsoft.com/office/drawing/2014/main" id="{FAFBD7D0-A1A4-4BBD-A976-E81A27C1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97" y="1233523"/>
            <a:ext cx="2905676" cy="239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ориш туманининг туризм имкониятлари ва истиқболи » Жиззах вилояти  ҳокимлиги расмий ахборот сайти">
            <a:extLst>
              <a:ext uri="{FF2B5EF4-FFF2-40B4-BE49-F238E27FC236}">
                <a16:creationId xmlns:a16="http://schemas.microsoft.com/office/drawing/2014/main" id="{019885A7-40FD-4397-A013-85125C45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97" y="4012457"/>
            <a:ext cx="2905676" cy="23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9819C6-D081-4EC3-92E0-44B35C55F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3" t="6355" r="15326" b="6259"/>
          <a:stretch/>
        </p:blipFill>
        <p:spPr>
          <a:xfrm>
            <a:off x="4624832" y="1492625"/>
            <a:ext cx="7519441" cy="53440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КИТАБ-ШАХРИСАБСКАЯ МЕЖГОРНАЯ ВПАДИНА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О стране / Индиго-Тур">
            <a:extLst>
              <a:ext uri="{FF2B5EF4-FFF2-40B4-BE49-F238E27FC236}">
                <a16:creationId xmlns:a16="http://schemas.microsoft.com/office/drawing/2014/main" id="{DAEB2A87-387A-43E4-B2DA-DD812436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528" b="16828"/>
          <a:stretch/>
        </p:blipFill>
        <p:spPr bwMode="auto">
          <a:xfrm>
            <a:off x="3064699" y="933029"/>
            <a:ext cx="2822539" cy="184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44E9F68-6020-4310-9D35-940970FA3F2D}"/>
              </a:ext>
            </a:extLst>
          </p:cNvPr>
          <p:cNvSpPr/>
          <p:nvPr/>
        </p:nvSpPr>
        <p:spPr>
          <a:xfrm>
            <a:off x="9687339" y="1473996"/>
            <a:ext cx="2504661" cy="12970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на западе 500 м, на востоке 1000 м.</a:t>
            </a:r>
            <a:endParaRPr lang="ru-RU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Захватывающая Кашкадарья. Китабский перевал, урочище Аманкутан и водопад  Сувтушар | Uzbekistan Travel">
            <a:extLst>
              <a:ext uri="{FF2B5EF4-FFF2-40B4-BE49-F238E27FC236}">
                <a16:creationId xmlns:a16="http://schemas.microsoft.com/office/drawing/2014/main" id="{ABFAA71F-69DD-4A6C-B393-C3FBC5B9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706"/>
            <a:ext cx="3064699" cy="252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ТУРИСТИЧЕСКИЕ ТРОПЫ АМАНКУТАНА » Новости туризма Самарканда">
            <a:extLst>
              <a:ext uri="{FF2B5EF4-FFF2-40B4-BE49-F238E27FC236}">
                <a16:creationId xmlns:a16="http://schemas.microsoft.com/office/drawing/2014/main" id="{17BEEE10-7E30-457C-ABC2-903B9449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59" y="3908206"/>
            <a:ext cx="3064698" cy="286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FF43406-1452-4A78-AEE8-478923EA7564}"/>
              </a:ext>
            </a:extLst>
          </p:cNvPr>
          <p:cNvSpPr/>
          <p:nvPr/>
        </p:nvSpPr>
        <p:spPr>
          <a:xfrm>
            <a:off x="4512452" y="2239617"/>
            <a:ext cx="351096" cy="2888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0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СУРХАН-ШЕРАБАДСКАЯ ВПАДИНА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FAD6C331-C88E-4C4E-BCBA-E73311758BBC}"/>
              </a:ext>
            </a:extLst>
          </p:cNvPr>
          <p:cNvSpPr/>
          <p:nvPr/>
        </p:nvSpPr>
        <p:spPr>
          <a:xfrm rot="20362016">
            <a:off x="3632646" y="1058816"/>
            <a:ext cx="282374" cy="155274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Сурхандарьи́нская о́бласть - Гостиница Ассон Термез - Asson Hotel Termez">
            <a:extLst>
              <a:ext uri="{FF2B5EF4-FFF2-40B4-BE49-F238E27FC236}">
                <a16:creationId xmlns:a16="http://schemas.microsoft.com/office/drawing/2014/main" id="{3476F4B3-B795-43A6-95CA-3964F20C7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1"/>
          <a:stretch/>
        </p:blipFill>
        <p:spPr bwMode="auto">
          <a:xfrm>
            <a:off x="9011796" y="1198491"/>
            <a:ext cx="3104141" cy="263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Экспедиция Узбекистана - Samarkanda Travel and Tours">
            <a:extLst>
              <a:ext uri="{FF2B5EF4-FFF2-40B4-BE49-F238E27FC236}">
                <a16:creationId xmlns:a16="http://schemas.microsoft.com/office/drawing/2014/main" id="{0692455C-31AB-4337-8C35-3C6472C1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796" y="3987767"/>
            <a:ext cx="3104141" cy="275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E8C5D9-3749-455F-B4AD-A663A0065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86" t="4302" r="31865" b="4327"/>
          <a:stretch/>
        </p:blipFill>
        <p:spPr>
          <a:xfrm>
            <a:off x="4875563" y="1012479"/>
            <a:ext cx="4076475" cy="5761409"/>
          </a:xfrm>
          <a:prstGeom prst="rect">
            <a:avLst/>
          </a:prstGeom>
        </p:spPr>
      </p:pic>
      <p:pic>
        <p:nvPicPr>
          <p:cNvPr id="2050" name="Picture 2" descr="О стране / Индиго-Тур">
            <a:extLst>
              <a:ext uri="{FF2B5EF4-FFF2-40B4-BE49-F238E27FC236}">
                <a16:creationId xmlns:a16="http://schemas.microsoft.com/office/drawing/2014/main" id="{DAEB2A87-387A-43E4-B2DA-DD812436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528" b="16828"/>
          <a:stretch/>
        </p:blipFill>
        <p:spPr bwMode="auto">
          <a:xfrm>
            <a:off x="76063" y="992601"/>
            <a:ext cx="4799500" cy="36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879F50AA-1050-4896-8AEE-209E7936D65B}"/>
              </a:ext>
            </a:extLst>
          </p:cNvPr>
          <p:cNvSpPr/>
          <p:nvPr/>
        </p:nvSpPr>
        <p:spPr>
          <a:xfrm rot="371212">
            <a:off x="2985650" y="1860379"/>
            <a:ext cx="243460" cy="2486321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:a16="http://schemas.microsoft.com/office/drawing/2014/main" id="{DFFE4553-88F7-469C-890E-F69538D886AC}"/>
              </a:ext>
            </a:extLst>
          </p:cNvPr>
          <p:cNvSpPr/>
          <p:nvPr/>
        </p:nvSpPr>
        <p:spPr>
          <a:xfrm>
            <a:off x="2475813" y="1126556"/>
            <a:ext cx="2343709" cy="656234"/>
          </a:xfrm>
          <a:prstGeom prst="round2Diag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Расположена на юге Узбекистана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A3BBA802-328C-4B9C-B092-5FFFE9DDEF3C}"/>
              </a:ext>
            </a:extLst>
          </p:cNvPr>
          <p:cNvSpPr/>
          <p:nvPr/>
        </p:nvSpPr>
        <p:spPr>
          <a:xfrm>
            <a:off x="387706" y="5160699"/>
            <a:ext cx="4361086" cy="109903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на юго-западе 300м, на северо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востоке 700 м.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621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9992"/>
          <a:stretch/>
        </p:blipFill>
        <p:spPr>
          <a:xfrm>
            <a:off x="5318125" y="1286104"/>
            <a:ext cx="6738938" cy="4960938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318125" y="1286104"/>
            <a:ext cx="2101850" cy="7016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ГЕОЛОГИЧЕСКОЕ СТРОЕНИЕ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182563" y="2621191"/>
            <a:ext cx="51355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Геологическое строение Узбекистана весьма разнообразное. </a:t>
            </a:r>
            <a:endParaRPr kumimoji="0" lang="en-US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Его территория состоит из двух тектонических структур – Тянь-Шаньской </a:t>
            </a:r>
            <a:r>
              <a:rPr kumimoji="0" lang="ru-RU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орогенной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области </a:t>
            </a:r>
            <a:endParaRPr kumimoji="0" lang="en-US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Туранской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плиты.</a:t>
            </a:r>
          </a:p>
        </p:txBody>
      </p:sp>
    </p:spTree>
    <p:extLst>
      <p:ext uri="{BB962C8B-B14F-4D97-AF65-F5344CB8AC3E}">
        <p14:creationId xmlns:p14="http://schemas.microsoft.com/office/powerpoint/2010/main" val="3575632895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ГЕОЛОГИЧЕСКОЕ СТРОЕНИЕ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DA07A4C-E2A5-4FA0-84C3-41D87DBABE3D}"/>
              </a:ext>
            </a:extLst>
          </p:cNvPr>
          <p:cNvSpPr/>
          <p:nvPr/>
        </p:nvSpPr>
        <p:spPr>
          <a:xfrm>
            <a:off x="4257558" y="1031485"/>
            <a:ext cx="3432313" cy="12059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Тектонические структуры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B8241-FEAE-4EF7-B640-A00E5AE05275}"/>
              </a:ext>
            </a:extLst>
          </p:cNvPr>
          <p:cNvSpPr/>
          <p:nvPr/>
        </p:nvSpPr>
        <p:spPr>
          <a:xfrm>
            <a:off x="307976" y="2944605"/>
            <a:ext cx="4489312" cy="16485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Тянь-Шаньская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орогенная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79E720-826B-4664-B120-C571E341586F}"/>
              </a:ext>
            </a:extLst>
          </p:cNvPr>
          <p:cNvSpPr/>
          <p:nvPr/>
        </p:nvSpPr>
        <p:spPr>
          <a:xfrm>
            <a:off x="7197517" y="2944605"/>
            <a:ext cx="4489312" cy="16485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уранская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плита</a:t>
            </a:r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6250AC3E-E639-4930-9383-1F53D6F4485A}"/>
              </a:ext>
            </a:extLst>
          </p:cNvPr>
          <p:cNvSpPr/>
          <p:nvPr/>
        </p:nvSpPr>
        <p:spPr>
          <a:xfrm rot="5400000">
            <a:off x="5691808" y="1345095"/>
            <a:ext cx="371061" cy="7129669"/>
          </a:xfrm>
          <a:prstGeom prst="rightBrac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3AF95CB-3930-486F-A016-FA369E882597}"/>
              </a:ext>
            </a:extLst>
          </p:cNvPr>
          <p:cNvSpPr/>
          <p:nvPr/>
        </p:nvSpPr>
        <p:spPr>
          <a:xfrm>
            <a:off x="2640494" y="5292793"/>
            <a:ext cx="6473687" cy="12059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Возникли на этапе герцинского и альпийского горообразования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0C060516-5503-4D48-B8BC-EB6C5DE396E2}"/>
              </a:ext>
            </a:extLst>
          </p:cNvPr>
          <p:cNvSpPr/>
          <p:nvPr/>
        </p:nvSpPr>
        <p:spPr>
          <a:xfrm rot="1928305">
            <a:off x="4161185" y="2350418"/>
            <a:ext cx="424069" cy="55921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75AE43B6-7DF5-4D8A-A6B3-6CBF6CB1ED6E}"/>
              </a:ext>
            </a:extLst>
          </p:cNvPr>
          <p:cNvSpPr/>
          <p:nvPr/>
        </p:nvSpPr>
        <p:spPr>
          <a:xfrm rot="19072974">
            <a:off x="7431697" y="2315392"/>
            <a:ext cx="424069" cy="55921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4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ГЕОЛОГИЧЕСКОЕ СТРОЕНИЕ</a:t>
            </a:r>
            <a:endParaRPr lang="ru-RU" sz="4400" dirty="0">
              <a:solidFill>
                <a:prstClr val="white"/>
              </a:solidFill>
            </a:endParaRPr>
          </a:p>
        </p:txBody>
      </p:sp>
      <p:sp>
        <p:nvSpPr>
          <p:cNvPr id="8195" name="TextBox 10"/>
          <p:cNvSpPr txBox="1">
            <a:spLocks noChangeArrowheads="1"/>
          </p:cNvSpPr>
          <p:nvPr/>
        </p:nvSpPr>
        <p:spPr bwMode="auto">
          <a:xfrm>
            <a:off x="7972425" y="1139825"/>
            <a:ext cx="3995738" cy="132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Территорию Узбекистана покрывало последнее море, глубина которого </a:t>
            </a:r>
            <a:endParaRPr kumimoji="0" lang="en-US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превышала 200 метров. </a:t>
            </a: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603750" y="1363663"/>
            <a:ext cx="2801938" cy="828675"/>
          </a:xfrm>
          <a:prstGeom prst="wedgeRoundRectCallout">
            <a:avLst>
              <a:gd name="adj1" fmla="val 61333"/>
              <a:gd name="adj2" fmla="val -1803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93551" tIns="96776" rIns="193551" bIns="96776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Палеогеновый период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864100" y="3121025"/>
            <a:ext cx="2463800" cy="871538"/>
          </a:xfrm>
          <a:prstGeom prst="wedgeRoundRectCallout">
            <a:avLst>
              <a:gd name="adj1" fmla="val 71802"/>
              <a:gd name="adj2" fmla="val -1864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93551" tIns="96776" rIns="193551" bIns="96776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Неогеновый период</a:t>
            </a:r>
          </a:p>
        </p:txBody>
      </p:sp>
      <p:sp>
        <p:nvSpPr>
          <p:cNvPr id="8198" name="TextBox 14"/>
          <p:cNvSpPr txBox="1">
            <a:spLocks noChangeArrowheads="1"/>
          </p:cNvSpPr>
          <p:nvPr/>
        </p:nvSpPr>
        <p:spPr bwMode="auto">
          <a:xfrm>
            <a:off x="7972425" y="3113088"/>
            <a:ext cx="3741738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Море отступило и на его месте стали подниматься существующие горы. 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206875" y="5019675"/>
            <a:ext cx="3121025" cy="908050"/>
          </a:xfrm>
          <a:prstGeom prst="wedgeRoundRectCallout">
            <a:avLst>
              <a:gd name="adj1" fmla="val 65060"/>
              <a:gd name="adj2" fmla="val 22201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93551" tIns="96776" rIns="193551" bIns="96776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Антропогеновый период</a:t>
            </a:r>
          </a:p>
        </p:txBody>
      </p:sp>
      <p:sp>
        <p:nvSpPr>
          <p:cNvPr id="8200" name="TextBox 16"/>
          <p:cNvSpPr txBox="1">
            <a:spLocks noChangeArrowheads="1"/>
          </p:cNvSpPr>
          <p:nvPr/>
        </p:nvSpPr>
        <p:spPr bwMode="auto">
          <a:xfrm>
            <a:off x="7972425" y="4965700"/>
            <a:ext cx="3859213" cy="163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Происходит поднятие </a:t>
            </a:r>
            <a:endParaRPr kumimoji="0" lang="en-US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только хребтов, но и межгорных впадин. </a:t>
            </a:r>
            <a:endParaRPr kumimoji="0" lang="en-US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результате образовались низкогорья – </a:t>
            </a:r>
            <a:r>
              <a:rPr kumimoji="0" lang="ru-RU" alt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адыры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1" descr="Кайнозойская эра (Валерия Тихомирова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52" y="2478684"/>
            <a:ext cx="4429062" cy="3027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603250" y="1363663"/>
            <a:ext cx="2801938" cy="828675"/>
          </a:xfrm>
          <a:prstGeom prst="wedgeRoundRectCallout">
            <a:avLst>
              <a:gd name="adj1" fmla="val 61333"/>
              <a:gd name="adj2" fmla="val -1803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93551" tIns="96776" rIns="193551" bIns="96776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Кайнозойская эра </a:t>
            </a:r>
          </a:p>
        </p:txBody>
      </p:sp>
    </p:spTree>
    <p:extLst>
      <p:ext uri="{BB962C8B-B14F-4D97-AF65-F5344CB8AC3E}">
        <p14:creationId xmlns:p14="http://schemas.microsoft.com/office/powerpoint/2010/main" val="1382006865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AFFC9B6-3583-4190-BB24-058E6B8F0177}"/>
              </a:ext>
            </a:extLst>
          </p:cNvPr>
          <p:cNvSpPr/>
          <p:nvPr/>
        </p:nvSpPr>
        <p:spPr>
          <a:xfrm>
            <a:off x="11489635" y="1060174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1808A03-51F7-488E-B2E0-FB35EF209A6A}"/>
              </a:ext>
            </a:extLst>
          </p:cNvPr>
          <p:cNvSpPr/>
          <p:nvPr/>
        </p:nvSpPr>
        <p:spPr>
          <a:xfrm>
            <a:off x="185530" y="1046922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object 2"/>
          <p:cNvSpPr/>
          <p:nvPr/>
        </p:nvSpPr>
        <p:spPr>
          <a:xfrm>
            <a:off x="0" y="0"/>
            <a:ext cx="12174538" cy="87142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34925" y="112544"/>
            <a:ext cx="12157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ПОВЕРХНОСТИ</a:t>
            </a:r>
          </a:p>
        </p:txBody>
      </p:sp>
      <p:pic>
        <p:nvPicPr>
          <p:cNvPr id="1030" name="Picture 6" descr="Узбекистан85: Карты Узбекистана">
            <a:extLst>
              <a:ext uri="{FF2B5EF4-FFF2-40B4-BE49-F238E27FC236}">
                <a16:creationId xmlns:a16="http://schemas.microsoft.com/office/drawing/2014/main" id="{0B3CDF57-6DAA-4B27-90F0-E217B7A6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8" y="1046922"/>
            <a:ext cx="10363201" cy="55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B75FB72-4D60-4EFF-B7C7-8FDC242B0D5C}"/>
              </a:ext>
            </a:extLst>
          </p:cNvPr>
          <p:cNvSpPr/>
          <p:nvPr/>
        </p:nvSpPr>
        <p:spPr>
          <a:xfrm>
            <a:off x="185530" y="4309933"/>
            <a:ext cx="4151335" cy="21120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запада и северо-запада на восток и юго-восток территория республики постепенно повышается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659B2E6-8355-48A3-9E5A-DBA229320A1D}"/>
              </a:ext>
            </a:extLst>
          </p:cNvPr>
          <p:cNvSpPr/>
          <p:nvPr/>
        </p:nvSpPr>
        <p:spPr>
          <a:xfrm>
            <a:off x="8663272" y="4823791"/>
            <a:ext cx="3343198" cy="16649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Горы и межгорные впадины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21,3%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B92DAB6-2001-4C22-993B-733C560D16F4}"/>
              </a:ext>
            </a:extLst>
          </p:cNvPr>
          <p:cNvSpPr/>
          <p:nvPr/>
        </p:nvSpPr>
        <p:spPr>
          <a:xfrm>
            <a:off x="4660555" y="1437738"/>
            <a:ext cx="3445565" cy="7686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Равнины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- 78,7%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 bwMode="auto">
          <a:xfrm>
            <a:off x="0" y="0"/>
            <a:ext cx="12201525" cy="955675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/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1217613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ЗЕМЛЕТРЯСЕНИЯ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585913"/>
            <a:ext cx="700563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46050" y="1585913"/>
            <a:ext cx="467995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территории Узбекистана почти повсеместно продолжаются тектонические движения.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Причина заключается в том,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горы Памира и Тянь-Шаня расположены на границе соприкосновения двух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литосферных плит: Евразийской и Индо-Австралийской, где постоянно продолжается процесс горообразования. Поэтому здесь происходят сильные землетрясения.</a:t>
            </a:r>
          </a:p>
        </p:txBody>
      </p:sp>
    </p:spTree>
    <p:extLst>
      <p:ext uri="{BB962C8B-B14F-4D97-AF65-F5344CB8AC3E}">
        <p14:creationId xmlns:p14="http://schemas.microsoft.com/office/powerpoint/2010/main" val="3166524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ЗЕМЛЕТРЯСЕНИЯ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758C010-0D3D-4132-ABFC-E7C9E0BFB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70262"/>
              </p:ext>
            </p:extLst>
          </p:nvPr>
        </p:nvGraphicFramePr>
        <p:xfrm>
          <a:off x="6268279" y="1058863"/>
          <a:ext cx="5618922" cy="2672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E3F9AD6-69A4-4E53-9566-C750970B4C96}"/>
              </a:ext>
            </a:extLst>
          </p:cNvPr>
          <p:cNvSpPr/>
          <p:nvPr/>
        </p:nvSpPr>
        <p:spPr>
          <a:xfrm>
            <a:off x="177178" y="1058864"/>
            <a:ext cx="6197117" cy="2148164"/>
          </a:xfrm>
          <a:prstGeom prst="roundRect">
            <a:avLst/>
          </a:prstGeom>
          <a:solidFill>
            <a:srgbClr val="D3B5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Узбекистана почти повсеместно активно продолжаются тектонические движения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Tojikistonda sodir bo'lgan zilzila O'zbekistonda ham sezildi | UzReport.news">
            <a:extLst>
              <a:ext uri="{FF2B5EF4-FFF2-40B4-BE49-F238E27FC236}">
                <a16:creationId xmlns:a16="http://schemas.microsoft.com/office/drawing/2014/main" id="{8406E517-B758-4545-8847-4B8DDD77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429000"/>
            <a:ext cx="4562198" cy="33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`zbekistonda ketma-ket yuz bergan zilzilalardan so`ng vahimali  shov-shuvlar tarqaldi - 20 Мая 2017 - BEPUL MP3 KO'CHIRISH, VIDEO KLIP,  FOTO SURATLAR, YANGI">
            <a:extLst>
              <a:ext uri="{FF2B5EF4-FFF2-40B4-BE49-F238E27FC236}">
                <a16:creationId xmlns:a16="http://schemas.microsoft.com/office/drawing/2014/main" id="{3535001C-5BA7-4263-9560-7F1B676F0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r="18749"/>
          <a:stretch/>
        </p:blipFill>
        <p:spPr bwMode="auto">
          <a:xfrm>
            <a:off x="8481392" y="4041257"/>
            <a:ext cx="3048000" cy="28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26 апрель – Тошкентда ер қимирлаб, Ўзбекистон пойтахтининг катта қисми  вайрон бўлган эди">
            <a:extLst>
              <a:ext uri="{FF2B5EF4-FFF2-40B4-BE49-F238E27FC236}">
                <a16:creationId xmlns:a16="http://schemas.microsoft.com/office/drawing/2014/main" id="{203D5C0B-E94E-4F8B-850D-0F9F36C7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91" y="3875605"/>
            <a:ext cx="3485322" cy="29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88913" y="1127125"/>
          <a:ext cx="11591925" cy="566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6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Названия месторождений </a:t>
                      </a: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Полезные</a:t>
                      </a:r>
                      <a:r>
                        <a:rPr lang="ru-RU" sz="2400" baseline="0" dirty="0" smtClean="0">
                          <a:latin typeface="Arial" pitchFamily="34" charset="0"/>
                          <a:cs typeface="Arial" pitchFamily="34" charset="0"/>
                        </a:rPr>
                        <a:t> ископаемые </a:t>
                      </a:r>
                      <a:endParaRPr lang="ru-RU" sz="2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Условный</a:t>
                      </a:r>
                      <a:r>
                        <a:rPr lang="ru-RU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400" baseline="0" dirty="0" smtClean="0">
                          <a:latin typeface="Arial" pitchFamily="34" charset="0"/>
                          <a:cs typeface="Arial" pitchFamily="34" charset="0"/>
                        </a:rPr>
                        <a:t>знак 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Arial" pitchFamily="34" charset="0"/>
                          <a:cs typeface="Arial" pitchFamily="34" charset="0"/>
                        </a:rPr>
                        <a:t>Шахпахт</a:t>
                      </a:r>
                      <a:r>
                        <a:rPr lang="ru-RU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r>
                        <a:rPr lang="ru-RU" sz="2400" baseline="0" dirty="0" smtClean="0">
                          <a:latin typeface="Arial" pitchFamily="34" charset="0"/>
                          <a:cs typeface="Arial" pitchFamily="34" charset="0"/>
                        </a:rPr>
                        <a:t>,  </a:t>
                      </a:r>
                      <a:r>
                        <a:rPr lang="ru-RU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Куаныш</a:t>
                      </a:r>
                      <a:r>
                        <a:rPr lang="ru-RU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Бурый уголь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Каменный</a:t>
                      </a:r>
                      <a:r>
                        <a:rPr lang="ru-RU" sz="2400" baseline="0" dirty="0" smtClean="0">
                          <a:latin typeface="Arial" pitchFamily="34" charset="0"/>
                          <a:cs typeface="Arial" pitchFamily="34" charset="0"/>
                        </a:rPr>
                        <a:t> уголь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Arial" pitchFamily="34" charset="0"/>
                          <a:cs typeface="Arial" pitchFamily="34" charset="0"/>
                        </a:rPr>
                        <a:t>Мурунтау</a:t>
                      </a: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2400" dirty="0" err="1" smtClean="0">
                          <a:latin typeface="Arial" pitchFamily="34" charset="0"/>
                          <a:cs typeface="Arial" pitchFamily="34" charset="0"/>
                        </a:rPr>
                        <a:t>Кокпотас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Мрамор 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Акбаш</a:t>
                      </a:r>
                      <a:r>
                        <a:rPr lang="ru-RU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7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Arial" pitchFamily="34" charset="0"/>
                          <a:cs typeface="Arial" pitchFamily="34" charset="0"/>
                        </a:rPr>
                        <a:t>Кальмаккыр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29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Сарычек</a:t>
                      </a:r>
                      <a:endParaRPr lang="ru-RU" sz="2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29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Лялмикан</a:t>
                      </a:r>
                      <a:endParaRPr lang="ru-RU" sz="2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учебником. Заполните таблицу  </a:t>
            </a:r>
          </a:p>
        </p:txBody>
      </p:sp>
    </p:spTree>
    <p:extLst>
      <p:ext uri="{BB962C8B-B14F-4D97-AF65-F5344CB8AC3E}">
        <p14:creationId xmlns:p14="http://schemas.microsoft.com/office/powerpoint/2010/main" val="2617161312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669235" y="1023149"/>
            <a:ext cx="4680688" cy="682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§ 36-37</a:t>
            </a:r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Премиум векторы | Расположение иконка узбекистана на карте мира, круглая  иконка узбекистана">
            <a:extLst>
              <a:ext uri="{FF2B5EF4-FFF2-40B4-BE49-F238E27FC236}">
                <a16:creationId xmlns:a16="http://schemas.microsoft.com/office/drawing/2014/main" id="{BCABBE66-076E-4D19-B2C7-E3874F9D9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3"/>
          <a:stretch/>
        </p:blipFill>
        <p:spPr bwMode="auto">
          <a:xfrm>
            <a:off x="2424752" y="3375043"/>
            <a:ext cx="6487235" cy="32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69234" y="1893035"/>
            <a:ext cx="10853531" cy="1136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контурную карту нанесите рельеф и полезные ископаемые Узбекистана.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"/>
            <a:ext cx="12192000" cy="1338471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ПРОФИЛЬ РЕЛЬЕФА УЗБЕКИСТАНА ПО ЛИНИИ ВПАДИНЫ МИНГБУЛАК – пик ХАЗРЕТ СУЛТАН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image110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884" y="1461300"/>
            <a:ext cx="11382232" cy="529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7640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ПОВЕРХНОСТИ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3d People - Man, Person And A Red Exclamation Mark Stock Photo, Picture And  Royalty Free Image. Image 17048600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058" y="4939420"/>
            <a:ext cx="147394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zbekiston iqtisodiy-ijtimoiy geografiyasidan xronologik jadval">
            <a:extLst>
              <a:ext uri="{FF2B5EF4-FFF2-40B4-BE49-F238E27FC236}">
                <a16:creationId xmlns:a16="http://schemas.microsoft.com/office/drawing/2014/main" id="{753A17FA-95F3-455A-98D4-CB350A251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7" y="1192696"/>
            <a:ext cx="9392841" cy="54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8873DF-5C2D-414A-8B1C-D19754226FA7}"/>
              </a:ext>
            </a:extLst>
          </p:cNvPr>
          <p:cNvSpPr/>
          <p:nvPr/>
        </p:nvSpPr>
        <p:spPr>
          <a:xfrm>
            <a:off x="6583379" y="997554"/>
            <a:ext cx="4134679" cy="1842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Равнинная часть территории Узбекистана занимает западную и северо-западную части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Туранской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низменности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FDCB12A7-0068-4E78-BAB3-5F0577020B87}"/>
              </a:ext>
            </a:extLst>
          </p:cNvPr>
          <p:cNvSpPr/>
          <p:nvPr/>
        </p:nvSpPr>
        <p:spPr>
          <a:xfrm rot="4551288">
            <a:off x="5680802" y="2123654"/>
            <a:ext cx="357809" cy="1402426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3B4758-C2E1-4E69-9D86-AA5732349851}"/>
              </a:ext>
            </a:extLst>
          </p:cNvPr>
          <p:cNvSpPr/>
          <p:nvPr/>
        </p:nvSpPr>
        <p:spPr>
          <a:xfrm>
            <a:off x="265044" y="4617048"/>
            <a:ext cx="424069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северо-западной части равнины расположено плато Устюрт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B71F1CB5-7988-4131-90CD-5C4189ABFDD2}"/>
              </a:ext>
            </a:extLst>
          </p:cNvPr>
          <p:cNvSpPr/>
          <p:nvPr/>
        </p:nvSpPr>
        <p:spPr>
          <a:xfrm rot="9956333">
            <a:off x="2550394" y="3192166"/>
            <a:ext cx="357809" cy="1402426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ПЛАТО УСТЮРТ</a:t>
            </a:r>
          </a:p>
        </p:txBody>
      </p:sp>
      <p:pic>
        <p:nvPicPr>
          <p:cNvPr id="3" name="Picture 2" descr="Устюрт (плато) — Азия — Планета Земля">
            <a:extLst>
              <a:ext uri="{FF2B5EF4-FFF2-40B4-BE49-F238E27FC236}">
                <a16:creationId xmlns:a16="http://schemas.microsoft.com/office/drawing/2014/main" id="{747636F6-5683-444E-8614-BF4DC621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9" y="1036982"/>
            <a:ext cx="6762750" cy="565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53E4DD-8B54-4FEE-AACA-65C1C47F2B8D}"/>
              </a:ext>
            </a:extLst>
          </p:cNvPr>
          <p:cNvSpPr/>
          <p:nvPr/>
        </p:nvSpPr>
        <p:spPr>
          <a:xfrm>
            <a:off x="3604591" y="1060174"/>
            <a:ext cx="3301863" cy="1166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збекистанской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 Устюрта над уровнем океана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120 - 180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41DC73-56F1-4958-94E4-46541241916F}"/>
              </a:ext>
            </a:extLst>
          </p:cNvPr>
          <p:cNvSpPr/>
          <p:nvPr/>
        </p:nvSpPr>
        <p:spPr>
          <a:xfrm>
            <a:off x="265045" y="1730809"/>
            <a:ext cx="2524117" cy="1336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высокая точка расположена на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Карабаурской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возвышенности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292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0EAA8B95-CC84-4C3C-8C1D-DADFBE96EF3C}"/>
              </a:ext>
            </a:extLst>
          </p:cNvPr>
          <p:cNvSpPr/>
          <p:nvPr/>
        </p:nvSpPr>
        <p:spPr>
          <a:xfrm rot="19307478">
            <a:off x="3072389" y="3025886"/>
            <a:ext cx="397565" cy="1538238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F62FFB-3A9F-4D4F-B96B-6BF6E5BD2E59}"/>
              </a:ext>
            </a:extLst>
          </p:cNvPr>
          <p:cNvSpPr/>
          <p:nvPr/>
        </p:nvSpPr>
        <p:spPr>
          <a:xfrm>
            <a:off x="5163371" y="2620445"/>
            <a:ext cx="2021183" cy="622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Барсакельмес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97D7C90E-C9F6-46A0-9DB7-90A5F1253297}"/>
              </a:ext>
            </a:extLst>
          </p:cNvPr>
          <p:cNvSpPr/>
          <p:nvPr/>
        </p:nvSpPr>
        <p:spPr>
          <a:xfrm rot="1675575">
            <a:off x="5169198" y="3281399"/>
            <a:ext cx="228004" cy="1027215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2FB04A3-E1E5-43FC-80B2-E8F920F4005E}"/>
              </a:ext>
            </a:extLst>
          </p:cNvPr>
          <p:cNvSpPr/>
          <p:nvPr/>
        </p:nvSpPr>
        <p:spPr>
          <a:xfrm>
            <a:off x="800114" y="5071926"/>
            <a:ext cx="2037923" cy="622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Ассаке-Аудан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Плато Устюрт: ядерный полигон и рай для уфологов - Informburo.kz">
            <a:extLst>
              <a:ext uri="{FF2B5EF4-FFF2-40B4-BE49-F238E27FC236}">
                <a16:creationId xmlns:a16="http://schemas.microsoft.com/office/drawing/2014/main" id="{00A72548-2AD9-4286-95D0-967D52E2E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422" y="1000578"/>
            <a:ext cx="4572000" cy="27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Муйнак- Нукус (Муйнак, Узбекистан)">
            <a:extLst>
              <a:ext uri="{FF2B5EF4-FFF2-40B4-BE49-F238E27FC236}">
                <a16:creationId xmlns:a16="http://schemas.microsoft.com/office/drawing/2014/main" id="{C39A1BCF-4F2E-43CC-866F-58AFD9606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"/>
          <a:stretch/>
        </p:blipFill>
        <p:spPr bwMode="auto">
          <a:xfrm>
            <a:off x="7359097" y="3866321"/>
            <a:ext cx="4571999" cy="285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D1D75329-9C7C-4E8D-907E-F8825E873733}"/>
              </a:ext>
            </a:extLst>
          </p:cNvPr>
          <p:cNvSpPr/>
          <p:nvPr/>
        </p:nvSpPr>
        <p:spPr>
          <a:xfrm rot="8918540">
            <a:off x="4455837" y="5452307"/>
            <a:ext cx="292253" cy="440820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23A0C2C8-67FB-43DE-99E6-C2EB7A0C6C25}"/>
              </a:ext>
            </a:extLst>
          </p:cNvPr>
          <p:cNvSpPr/>
          <p:nvPr/>
        </p:nvSpPr>
        <p:spPr>
          <a:xfrm rot="16200000">
            <a:off x="3188768" y="4939107"/>
            <a:ext cx="228004" cy="1027215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2FB04A3-E1E5-43FC-80B2-E8F920F4005E}"/>
              </a:ext>
            </a:extLst>
          </p:cNvPr>
          <p:cNvSpPr/>
          <p:nvPr/>
        </p:nvSpPr>
        <p:spPr>
          <a:xfrm>
            <a:off x="4601963" y="6004891"/>
            <a:ext cx="2167327" cy="622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Сарыкамышская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ПУСТЫНЯ КЫЗЫЛКУМ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Кызылкум (пустыня) — Азия — Планета Земля">
            <a:extLst>
              <a:ext uri="{FF2B5EF4-FFF2-40B4-BE49-F238E27FC236}">
                <a16:creationId xmlns:a16="http://schemas.microsoft.com/office/drawing/2014/main" id="{B1C01DFE-DFAD-411A-B599-8BDDF8EB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2" y="887895"/>
            <a:ext cx="6810375" cy="57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7DB77A-BB94-49A7-817A-68A4BEF3AC8D}"/>
              </a:ext>
            </a:extLst>
          </p:cNvPr>
          <p:cNvSpPr/>
          <p:nvPr/>
        </p:nvSpPr>
        <p:spPr>
          <a:xfrm>
            <a:off x="87790" y="997392"/>
            <a:ext cx="2421670" cy="161064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Расположена к востоку от дельты Амударьи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A54064-EED7-4D5B-A4E5-3AA23AEF2677}"/>
              </a:ext>
            </a:extLst>
          </p:cNvPr>
          <p:cNvSpPr/>
          <p:nvPr/>
        </p:nvSpPr>
        <p:spPr>
          <a:xfrm>
            <a:off x="1464048" y="2688767"/>
            <a:ext cx="1332928" cy="37146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Букантау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1ED4F736-2F12-4DF8-B64F-0334DB9BC1CE}"/>
              </a:ext>
            </a:extLst>
          </p:cNvPr>
          <p:cNvSpPr/>
          <p:nvPr/>
        </p:nvSpPr>
        <p:spPr>
          <a:xfrm rot="20869622" flipH="1">
            <a:off x="2246558" y="3136145"/>
            <a:ext cx="161290" cy="447200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E2EA484-43DC-4E5B-970D-BE9900BC3505}"/>
              </a:ext>
            </a:extLst>
          </p:cNvPr>
          <p:cNvSpPr/>
          <p:nvPr/>
        </p:nvSpPr>
        <p:spPr>
          <a:xfrm>
            <a:off x="3276188" y="4381510"/>
            <a:ext cx="1392271" cy="3938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Тамдытау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F45C96A3-DE8E-4311-BEE2-6FD504C2EFBB}"/>
              </a:ext>
            </a:extLst>
          </p:cNvPr>
          <p:cNvSpPr/>
          <p:nvPr/>
        </p:nvSpPr>
        <p:spPr>
          <a:xfrm rot="1609881" flipH="1">
            <a:off x="3271546" y="4837388"/>
            <a:ext cx="161290" cy="447200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FD0BF1C-2A13-4727-9725-4F29D41BECEB}"/>
              </a:ext>
            </a:extLst>
          </p:cNvPr>
          <p:cNvSpPr/>
          <p:nvPr/>
        </p:nvSpPr>
        <p:spPr>
          <a:xfrm>
            <a:off x="355710" y="5153516"/>
            <a:ext cx="1555319" cy="4843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Ауминзатау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F7C5B98-4EBB-462E-A824-D55A9FABD958}"/>
              </a:ext>
            </a:extLst>
          </p:cNvPr>
          <p:cNvSpPr/>
          <p:nvPr/>
        </p:nvSpPr>
        <p:spPr>
          <a:xfrm>
            <a:off x="80004" y="5671930"/>
            <a:ext cx="1709397" cy="4843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Кульджуктау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E00D5A-492F-4860-85E9-72861950BF06}"/>
              </a:ext>
            </a:extLst>
          </p:cNvPr>
          <p:cNvSpPr/>
          <p:nvPr/>
        </p:nvSpPr>
        <p:spPr>
          <a:xfrm>
            <a:off x="3737736" y="3595323"/>
            <a:ext cx="1280518" cy="42070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Етымтау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29CFBFB-5606-4CC6-A1BD-315676684EBB}"/>
              </a:ext>
            </a:extLst>
          </p:cNvPr>
          <p:cNvSpPr/>
          <p:nvPr/>
        </p:nvSpPr>
        <p:spPr>
          <a:xfrm>
            <a:off x="237800" y="3403412"/>
            <a:ext cx="1791137" cy="33329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Султан-Увайс</a:t>
            </a:r>
          </a:p>
        </p:txBody>
      </p:sp>
      <p:pic>
        <p:nvPicPr>
          <p:cNvPr id="8" name="Picture 4" descr="Фото пустыни Кызылкум (77 фото)">
            <a:extLst>
              <a:ext uri="{FF2B5EF4-FFF2-40B4-BE49-F238E27FC236}">
                <a16:creationId xmlns:a16="http://schemas.microsoft.com/office/drawing/2014/main" id="{4A73DA75-4062-42D3-A760-E7AB9165D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59" y="744810"/>
            <a:ext cx="5049078" cy="27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Тур в пустыню Кызылкум | Тур в Узбекистан – Mice Uzbekistan">
            <a:extLst>
              <a:ext uri="{FF2B5EF4-FFF2-40B4-BE49-F238E27FC236}">
                <a16:creationId xmlns:a16="http://schemas.microsoft.com/office/drawing/2014/main" id="{077C9B72-6248-4E08-B73C-B1AFAFE19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59" y="3595323"/>
            <a:ext cx="5049078" cy="305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D0FEC295-512C-4EA0-8ACC-C0073B12F3BD}"/>
              </a:ext>
            </a:extLst>
          </p:cNvPr>
          <p:cNvSpPr/>
          <p:nvPr/>
        </p:nvSpPr>
        <p:spPr>
          <a:xfrm rot="3755946" flipH="1">
            <a:off x="3116685" y="3789070"/>
            <a:ext cx="240620" cy="733221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7BC5241E-89FB-4CEF-ABC6-B855E267E88D}"/>
              </a:ext>
            </a:extLst>
          </p:cNvPr>
          <p:cNvSpPr/>
          <p:nvPr/>
        </p:nvSpPr>
        <p:spPr>
          <a:xfrm rot="18331217" flipH="1">
            <a:off x="2101330" y="5482184"/>
            <a:ext cx="145309" cy="542427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2B1B7365-F94D-435C-8193-C9341B29924B}"/>
              </a:ext>
            </a:extLst>
          </p:cNvPr>
          <p:cNvSpPr/>
          <p:nvPr/>
        </p:nvSpPr>
        <p:spPr>
          <a:xfrm rot="18331217" flipH="1">
            <a:off x="1989363" y="5988467"/>
            <a:ext cx="125988" cy="556221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3B2E4068-25B9-4449-9E43-78FC28BF0B23}"/>
              </a:ext>
            </a:extLst>
          </p:cNvPr>
          <p:cNvSpPr/>
          <p:nvPr/>
        </p:nvSpPr>
        <p:spPr>
          <a:xfrm rot="1490305" flipH="1">
            <a:off x="380340" y="3782511"/>
            <a:ext cx="213353" cy="517715"/>
          </a:xfrm>
          <a:prstGeom prst="downArrow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Physical Map of Uzbekistan">
            <a:extLst>
              <a:ext uri="{FF2B5EF4-FFF2-40B4-BE49-F238E27FC236}">
                <a16:creationId xmlns:a16="http://schemas.microsoft.com/office/drawing/2014/main" id="{77F8A2ED-AC27-4DA0-928F-EC102826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70" y="807747"/>
            <a:ext cx="9289773" cy="59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C56E94-B1A5-430B-8DBE-C987EE9CEF44}"/>
              </a:ext>
            </a:extLst>
          </p:cNvPr>
          <p:cNvSpPr/>
          <p:nvPr/>
        </p:nvSpPr>
        <p:spPr>
          <a:xfrm>
            <a:off x="2279374" y="1775791"/>
            <a:ext cx="2822713" cy="12324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востоку и юго-востоку от Кызылкума расположены степи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A98D7AD-F9A3-4705-B83C-11A8B1D06EDF}"/>
              </a:ext>
            </a:extLst>
          </p:cNvPr>
          <p:cNvSpPr/>
          <p:nvPr/>
        </p:nvSpPr>
        <p:spPr>
          <a:xfrm>
            <a:off x="6500833" y="3295841"/>
            <a:ext cx="2191950" cy="487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Мирзачульская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00465496-289B-4062-A5F9-92C04DA18941}"/>
              </a:ext>
            </a:extLst>
          </p:cNvPr>
          <p:cNvSpPr/>
          <p:nvPr/>
        </p:nvSpPr>
        <p:spPr>
          <a:xfrm>
            <a:off x="7499074" y="3835867"/>
            <a:ext cx="195469" cy="487018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849FAF-E2D1-4DF8-9562-147B15C64CA0}"/>
              </a:ext>
            </a:extLst>
          </p:cNvPr>
          <p:cNvSpPr/>
          <p:nvPr/>
        </p:nvSpPr>
        <p:spPr>
          <a:xfrm>
            <a:off x="1663148" y="5671930"/>
            <a:ext cx="2822713" cy="954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Карнабская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Каршинская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Маликская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1D8C2545-9156-4568-B427-F8A85BAEB621}"/>
              </a:ext>
            </a:extLst>
          </p:cNvPr>
          <p:cNvSpPr/>
          <p:nvPr/>
        </p:nvSpPr>
        <p:spPr>
          <a:xfrm rot="20772370">
            <a:off x="4489383" y="5417530"/>
            <a:ext cx="1781498" cy="24502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изогнутая 8">
            <a:extLst>
              <a:ext uri="{FF2B5EF4-FFF2-40B4-BE49-F238E27FC236}">
                <a16:creationId xmlns:a16="http://schemas.microsoft.com/office/drawing/2014/main" id="{CBD24475-8A36-45CC-AC98-E43ECAE237A4}"/>
              </a:ext>
            </a:extLst>
          </p:cNvPr>
          <p:cNvSpPr/>
          <p:nvPr/>
        </p:nvSpPr>
        <p:spPr>
          <a:xfrm rot="5400000">
            <a:off x="6094355" y="1452853"/>
            <a:ext cx="832861" cy="2540093"/>
          </a:xfrm>
          <a:prstGeom prst="ben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6495B40C-1764-4197-8051-2BED69EBC174}"/>
              </a:ext>
            </a:extLst>
          </p:cNvPr>
          <p:cNvSpPr/>
          <p:nvPr/>
        </p:nvSpPr>
        <p:spPr>
          <a:xfrm>
            <a:off x="2784143" y="3026595"/>
            <a:ext cx="436728" cy="25907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РАВНИНЫ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76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РЕЛЬЕФ УЗБЕКИСТАНА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" y="1072233"/>
            <a:ext cx="11641541" cy="55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збекистан карта на русском языке, география описание страны - Карта ми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3" y="1116578"/>
            <a:ext cx="8822453" cy="554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ГОРЫ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83BDC64-A177-41C6-A5BB-37E1D7396EDA}"/>
              </a:ext>
            </a:extLst>
          </p:cNvPr>
          <p:cNvSpPr/>
          <p:nvPr/>
        </p:nvSpPr>
        <p:spPr>
          <a:xfrm>
            <a:off x="297481" y="5114210"/>
            <a:ext cx="4370053" cy="14398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югу и западу высота отрогов постепенно понижается, и они переходят в равнины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44287" y="1116578"/>
            <a:ext cx="2897159" cy="170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BB58F3E-3A94-4AF2-A212-AFC9DB5C510C}"/>
              </a:ext>
            </a:extLst>
          </p:cNvPr>
          <p:cNvSpPr/>
          <p:nvPr/>
        </p:nvSpPr>
        <p:spPr>
          <a:xfrm>
            <a:off x="6660107" y="1116578"/>
            <a:ext cx="5411667" cy="126774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территорию Узбекистана заходят западные и юго-западные отроги Тянь-Шаня и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Гиссаро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-Алая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987330" y="4280847"/>
            <a:ext cx="2254582" cy="83336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8311487" y="2521922"/>
            <a:ext cx="1241947" cy="7944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6660107" y="3316406"/>
            <a:ext cx="2705833" cy="2142698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01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</TotalTime>
  <Words>564</Words>
  <Application>Microsoft Office PowerPoint</Application>
  <PresentationFormat>Широкоэкранный</PresentationFormat>
  <Paragraphs>121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Тема Office</vt:lpstr>
      <vt:lpstr>2_Тема Office</vt:lpstr>
      <vt:lpstr>1_Тема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378</cp:revision>
  <dcterms:created xsi:type="dcterms:W3CDTF">2020-09-25T10:29:56Z</dcterms:created>
  <dcterms:modified xsi:type="dcterms:W3CDTF">2020-11-21T06:26:50Z</dcterms:modified>
</cp:coreProperties>
</file>