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</p:sldMasterIdLst>
  <p:sldIdLst>
    <p:sldId id="293" r:id="rId4"/>
    <p:sldId id="294" r:id="rId5"/>
    <p:sldId id="296" r:id="rId6"/>
    <p:sldId id="362" r:id="rId7"/>
    <p:sldId id="341" r:id="rId8"/>
    <p:sldId id="363" r:id="rId9"/>
    <p:sldId id="318" r:id="rId10"/>
    <p:sldId id="364" r:id="rId11"/>
    <p:sldId id="309" r:id="rId12"/>
    <p:sldId id="365" r:id="rId13"/>
    <p:sldId id="366" r:id="rId14"/>
    <p:sldId id="342" r:id="rId15"/>
    <p:sldId id="298" r:id="rId16"/>
    <p:sldId id="368" r:id="rId17"/>
    <p:sldId id="369" r:id="rId18"/>
    <p:sldId id="370" r:id="rId19"/>
    <p:sldId id="371" r:id="rId20"/>
    <p:sldId id="381" r:id="rId21"/>
    <p:sldId id="377" r:id="rId22"/>
    <p:sldId id="378" r:id="rId23"/>
    <p:sldId id="379" r:id="rId24"/>
    <p:sldId id="3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81"/>
    <a:srgbClr val="5B9BD5"/>
    <a:srgbClr val="935323"/>
    <a:srgbClr val="9954CC"/>
    <a:srgbClr val="866600"/>
    <a:srgbClr val="483700"/>
    <a:srgbClr val="0C0900"/>
    <a:srgbClr val="0066CC"/>
    <a:srgbClr val="CC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4A94C-3D0B-4809-A5C1-A543779A43E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98C2A-D075-4FFF-A79F-125563A26CC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57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F9460-DEB1-4C57-87CE-2E00EC53691E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7D12DE-BB8D-494C-AE84-BC9DB56D0E7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46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6F4A1-B462-46CF-92BE-522C2CF6E0FF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6AFCF-AA79-40A3-BDAB-9AD657C3FD56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2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93A07-F01A-4038-853C-44F4AB9EA9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7F35B-D130-49F2-A1B2-D0F1A817BFB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8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671A0-A810-4C13-A6B9-0396390C057C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1B5E3-52FB-4313-941D-EC38D78D4F7E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3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C7A3-FC0E-4153-828B-493605F75391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C71E3-861F-466B-B8F9-2D8F29C478A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7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C52F8-A68D-496B-AC36-1787BCE2CEB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0106A6-6DE1-45CE-B81D-7940121494D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68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97B5B-EA4A-457A-9662-87AE690B6A70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6E68E-6753-4586-A1E0-2826B40E81D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75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8C5ED-661B-47C8-BDFB-E6FE645372EB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14822-28B2-4BA1-83C7-06F9CDCC32D9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93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6349-7008-404C-800C-DA8242D49C0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7C9A7-2D01-44CE-AF51-19C50265C5C2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4A71F-F83E-499E-9616-D54BC762EC5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9EE41-45D7-4AD6-9E10-F0BD73F918A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1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5EF46-F384-4AF2-91D4-792B7008581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9586A-0659-4519-84C6-83E8D0FB1C2F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5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62416" y="2392400"/>
            <a:ext cx="10431465" cy="390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endParaRPr lang="en-US" altLang="ru-RU" sz="6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ru-RU" altLang="ru-RU" sz="4800" b="1" dirty="0">
                <a:latin typeface="Arial" pitchFamily="34" charset="0"/>
                <a:cs typeface="Arial" pitchFamily="34" charset="0"/>
              </a:rPr>
              <a:t>Животный мир Средней Азии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4800" b="1" dirty="0">
                <a:latin typeface="Arial" pitchFamily="34" charset="0"/>
                <a:cs typeface="Arial" pitchFamily="34" charset="0"/>
              </a:rPr>
              <a:t>Природные зоны</a:t>
            </a:r>
            <a:r>
              <a:rPr lang="en-US" altLang="ru-RU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4800" b="1" dirty="0">
                <a:latin typeface="Arial" pitchFamily="34" charset="0"/>
                <a:cs typeface="Arial" pitchFamily="34" charset="0"/>
              </a:rPr>
              <a:t>Физико-географические страны Средней Азии.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525119" y="2556050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5"/>
          <p:cNvSpPr/>
          <p:nvPr/>
        </p:nvSpPr>
        <p:spPr>
          <a:xfrm>
            <a:off x="526706" y="4747140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13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55350" y="331377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39392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Cyrl-UZ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5793" y="1145408"/>
            <a:ext cx="1091184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8484256" y="3830455"/>
            <a:ext cx="2117933" cy="52633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Барсук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7997422" y="974618"/>
            <a:ext cx="3012010" cy="4007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ЖИВОТНЫЙ  МИР ШИРОКОЛИСТВЕННЫХ ЛЕСОВ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1106154" y="960457"/>
            <a:ext cx="2570921" cy="3523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Джейран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880242" y="943682"/>
            <a:ext cx="2332382" cy="340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Медведь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1138050" y="3850836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Соловей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20E5F573-B790-4DF4-A160-44E270DBC456}"/>
              </a:ext>
            </a:extLst>
          </p:cNvPr>
          <p:cNvSpPr/>
          <p:nvPr/>
        </p:nvSpPr>
        <p:spPr>
          <a:xfrm>
            <a:off x="4514299" y="3881292"/>
            <a:ext cx="3245302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Белоголовый щегол</a:t>
            </a:r>
          </a:p>
        </p:txBody>
      </p:sp>
      <p:pic>
        <p:nvPicPr>
          <p:cNvPr id="20" name="Picture 8" descr="Buxoroda jayron ovchilari qo'lga olindi">
            <a:extLst>
              <a:ext uri="{FF2B5EF4-FFF2-40B4-BE49-F238E27FC236}">
                <a16:creationId xmlns:a16="http://schemas.microsoft.com/office/drawing/2014/main" id="{B96E7312-C49C-4564-BE4E-1836F8E6B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23791"/>
          <a:stretch/>
        </p:blipFill>
        <p:spPr bwMode="auto">
          <a:xfrm>
            <a:off x="1065818" y="1370227"/>
            <a:ext cx="2651594" cy="250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yiq sobiq deputatni g'ajib tashladi">
            <a:extLst>
              <a:ext uri="{FF2B5EF4-FFF2-40B4-BE49-F238E27FC236}">
                <a16:creationId xmlns:a16="http://schemas.microsoft.com/office/drawing/2014/main" id="{A4540D16-A5B3-4157-BB3C-0F9076F8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11" y="1344702"/>
            <a:ext cx="2937844" cy="25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 Балаклаве туристка забралась на дерево, спасаясь от кабана | ОБЪЕКТИВ">
            <a:extLst>
              <a:ext uri="{FF2B5EF4-FFF2-40B4-BE49-F238E27FC236}">
                <a16:creationId xmlns:a16="http://schemas.microsoft.com/office/drawing/2014/main" id="{60D916E6-92B0-4ED3-B800-8512AFA8F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9259" r="23764" b="5302"/>
          <a:stretch/>
        </p:blipFill>
        <p:spPr bwMode="auto">
          <a:xfrm>
            <a:off x="8102619" y="1324321"/>
            <a:ext cx="3094918" cy="25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emiz bo'rsiq Dorivor xususiyatlari. Tarkibi, foydalanish">
            <a:extLst>
              <a:ext uri="{FF2B5EF4-FFF2-40B4-BE49-F238E27FC236}">
                <a16:creationId xmlns:a16="http://schemas.microsoft.com/office/drawing/2014/main" id="{D46C1449-21F1-4CDC-B93B-A084D044D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0" t="8257" r="15614" b="10054"/>
          <a:stretch/>
        </p:blipFill>
        <p:spPr bwMode="auto">
          <a:xfrm>
            <a:off x="8188261" y="4328783"/>
            <a:ext cx="2946294" cy="24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Садовая славка (Sylvia borin) — Птицы Европейской части России">
            <a:extLst>
              <a:ext uri="{FF2B5EF4-FFF2-40B4-BE49-F238E27FC236}">
                <a16:creationId xmlns:a16="http://schemas.microsoft.com/office/drawing/2014/main" id="{AA8455F8-CE60-482D-B228-43DE4FEC7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r="34574" b="7676"/>
          <a:stretch/>
        </p:blipFill>
        <p:spPr bwMode="auto">
          <a:xfrm>
            <a:off x="1106154" y="4300974"/>
            <a:ext cx="2667743" cy="24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мутационный щегол | gularis.com">
            <a:extLst>
              <a:ext uri="{FF2B5EF4-FFF2-40B4-BE49-F238E27FC236}">
                <a16:creationId xmlns:a16="http://schemas.microsoft.com/office/drawing/2014/main" id="{DF0301E7-98E5-4F5C-A89B-9510727F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37" y="4300975"/>
            <a:ext cx="3094918" cy="24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58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ЖИВОТНЫЙ МИР ХВОЙНЫХ ЛЕСОВ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405739" y="1207526"/>
            <a:ext cx="2570921" cy="3408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Олень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3550069" y="1099929"/>
            <a:ext cx="2332382" cy="4445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Марал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6226224" y="1088405"/>
            <a:ext cx="3012010" cy="4884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Рысь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9547689" y="108355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Кот-манул</a:t>
            </a: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1664061" y="4092234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Дубонос</a:t>
            </a: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20E5F573-B790-4DF4-A160-44E270DBC456}"/>
              </a:ext>
            </a:extLst>
          </p:cNvPr>
          <p:cNvSpPr/>
          <p:nvPr/>
        </p:nvSpPr>
        <p:spPr>
          <a:xfrm>
            <a:off x="4943738" y="4101834"/>
            <a:ext cx="2564971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кеклик</a:t>
            </a: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FBCD6393-3347-4482-9760-551B45211998}"/>
              </a:ext>
            </a:extLst>
          </p:cNvPr>
          <p:cNvSpPr/>
          <p:nvPr/>
        </p:nvSpPr>
        <p:spPr>
          <a:xfrm>
            <a:off x="7861992" y="4143878"/>
            <a:ext cx="2644311" cy="679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желтый воробей</a:t>
            </a:r>
          </a:p>
        </p:txBody>
      </p:sp>
      <p:pic>
        <p:nvPicPr>
          <p:cNvPr id="10242" name="Picture 2" descr="Media Tweets by Mehmet A Elik (@elikma) | Twitter">
            <a:extLst>
              <a:ext uri="{FF2B5EF4-FFF2-40B4-BE49-F238E27FC236}">
                <a16:creationId xmlns:a16="http://schemas.microsoft.com/office/drawing/2014/main" id="{BEB13A6B-29D1-4568-BF92-066A5451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1733266"/>
            <a:ext cx="2625198" cy="21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Марал | БОЛЬШЕРЕЧЕНСКИЙ ЗООПАРК">
            <a:extLst>
              <a:ext uri="{FF2B5EF4-FFF2-40B4-BE49-F238E27FC236}">
                <a16:creationId xmlns:a16="http://schemas.microsoft.com/office/drawing/2014/main" id="{AA641953-D90C-4A6B-8972-16023887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00" y="1620532"/>
            <a:ext cx="2828321" cy="23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oshkent zooparkiga silovsin va mangustlar olib kelindi">
            <a:extLst>
              <a:ext uri="{FF2B5EF4-FFF2-40B4-BE49-F238E27FC236}">
                <a16:creationId xmlns:a16="http://schemas.microsoft.com/office/drawing/2014/main" id="{020BE2C4-38A1-42DC-AAD2-DA25600D2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12473" r="29320" b="18091"/>
          <a:stretch/>
        </p:blipFill>
        <p:spPr bwMode="auto">
          <a:xfrm>
            <a:off x="6485750" y="1627902"/>
            <a:ext cx="2752484" cy="230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Otocolobus manul - International Society for Endangered Cats (ISEC) Canada">
            <a:extLst>
              <a:ext uri="{FF2B5EF4-FFF2-40B4-BE49-F238E27FC236}">
                <a16:creationId xmlns:a16="http://schemas.microsoft.com/office/drawing/2014/main" id="{35453403-C14B-444C-94F0-7C5BE26F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4"/>
          <a:stretch/>
        </p:blipFill>
        <p:spPr bwMode="auto">
          <a:xfrm>
            <a:off x="9487231" y="1576823"/>
            <a:ext cx="2458455" cy="240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ayl:Coccothraustes coccothraustes 1 (Martin Mecnarowski).jpg - Vikipediya">
            <a:extLst>
              <a:ext uri="{FF2B5EF4-FFF2-40B4-BE49-F238E27FC236}">
                <a16:creationId xmlns:a16="http://schemas.microsoft.com/office/drawing/2014/main" id="{253FE336-9983-43A5-BE4F-69D373413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21946" r="29478" b="13760"/>
          <a:stretch/>
        </p:blipFill>
        <p:spPr bwMode="auto">
          <a:xfrm>
            <a:off x="1493865" y="4584561"/>
            <a:ext cx="2566752" cy="215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Каклик.ови">
            <a:extLst>
              <a:ext uri="{FF2B5EF4-FFF2-40B4-BE49-F238E27FC236}">
                <a16:creationId xmlns:a16="http://schemas.microsoft.com/office/drawing/2014/main" id="{AE37A660-1353-4100-92A0-597E14ABB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6901" r="12504"/>
          <a:stretch/>
        </p:blipFill>
        <p:spPr bwMode="auto">
          <a:xfrm>
            <a:off x="4937909" y="4650854"/>
            <a:ext cx="2453519" cy="20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Chumchuq tvit qilganda. Uy chumchuqi (Passer domesticus)">
            <a:extLst>
              <a:ext uri="{FF2B5EF4-FFF2-40B4-BE49-F238E27FC236}">
                <a16:creationId xmlns:a16="http://schemas.microsoft.com/office/drawing/2014/main" id="{14047FB2-A7CB-4262-BBC7-626B15DA3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4" t="14756" r="14220" b="9860"/>
          <a:stretch/>
        </p:blipFill>
        <p:spPr bwMode="auto">
          <a:xfrm>
            <a:off x="8268720" y="4806301"/>
            <a:ext cx="1939027" cy="18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9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265043" y="1090130"/>
            <a:ext cx="5830957" cy="14640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Азия расположена в южной части умеренного и в северной части субтропического пояса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6E2955D-02EF-4F9E-9BFB-B4CB0D6743B7}"/>
              </a:ext>
            </a:extLst>
          </p:cNvPr>
          <p:cNvSpPr/>
          <p:nvPr/>
        </p:nvSpPr>
        <p:spPr>
          <a:xfrm>
            <a:off x="5977719" y="4995081"/>
            <a:ext cx="5902855" cy="1406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умеренном климатическом поясе расположены степная, полупустынная и пустынная зоны, в субтропическом- зона субтропических пустынь.</a:t>
            </a:r>
          </a:p>
        </p:txBody>
      </p:sp>
      <p:pic>
        <p:nvPicPr>
          <p:cNvPr id="11266" name="Picture 2" descr="Yosh geograflar">
            <a:extLst>
              <a:ext uri="{FF2B5EF4-FFF2-40B4-BE49-F238E27FC236}">
                <a16:creationId xmlns:a16="http://schemas.microsoft.com/office/drawing/2014/main" id="{4FD5643A-63A0-4A40-B6F4-72634883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24900"/>
            <a:ext cx="5479774" cy="36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aamin National Park | Uzbekistan Travel">
            <a:extLst>
              <a:ext uri="{FF2B5EF4-FFF2-40B4-BE49-F238E27FC236}">
                <a16:creationId xmlns:a16="http://schemas.microsoft.com/office/drawing/2014/main" id="{4BB52A2D-EF39-408A-A462-4F471E35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0" y="2867782"/>
            <a:ext cx="5009321" cy="37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177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ЗОНЫ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1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СТЕПНАЯ ЗОНА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Central Asia | Britannica">
            <a:extLst>
              <a:ext uri="{FF2B5EF4-FFF2-40B4-BE49-F238E27FC236}">
                <a16:creationId xmlns:a16="http://schemas.microsoft.com/office/drawing/2014/main" id="{9201228E-68F0-4D4A-B2D0-23DBA45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914400"/>
            <a:ext cx="12192000" cy="5943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8772939" y="4293705"/>
            <a:ext cx="3419062" cy="25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Растения—низкорослая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осочка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ковыль волосистый, лен, люцерна, лютик едкий.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Животные- грызуны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0A764401-8869-4327-BA5F-DA359A0D8DCB}"/>
              </a:ext>
            </a:extLst>
          </p:cNvPr>
          <p:cNvSpPr/>
          <p:nvPr/>
        </p:nvSpPr>
        <p:spPr>
          <a:xfrm>
            <a:off x="4996070" y="1284477"/>
            <a:ext cx="2703441" cy="73083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часть Тургайского плато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ECF1633C-9B22-46EE-8791-0982D9CCE22B}"/>
              </a:ext>
            </a:extLst>
          </p:cNvPr>
          <p:cNvSpPr/>
          <p:nvPr/>
        </p:nvSpPr>
        <p:spPr>
          <a:xfrm>
            <a:off x="8650495" y="1181411"/>
            <a:ext cx="2816087" cy="127518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и центральные части Казахского мелкосопочника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EDF1E47E-0971-48EA-A7CE-3148588A4CA5}"/>
              </a:ext>
            </a:extLst>
          </p:cNvPr>
          <p:cNvSpPr/>
          <p:nvPr/>
        </p:nvSpPr>
        <p:spPr>
          <a:xfrm>
            <a:off x="155575" y="2015314"/>
            <a:ext cx="3876259" cy="100716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распространены черноземы, на юге темно-каштановые почвы</a:t>
            </a: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2744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ПОЛУПУСТЫНЬ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Central Asia | Britannica">
            <a:extLst>
              <a:ext uri="{FF2B5EF4-FFF2-40B4-BE49-F238E27FC236}">
                <a16:creationId xmlns:a16="http://schemas.microsoft.com/office/drawing/2014/main" id="{9201228E-68F0-4D4A-B2D0-23DBA45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91440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528313" y="4943061"/>
            <a:ext cx="2663688" cy="1914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Растения-бурьян, чернобыльник, лебеда белая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0A764401-8869-4327-BA5F-DA359A0D8DCB}"/>
              </a:ext>
            </a:extLst>
          </p:cNvPr>
          <p:cNvSpPr/>
          <p:nvPr/>
        </p:nvSpPr>
        <p:spPr>
          <a:xfrm>
            <a:off x="4837044" y="1370946"/>
            <a:ext cx="2703441" cy="73083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часть Тургайского плато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ECF1633C-9B22-46EE-8791-0982D9CCE22B}"/>
              </a:ext>
            </a:extLst>
          </p:cNvPr>
          <p:cNvSpPr/>
          <p:nvPr/>
        </p:nvSpPr>
        <p:spPr>
          <a:xfrm>
            <a:off x="7666383" y="2061696"/>
            <a:ext cx="2816087" cy="9144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часть Казахского мелкосопочника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EDF1E47E-0971-48EA-A7CE-3148588A4CA5}"/>
              </a:ext>
            </a:extLst>
          </p:cNvPr>
          <p:cNvSpPr/>
          <p:nvPr/>
        </p:nvSpPr>
        <p:spPr>
          <a:xfrm>
            <a:off x="1253780" y="2518896"/>
            <a:ext cx="2547867" cy="56886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Почвы-каштановые</a:t>
            </a:r>
          </a:p>
        </p:txBody>
      </p:sp>
    </p:spTree>
    <p:extLst>
      <p:ext uri="{BB962C8B-B14F-4D97-AF65-F5344CB8AC3E}">
        <p14:creationId xmlns:p14="http://schemas.microsoft.com/office/powerpoint/2010/main" val="130154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ПУСТЫНЬ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Central Asia | Britannica">
            <a:extLst>
              <a:ext uri="{FF2B5EF4-FFF2-40B4-BE49-F238E27FC236}">
                <a16:creationId xmlns:a16="http://schemas.microsoft.com/office/drawing/2014/main" id="{9201228E-68F0-4D4A-B2D0-23DBA45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91440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541565" y="4678017"/>
            <a:ext cx="2650436" cy="2179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Растения-саксаул,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янтак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песчаная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акация, солянка, полынь.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Животные- кулан, геккон, варан, кобра, эфы.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0A764401-8869-4327-BA5F-DA359A0D8DCB}"/>
              </a:ext>
            </a:extLst>
          </p:cNvPr>
          <p:cNvSpPr/>
          <p:nvPr/>
        </p:nvSpPr>
        <p:spPr>
          <a:xfrm>
            <a:off x="4280452" y="3063581"/>
            <a:ext cx="1974573" cy="73083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уранская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низменность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ECF1633C-9B22-46EE-8791-0982D9CCE22B}"/>
              </a:ext>
            </a:extLst>
          </p:cNvPr>
          <p:cNvSpPr/>
          <p:nvPr/>
        </p:nvSpPr>
        <p:spPr>
          <a:xfrm>
            <a:off x="8726558" y="2606381"/>
            <a:ext cx="2341776" cy="9144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Прибалхашские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равнины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EDF1E47E-0971-48EA-A7CE-3148588A4CA5}"/>
              </a:ext>
            </a:extLst>
          </p:cNvPr>
          <p:cNvSpPr/>
          <p:nvPr/>
        </p:nvSpPr>
        <p:spPr>
          <a:xfrm>
            <a:off x="1428646" y="5257800"/>
            <a:ext cx="3934923" cy="102041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Почвы- песчаные, серо-бурые, глинистые, каменистые, сероземы</a:t>
            </a:r>
          </a:p>
        </p:txBody>
      </p:sp>
    </p:spTree>
    <p:extLst>
      <p:ext uri="{BB962C8B-B14F-4D97-AF65-F5344CB8AC3E}">
        <p14:creationId xmlns:p14="http://schemas.microsoft.com/office/powerpoint/2010/main" val="1433068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ЗОНЫ СУБТРОПИЧЕСКОГО ПОЯСА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Central Asia | Britannica">
            <a:extLst>
              <a:ext uri="{FF2B5EF4-FFF2-40B4-BE49-F238E27FC236}">
                <a16:creationId xmlns:a16="http://schemas.microsoft.com/office/drawing/2014/main" id="{9201228E-68F0-4D4A-B2D0-23DBA45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91440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700591" y="4929809"/>
            <a:ext cx="2491410" cy="19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долинах развито земледелие.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0A764401-8869-4327-BA5F-DA359A0D8DCB}"/>
              </a:ext>
            </a:extLst>
          </p:cNvPr>
          <p:cNvSpPr/>
          <p:nvPr/>
        </p:nvSpPr>
        <p:spPr>
          <a:xfrm>
            <a:off x="3326295" y="4678017"/>
            <a:ext cx="2769705" cy="102041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уркмено-Хорасанские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горы и долина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Атрека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EDF1E47E-0971-48EA-A7CE-3148588A4CA5}"/>
              </a:ext>
            </a:extLst>
          </p:cNvPr>
          <p:cNvSpPr/>
          <p:nvPr/>
        </p:nvSpPr>
        <p:spPr>
          <a:xfrm>
            <a:off x="1269620" y="5943600"/>
            <a:ext cx="2056675" cy="77641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Почвы- сероземы</a:t>
            </a:r>
          </a:p>
        </p:txBody>
      </p:sp>
    </p:spTree>
    <p:extLst>
      <p:ext uri="{BB962C8B-B14F-4D97-AF65-F5344CB8AC3E}">
        <p14:creationId xmlns:p14="http://schemas.microsoft.com/office/powerpoint/2010/main" val="772614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 ПОЯСА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648787"/>
              </p:ext>
            </p:extLst>
          </p:nvPr>
        </p:nvGraphicFramePr>
        <p:xfrm>
          <a:off x="272954" y="1058863"/>
          <a:ext cx="11586952" cy="547879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896738">
                  <a:extLst>
                    <a:ext uri="{9D8B030D-6E8A-4147-A177-3AD203B41FA5}">
                      <a16:colId xmlns:a16="http://schemas.microsoft.com/office/drawing/2014/main" val="2884058328"/>
                    </a:ext>
                  </a:extLst>
                </a:gridCol>
                <a:gridCol w="2896738">
                  <a:extLst>
                    <a:ext uri="{9D8B030D-6E8A-4147-A177-3AD203B41FA5}">
                      <a16:colId xmlns:a16="http://schemas.microsoft.com/office/drawing/2014/main" val="1455208105"/>
                    </a:ext>
                  </a:extLst>
                </a:gridCol>
                <a:gridCol w="2896738">
                  <a:extLst>
                    <a:ext uri="{9D8B030D-6E8A-4147-A177-3AD203B41FA5}">
                      <a16:colId xmlns:a16="http://schemas.microsoft.com/office/drawing/2014/main" val="1036874091"/>
                    </a:ext>
                  </a:extLst>
                </a:gridCol>
                <a:gridCol w="2896738">
                  <a:extLst>
                    <a:ext uri="{9D8B030D-6E8A-4147-A177-3AD203B41FA5}">
                      <a16:colId xmlns:a16="http://schemas.microsoft.com/office/drawing/2014/main" val="1404429452"/>
                    </a:ext>
                  </a:extLst>
                </a:gridCol>
              </a:tblGrid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Природная зона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Высота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Почвы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Растительный</a:t>
                      </a:r>
                      <a:r>
                        <a:rPr lang="ru-RU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мир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50513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Пустыни и полупустыни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500-1200 м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Сероземы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6594197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Степная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1200-2000 м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Сероземы коричневые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201498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Лесостепная и лесная</a:t>
                      </a:r>
                      <a:r>
                        <a:rPr lang="ru-RU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2000-2700</a:t>
                      </a:r>
                      <a:r>
                        <a:rPr lang="ru-RU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Горно-лесные бурые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954501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Субальпийские луга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2700-3200 м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Светло-коричневые,</a:t>
                      </a:r>
                      <a:r>
                        <a:rPr lang="ru-RU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светло-бурые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2011391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Альпийские луга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Выше</a:t>
                      </a:r>
                      <a:r>
                        <a:rPr lang="ru-RU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3200 м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Темно-коричневые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6061347"/>
                  </a:ext>
                </a:extLst>
              </a:tr>
              <a:tr h="77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Пояс снегов и ледников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Самые высокие части</a:t>
                      </a:r>
                      <a:r>
                        <a:rPr lang="ru-RU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гор 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5955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59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7850" y="1146413"/>
            <a:ext cx="7956645" cy="54591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ФИЗИКО – ГЕОГРАФИЧЕСКИЕ СТРАНЫ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4638" y="2046745"/>
            <a:ext cx="3664738" cy="341632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 учетом особенностей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рироды, связанных с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азличиями  в климате, в пределах Средней Азии можно выделить две малые физико-географические страны: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Туранскую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 Казахстанскую. </a:t>
            </a:r>
          </a:p>
        </p:txBody>
      </p:sp>
    </p:spTree>
    <p:extLst>
      <p:ext uri="{BB962C8B-B14F-4D97-AF65-F5344CB8AC3E}">
        <p14:creationId xmlns:p14="http://schemas.microsoft.com/office/powerpoint/2010/main" val="403030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ФИЗИКО-ГЕОГРАФИЧЕСКИЕ СТРАНЫ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528313" y="4929809"/>
            <a:ext cx="2663688" cy="19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AEDBE7-79DE-41BF-A03E-B8EFC8A5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2" y="914400"/>
            <a:ext cx="12183358" cy="595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BCB5B5-A250-4242-99B3-B2F3C1521898}"/>
              </a:ext>
            </a:extLst>
          </p:cNvPr>
          <p:cNvSpPr/>
          <p:nvPr/>
        </p:nvSpPr>
        <p:spPr>
          <a:xfrm>
            <a:off x="7845287" y="1310892"/>
            <a:ext cx="3366052" cy="68911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КАЗАКСТАНСКАЯ </a:t>
            </a:r>
            <a:endParaRPr lang="ru-RU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51144947-41C3-45ED-9FAD-0ADF509A6BF7}"/>
              </a:ext>
            </a:extLst>
          </p:cNvPr>
          <p:cNvSpPr/>
          <p:nvPr/>
        </p:nvSpPr>
        <p:spPr>
          <a:xfrm rot="2938336">
            <a:off x="8494040" y="2013063"/>
            <a:ext cx="482964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2C284E-CF96-438A-A304-872B2A7F9CE3}"/>
              </a:ext>
            </a:extLst>
          </p:cNvPr>
          <p:cNvSpPr/>
          <p:nvPr/>
        </p:nvSpPr>
        <p:spPr>
          <a:xfrm>
            <a:off x="304798" y="5926129"/>
            <a:ext cx="2438401" cy="68911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ТУРАНСКАЯ</a:t>
            </a: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E00E3922-F383-4F50-90E5-39882B98DE0D}"/>
              </a:ext>
            </a:extLst>
          </p:cNvPr>
          <p:cNvSpPr/>
          <p:nvPr/>
        </p:nvSpPr>
        <p:spPr>
          <a:xfrm rot="14045750">
            <a:off x="3014002" y="5468929"/>
            <a:ext cx="481322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F12665-29C1-41D5-B093-4AC517F85CEE}"/>
              </a:ext>
            </a:extLst>
          </p:cNvPr>
          <p:cNvSpPr/>
          <p:nvPr/>
        </p:nvSpPr>
        <p:spPr>
          <a:xfrm>
            <a:off x="1789043" y="3737113"/>
            <a:ext cx="2133600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Залив Кора-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Богаз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-Гол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58F444B-C1AF-466F-9D8E-954E488CADDD}"/>
              </a:ext>
            </a:extLst>
          </p:cNvPr>
          <p:cNvSpPr/>
          <p:nvPr/>
        </p:nvSpPr>
        <p:spPr>
          <a:xfrm rot="2673573">
            <a:off x="2238984" y="4228862"/>
            <a:ext cx="251791" cy="4638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7C72B-6EAE-48DA-9085-48F0C9B0842D}"/>
              </a:ext>
            </a:extLst>
          </p:cNvPr>
          <p:cNvSpPr/>
          <p:nvPr/>
        </p:nvSpPr>
        <p:spPr>
          <a:xfrm>
            <a:off x="4741678" y="2811439"/>
            <a:ext cx="1819834" cy="5876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 Кызылкума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9DAB2211-91E3-4B42-BE1D-976853DB4172}"/>
              </a:ext>
            </a:extLst>
          </p:cNvPr>
          <p:cNvSpPr/>
          <p:nvPr/>
        </p:nvSpPr>
        <p:spPr>
          <a:xfrm rot="2673573">
            <a:off x="5525700" y="3450664"/>
            <a:ext cx="251791" cy="4638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A0D04D-8F91-4926-AEB2-D0C4D6637384}"/>
              </a:ext>
            </a:extLst>
          </p:cNvPr>
          <p:cNvSpPr/>
          <p:nvPr/>
        </p:nvSpPr>
        <p:spPr>
          <a:xfrm>
            <a:off x="6767188" y="3537067"/>
            <a:ext cx="1241578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Хребет Каратау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B4EE8735-5E27-4351-8B2A-A37D11FEAB4B}"/>
              </a:ext>
            </a:extLst>
          </p:cNvPr>
          <p:cNvSpPr/>
          <p:nvPr/>
        </p:nvSpPr>
        <p:spPr>
          <a:xfrm rot="2673573">
            <a:off x="7426575" y="4162600"/>
            <a:ext cx="251791" cy="4638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62CC43-F4EC-43BE-93A5-0EFC877F215D}"/>
              </a:ext>
            </a:extLst>
          </p:cNvPr>
          <p:cNvSpPr/>
          <p:nvPr/>
        </p:nvSpPr>
        <p:spPr>
          <a:xfrm>
            <a:off x="8212635" y="3709320"/>
            <a:ext cx="1888070" cy="551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Таласский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Алатау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AF27BBD-9A03-4F02-9946-BD815D4CFC28}"/>
              </a:ext>
            </a:extLst>
          </p:cNvPr>
          <p:cNvSpPr/>
          <p:nvPr/>
        </p:nvSpPr>
        <p:spPr>
          <a:xfrm rot="2673573">
            <a:off x="7805214" y="4257153"/>
            <a:ext cx="251791" cy="4638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AFF97F3-D89C-4EEC-8E41-1BEDBDB4447A}"/>
              </a:ext>
            </a:extLst>
          </p:cNvPr>
          <p:cNvSpPr/>
          <p:nvPr/>
        </p:nvSpPr>
        <p:spPr>
          <a:xfrm>
            <a:off x="6059607" y="5268812"/>
            <a:ext cx="1833586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Ферганский хребет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DB953D29-FE36-4E71-8B71-512CD63C9D40}"/>
              </a:ext>
            </a:extLst>
          </p:cNvPr>
          <p:cNvSpPr/>
          <p:nvPr/>
        </p:nvSpPr>
        <p:spPr>
          <a:xfrm rot="13624559">
            <a:off x="8001882" y="4978817"/>
            <a:ext cx="251791" cy="46382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7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0"/>
            <a:ext cx="1215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СРЕДНЕЙ АЗИИ</a:t>
            </a: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7675B98-04A2-4061-83F9-626109EE4C3B}"/>
              </a:ext>
            </a:extLst>
          </p:cNvPr>
          <p:cNvSpPr txBox="1"/>
          <p:nvPr/>
        </p:nvSpPr>
        <p:spPr>
          <a:xfrm>
            <a:off x="431524" y="2640676"/>
            <a:ext cx="4700414" cy="249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ru-RU" sz="3200" b="1" spc="-21" dirty="0">
                <a:latin typeface="Arial"/>
                <a:cs typeface="Arial"/>
              </a:rPr>
              <a:t>Животные обитают в полупустынях, пустынях, горах, предгорьях , водных бассейнах.</a:t>
            </a:r>
            <a:endParaRPr lang="en-US" sz="3200" b="1" spc="-32" dirty="0">
              <a:latin typeface="Arial"/>
              <a:cs typeface="Arial"/>
            </a:endParaRPr>
          </a:p>
        </p:txBody>
      </p:sp>
      <p:pic>
        <p:nvPicPr>
          <p:cNvPr id="1026" name="Picture 2" descr="O'zbekiston Respublikasi ekologiya va atrof muhitni muhofaza qilish davlat  qo'mitasi">
            <a:extLst>
              <a:ext uri="{FF2B5EF4-FFF2-40B4-BE49-F238E27FC236}">
                <a16:creationId xmlns:a16="http://schemas.microsoft.com/office/drawing/2014/main" id="{425122A9-23A3-416F-8E47-10A4FDA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5" r="23734"/>
          <a:stretch/>
        </p:blipFill>
        <p:spPr bwMode="auto">
          <a:xfrm>
            <a:off x="5301697" y="1545301"/>
            <a:ext cx="3375991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hammad+Yusuf+-+Jayron+she'ri+|+Мухаммад+Юсуф+Жайрон+шеъри.mp4">
            <a:extLst>
              <a:ext uri="{FF2B5EF4-FFF2-40B4-BE49-F238E27FC236}">
                <a16:creationId xmlns:a16="http://schemas.microsoft.com/office/drawing/2014/main" id="{91EA79DB-EEE9-4022-9330-57C72C5F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447" y="1579114"/>
            <a:ext cx="3097696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gali conservation network | Animals wild, Mammals, Animals">
            <a:extLst>
              <a:ext uri="{FF2B5EF4-FFF2-40B4-BE49-F238E27FC236}">
                <a16:creationId xmlns:a16="http://schemas.microsoft.com/office/drawing/2014/main" id="{39B05BDF-7402-49A4-B0F5-A76C4B35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97" y="4024874"/>
            <a:ext cx="3375991" cy="26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2 карточки Лесные животные для детей на узбекском (PDF файлы)">
            <a:extLst>
              <a:ext uri="{FF2B5EF4-FFF2-40B4-BE49-F238E27FC236}">
                <a16:creationId xmlns:a16="http://schemas.microsoft.com/office/drawing/2014/main" id="{23DDD9ED-11BA-4B06-82CC-F5770EC81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3109" r="16377" b="20193"/>
          <a:stretch/>
        </p:blipFill>
        <p:spPr bwMode="auto">
          <a:xfrm>
            <a:off x="9109178" y="3946646"/>
            <a:ext cx="2835965" cy="27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676" y="0"/>
            <a:ext cx="12217676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ЖИВОТНЫЕ СРЕДНЕЙ АЗИИ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AEDBE7-79DE-41BF-A03E-B8EFC8A5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01388"/>
            <a:ext cx="12192000" cy="595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086404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ТУРАНСКАЯ МАЛАЯ ФИЗИКО-ГЕОГРАФИЧЕСКАЯ СТРАНА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528313" y="4929809"/>
            <a:ext cx="2663688" cy="19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F12665-29C1-41D5-B093-4AC517F85CEE}"/>
              </a:ext>
            </a:extLst>
          </p:cNvPr>
          <p:cNvSpPr/>
          <p:nvPr/>
        </p:nvSpPr>
        <p:spPr>
          <a:xfrm>
            <a:off x="7893192" y="3771268"/>
            <a:ext cx="1769508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Западный Тянь-Шань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58F444B-C1AF-466F-9D8E-954E488CADDD}"/>
              </a:ext>
            </a:extLst>
          </p:cNvPr>
          <p:cNvSpPr/>
          <p:nvPr/>
        </p:nvSpPr>
        <p:spPr>
          <a:xfrm rot="14230173">
            <a:off x="2796960" y="5724700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7C72B-6EAE-48DA-9085-48F0C9B0842D}"/>
              </a:ext>
            </a:extLst>
          </p:cNvPr>
          <p:cNvSpPr/>
          <p:nvPr/>
        </p:nvSpPr>
        <p:spPr>
          <a:xfrm>
            <a:off x="1110147" y="1335459"/>
            <a:ext cx="2937006" cy="6457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Климат-субтропический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A0D04D-8F91-4926-AEB2-D0C4D6637384}"/>
              </a:ext>
            </a:extLst>
          </p:cNvPr>
          <p:cNvSpPr/>
          <p:nvPr/>
        </p:nvSpPr>
        <p:spPr>
          <a:xfrm>
            <a:off x="4680830" y="5000510"/>
            <a:ext cx="1504538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Каракумы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B4EE8735-5E27-4351-8B2A-A37D11FEAB4B}"/>
              </a:ext>
            </a:extLst>
          </p:cNvPr>
          <p:cNvSpPr/>
          <p:nvPr/>
        </p:nvSpPr>
        <p:spPr>
          <a:xfrm rot="4030848">
            <a:off x="7963995" y="4969766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62CC43-F4EC-43BE-93A5-0EFC877F215D}"/>
              </a:ext>
            </a:extLst>
          </p:cNvPr>
          <p:cNvSpPr/>
          <p:nvPr/>
        </p:nvSpPr>
        <p:spPr>
          <a:xfrm>
            <a:off x="460375" y="6023482"/>
            <a:ext cx="2199353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Южные молодые горы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AF27BBD-9A03-4F02-9946-BD815D4CFC28}"/>
              </a:ext>
            </a:extLst>
          </p:cNvPr>
          <p:cNvSpPr/>
          <p:nvPr/>
        </p:nvSpPr>
        <p:spPr>
          <a:xfrm rot="2673573">
            <a:off x="7514871" y="4336216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AFF97F3-D89C-4EEC-8E41-1BEDBDB4447A}"/>
              </a:ext>
            </a:extLst>
          </p:cNvPr>
          <p:cNvSpPr/>
          <p:nvPr/>
        </p:nvSpPr>
        <p:spPr>
          <a:xfrm>
            <a:off x="8851536" y="5385938"/>
            <a:ext cx="1792919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Памир и Бадахшан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DB953D29-FE36-4E71-8B71-512CD63C9D40}"/>
              </a:ext>
            </a:extLst>
          </p:cNvPr>
          <p:cNvSpPr/>
          <p:nvPr/>
        </p:nvSpPr>
        <p:spPr>
          <a:xfrm rot="5087721">
            <a:off x="8316442" y="5598939"/>
            <a:ext cx="301242" cy="49126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684C51B-ECBE-4825-9116-E006D2D5585B}"/>
              </a:ext>
            </a:extLst>
          </p:cNvPr>
          <p:cNvSpPr/>
          <p:nvPr/>
        </p:nvSpPr>
        <p:spPr>
          <a:xfrm>
            <a:off x="8524659" y="4685656"/>
            <a:ext cx="1914185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Тянь-Шань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17ECC6BB-E69D-4DA4-A184-F22755FCF9CF}"/>
              </a:ext>
            </a:extLst>
          </p:cNvPr>
          <p:cNvSpPr/>
          <p:nvPr/>
        </p:nvSpPr>
        <p:spPr>
          <a:xfrm rot="4889072">
            <a:off x="4198449" y="5099617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4F36C90-DDF0-4056-AF7D-A913E13087B4}"/>
              </a:ext>
            </a:extLst>
          </p:cNvPr>
          <p:cNvSpPr/>
          <p:nvPr/>
        </p:nvSpPr>
        <p:spPr>
          <a:xfrm>
            <a:off x="5666891" y="3739163"/>
            <a:ext cx="1770240" cy="397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Кызылкумы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4EDC089D-D736-40CE-80B4-64FCD1DF430A}"/>
              </a:ext>
            </a:extLst>
          </p:cNvPr>
          <p:cNvSpPr/>
          <p:nvPr/>
        </p:nvSpPr>
        <p:spPr>
          <a:xfrm rot="2673573">
            <a:off x="5540996" y="4158444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A381554-E2FE-42C7-BED8-B9F0E1606D56}"/>
              </a:ext>
            </a:extLst>
          </p:cNvPr>
          <p:cNvSpPr/>
          <p:nvPr/>
        </p:nvSpPr>
        <p:spPr>
          <a:xfrm>
            <a:off x="183974" y="4136778"/>
            <a:ext cx="2819717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Побережье Каспийского моря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D06F6C61-C837-4979-90FE-6086994DCAC5}"/>
              </a:ext>
            </a:extLst>
          </p:cNvPr>
          <p:cNvSpPr/>
          <p:nvPr/>
        </p:nvSpPr>
        <p:spPr>
          <a:xfrm rot="19603458">
            <a:off x="1755883" y="4763782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3DE226-7AC9-4F2F-A26A-44F2B9EA8812}"/>
              </a:ext>
            </a:extLst>
          </p:cNvPr>
          <p:cNvSpPr/>
          <p:nvPr/>
        </p:nvSpPr>
        <p:spPr>
          <a:xfrm>
            <a:off x="2775078" y="3408831"/>
            <a:ext cx="2180736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Хорезмская низменность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233CAF87-2746-4406-A378-41D49625DBCE}"/>
              </a:ext>
            </a:extLst>
          </p:cNvPr>
          <p:cNvSpPr/>
          <p:nvPr/>
        </p:nvSpPr>
        <p:spPr>
          <a:xfrm>
            <a:off x="4047153" y="4078697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FF76D0B-C604-48F9-9776-9BF69A31BD0B}"/>
              </a:ext>
            </a:extLst>
          </p:cNvPr>
          <p:cNvSpPr/>
          <p:nvPr/>
        </p:nvSpPr>
        <p:spPr>
          <a:xfrm>
            <a:off x="2819718" y="6242030"/>
            <a:ext cx="3169578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Бадхыз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Карабельская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возвышенность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07F8DEBE-9D1F-407B-97B6-CCB03422E9D1}"/>
              </a:ext>
            </a:extLst>
          </p:cNvPr>
          <p:cNvSpPr/>
          <p:nvPr/>
        </p:nvSpPr>
        <p:spPr>
          <a:xfrm rot="14485907">
            <a:off x="4434882" y="5791568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BAFAFE7-D1B9-4AC5-9F63-24D006981F94}"/>
              </a:ext>
            </a:extLst>
          </p:cNvPr>
          <p:cNvSpPr/>
          <p:nvPr/>
        </p:nvSpPr>
        <p:spPr>
          <a:xfrm>
            <a:off x="8021243" y="6235077"/>
            <a:ext cx="1612417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Верхняя Амударья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44F601FB-2574-44AB-B270-C21B6817353F}"/>
              </a:ext>
            </a:extLst>
          </p:cNvPr>
          <p:cNvSpPr/>
          <p:nvPr/>
        </p:nvSpPr>
        <p:spPr>
          <a:xfrm rot="7469487">
            <a:off x="7632909" y="5834770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DBCF1A9-2129-469C-92AE-0612905F6C9F}"/>
              </a:ext>
            </a:extLst>
          </p:cNvPr>
          <p:cNvSpPr/>
          <p:nvPr/>
        </p:nvSpPr>
        <p:spPr>
          <a:xfrm>
            <a:off x="3807418" y="2363606"/>
            <a:ext cx="2987997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Предгорные и межгорные равнины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C8770756-51F2-48CB-A87F-2261427670A6}"/>
              </a:ext>
            </a:extLst>
          </p:cNvPr>
          <p:cNvSpPr/>
          <p:nvPr/>
        </p:nvSpPr>
        <p:spPr>
          <a:xfrm>
            <a:off x="5049627" y="3048535"/>
            <a:ext cx="251790" cy="177317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9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AEDBE7-79DE-41BF-A03E-B8EFC8A5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00565"/>
            <a:ext cx="12192000" cy="595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12192000" cy="1006021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КАЗАХСТАНСКАЯ МАЛАЯ ФИЗИКО-ГЕОГРАФИЧЕСКАЯ СТРАНА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528313" y="4929809"/>
            <a:ext cx="2663688" cy="19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F12665-29C1-41D5-B093-4AC517F85CEE}"/>
              </a:ext>
            </a:extLst>
          </p:cNvPr>
          <p:cNvSpPr/>
          <p:nvPr/>
        </p:nvSpPr>
        <p:spPr>
          <a:xfrm>
            <a:off x="7049869" y="3324641"/>
            <a:ext cx="2084961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Тянь-Шань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58F444B-C1AF-466F-9D8E-954E488CADDD}"/>
              </a:ext>
            </a:extLst>
          </p:cNvPr>
          <p:cNvSpPr/>
          <p:nvPr/>
        </p:nvSpPr>
        <p:spPr>
          <a:xfrm rot="18486271">
            <a:off x="8426187" y="3927264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A0D04D-8F91-4926-AEB2-D0C4D6637384}"/>
              </a:ext>
            </a:extLst>
          </p:cNvPr>
          <p:cNvSpPr/>
          <p:nvPr/>
        </p:nvSpPr>
        <p:spPr>
          <a:xfrm>
            <a:off x="3559512" y="4147778"/>
            <a:ext cx="1952721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 Приаралья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B4EE8735-5E27-4351-8B2A-A37D11FEAB4B}"/>
              </a:ext>
            </a:extLst>
          </p:cNvPr>
          <p:cNvSpPr/>
          <p:nvPr/>
        </p:nvSpPr>
        <p:spPr>
          <a:xfrm rot="4030848">
            <a:off x="9180996" y="4472456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62CC43-F4EC-43BE-93A5-0EFC877F215D}"/>
              </a:ext>
            </a:extLst>
          </p:cNvPr>
          <p:cNvSpPr/>
          <p:nvPr/>
        </p:nvSpPr>
        <p:spPr>
          <a:xfrm>
            <a:off x="6004455" y="4584147"/>
            <a:ext cx="2547627" cy="6913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 Южного Казахстана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AF27BBD-9A03-4F02-9946-BD815D4CFC28}"/>
              </a:ext>
            </a:extLst>
          </p:cNvPr>
          <p:cNvSpPr/>
          <p:nvPr/>
        </p:nvSpPr>
        <p:spPr>
          <a:xfrm rot="17350866">
            <a:off x="10200990" y="1918983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684C51B-ECBE-4825-9116-E006D2D5585B}"/>
              </a:ext>
            </a:extLst>
          </p:cNvPr>
          <p:cNvSpPr/>
          <p:nvPr/>
        </p:nvSpPr>
        <p:spPr>
          <a:xfrm>
            <a:off x="9687653" y="3986607"/>
            <a:ext cx="2222410" cy="6551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Тань-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Шань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17ECC6BB-E69D-4DA4-A184-F22755FCF9CF}"/>
              </a:ext>
            </a:extLst>
          </p:cNvPr>
          <p:cNvSpPr/>
          <p:nvPr/>
        </p:nvSpPr>
        <p:spPr>
          <a:xfrm rot="12185491">
            <a:off x="4443712" y="3639669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4EDC089D-D736-40CE-80B4-64FCD1DF430A}"/>
              </a:ext>
            </a:extLst>
          </p:cNvPr>
          <p:cNvSpPr/>
          <p:nvPr/>
        </p:nvSpPr>
        <p:spPr>
          <a:xfrm rot="16974165">
            <a:off x="6765987" y="2379840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A381554-E2FE-42C7-BED8-B9F0E1606D56}"/>
              </a:ext>
            </a:extLst>
          </p:cNvPr>
          <p:cNvSpPr/>
          <p:nvPr/>
        </p:nvSpPr>
        <p:spPr>
          <a:xfrm>
            <a:off x="604781" y="2782837"/>
            <a:ext cx="2430382" cy="685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Плато Устюрт и п-ов Мангышлак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D06F6C61-C837-4979-90FE-6086994DCAC5}"/>
              </a:ext>
            </a:extLst>
          </p:cNvPr>
          <p:cNvSpPr/>
          <p:nvPr/>
        </p:nvSpPr>
        <p:spPr>
          <a:xfrm rot="20902723">
            <a:off x="1717146" y="3574945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3DE226-7AC9-4F2F-A26A-44F2B9EA8812}"/>
              </a:ext>
            </a:extLst>
          </p:cNvPr>
          <p:cNvSpPr/>
          <p:nvPr/>
        </p:nvSpPr>
        <p:spPr>
          <a:xfrm>
            <a:off x="4208498" y="2150896"/>
            <a:ext cx="2274872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Казахский мелкосопочник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233CAF87-2746-4406-A378-41D49625DBCE}"/>
              </a:ext>
            </a:extLst>
          </p:cNvPr>
          <p:cNvSpPr/>
          <p:nvPr/>
        </p:nvSpPr>
        <p:spPr>
          <a:xfrm>
            <a:off x="3708605" y="1866736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07F8DEBE-9D1F-407B-97B6-CCB03422E9D1}"/>
              </a:ext>
            </a:extLst>
          </p:cNvPr>
          <p:cNvSpPr/>
          <p:nvPr/>
        </p:nvSpPr>
        <p:spPr>
          <a:xfrm rot="9696366">
            <a:off x="6892344" y="4014484"/>
            <a:ext cx="251791" cy="46382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DBCF1A9-2129-469C-92AE-0612905F6C9F}"/>
              </a:ext>
            </a:extLst>
          </p:cNvPr>
          <p:cNvSpPr/>
          <p:nvPr/>
        </p:nvSpPr>
        <p:spPr>
          <a:xfrm>
            <a:off x="6958614" y="1530655"/>
            <a:ext cx="3006314" cy="556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Восточного Казахстана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4F36C90-DDF0-4056-AF7D-A913E13087B4}"/>
              </a:ext>
            </a:extLst>
          </p:cNvPr>
          <p:cNvSpPr/>
          <p:nvPr/>
        </p:nvSpPr>
        <p:spPr>
          <a:xfrm>
            <a:off x="2799355" y="1216868"/>
            <a:ext cx="2066629" cy="553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Тургайское плато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40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Презентация &quot;Все люди умеют плавать!&quot; -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27299" r="34637" b="16000"/>
          <a:stretch>
            <a:fillRect/>
          </a:stretch>
        </p:blipFill>
        <p:spPr bwMode="auto">
          <a:xfrm>
            <a:off x="3770037" y="3292808"/>
            <a:ext cx="2832100" cy="2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063750" y="1313125"/>
            <a:ext cx="8064500" cy="14880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612FA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32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Прочитать темы – 26-28.</a:t>
            </a:r>
            <a:endParaRPr kumimoji="0" lang="ru-RU" sz="3200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Ответить на вопросы на стр. </a:t>
            </a:r>
            <a:r>
              <a:rPr kumimoji="0" lang="ru-RU" sz="3200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63.</a:t>
            </a:r>
            <a:endParaRPr kumimoji="0" lang="ru-RU" sz="3200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12" normalizeH="0" baseline="0" noProof="0" dirty="0" err="1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653" name="Picture 9" descr="Книги о ВПК и армии, историческая и деловая литература. Выпуск 2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0" y="3685633"/>
            <a:ext cx="3352634" cy="24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77" y="3566543"/>
            <a:ext cx="518204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ИР ПОЛУПУСТЫНЬ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5010" y="1042564"/>
            <a:ext cx="7142920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животных меняются в зависимости от сезона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Летом с юга проникают теплолюбивые животные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 зима очень холодная, осенью животные возвращаются на юг, впадают в спячку.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Полевой жаворонок — Википедия">
            <a:extLst>
              <a:ext uri="{FF2B5EF4-FFF2-40B4-BE49-F238E27FC236}">
                <a16:creationId xmlns:a16="http://schemas.microsoft.com/office/drawing/2014/main" id="{24DC173F-CA8D-428E-89B8-539CCE1B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1042564"/>
            <a:ext cx="4212713" cy="27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екас (фото): Осторожный «лесной барашек»">
            <a:extLst>
              <a:ext uri="{FF2B5EF4-FFF2-40B4-BE49-F238E27FC236}">
                <a16:creationId xmlns:a16="http://schemas.microsoft.com/office/drawing/2014/main" id="{77D89CAE-9ECF-43D3-8AC9-3538C8AD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3803374"/>
            <a:ext cx="4212713" cy="29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shda Kaltakesak ko'rsa / Тушда Калтакесак курса tush tabiri">
            <a:extLst>
              <a:ext uri="{FF2B5EF4-FFF2-40B4-BE49-F238E27FC236}">
                <a16:creationId xmlns:a16="http://schemas.microsoft.com/office/drawing/2014/main" id="{60516AE5-8ADF-4D6F-A242-A034804A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3376"/>
            <a:ext cx="4962939" cy="24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ЖИВОТНЫЕ ПОЛУПУСТЫНЬ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1251433" y="993210"/>
            <a:ext cx="2570921" cy="3605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Пеночка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925288" y="1032757"/>
            <a:ext cx="2332382" cy="389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Белая куропатка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7841763" y="993208"/>
            <a:ext cx="3012010" cy="36052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Сыч полярный</a:t>
            </a: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44016" y="3935622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Суслик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2527934" y="393562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Тушканчик</a:t>
            </a:r>
          </a:p>
        </p:txBody>
      </p:sp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id="{AF0FFF19-EB3A-4198-A539-C7BA1AC3B8C8}"/>
              </a:ext>
            </a:extLst>
          </p:cNvPr>
          <p:cNvSpPr/>
          <p:nvPr/>
        </p:nvSpPr>
        <p:spPr>
          <a:xfrm>
            <a:off x="5037033" y="3935622"/>
            <a:ext cx="2332382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Песчаные мыши</a:t>
            </a: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20E5F573-B790-4DF4-A160-44E270DBC456}"/>
              </a:ext>
            </a:extLst>
          </p:cNvPr>
          <p:cNvSpPr/>
          <p:nvPr/>
        </p:nvSpPr>
        <p:spPr>
          <a:xfrm>
            <a:off x="7425288" y="393562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Крыса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FBCD6393-3347-4482-9760-551B45211998}"/>
              </a:ext>
            </a:extLst>
          </p:cNvPr>
          <p:cNvSpPr/>
          <p:nvPr/>
        </p:nvSpPr>
        <p:spPr>
          <a:xfrm>
            <a:off x="9649539" y="393562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</a:t>
            </a:r>
          </a:p>
        </p:txBody>
      </p:sp>
      <p:pic>
        <p:nvPicPr>
          <p:cNvPr id="3074" name="Picture 2" descr="Пуночка, или снежный подорожник — Птицы Алтая">
            <a:extLst>
              <a:ext uri="{FF2B5EF4-FFF2-40B4-BE49-F238E27FC236}">
                <a16:creationId xmlns:a16="http://schemas.microsoft.com/office/drawing/2014/main" id="{26C9C808-5FED-4FAB-AA67-AC6CAA01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09" y="1453292"/>
            <a:ext cx="2837586" cy="25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ishki keklik ov qilish bo'yicha maslahatlar. Keklik uchun kuzgi ovning  xususiyatlari">
            <a:extLst>
              <a:ext uri="{FF2B5EF4-FFF2-40B4-BE49-F238E27FC236}">
                <a16:creationId xmlns:a16="http://schemas.microsoft.com/office/drawing/2014/main" id="{58FB902D-0D44-4900-BDD2-D0C2121D6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t="25556" r="12137" b="8814"/>
          <a:stretch/>
        </p:blipFill>
        <p:spPr bwMode="auto">
          <a:xfrm>
            <a:off x="4677207" y="1489130"/>
            <a:ext cx="2837586" cy="25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ыч на охоте (22 фото)">
            <a:extLst>
              <a:ext uri="{FF2B5EF4-FFF2-40B4-BE49-F238E27FC236}">
                <a16:creationId xmlns:a16="http://schemas.microsoft.com/office/drawing/2014/main" id="{E4A8581A-47E5-4C0D-B582-C0F82C9F3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t="20995" r="7065" b="13238"/>
          <a:stretch/>
        </p:blipFill>
        <p:spPr bwMode="auto">
          <a:xfrm>
            <a:off x="7981343" y="1489130"/>
            <a:ext cx="3012010" cy="24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Малый суслик.: f_owl_er — LiveJournal">
            <a:extLst>
              <a:ext uri="{FF2B5EF4-FFF2-40B4-BE49-F238E27FC236}">
                <a16:creationId xmlns:a16="http://schemas.microsoft.com/office/drawing/2014/main" id="{A603869A-66CA-4506-9A4A-77AE1D4FC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3012" r="39735" b="9246"/>
          <a:stretch/>
        </p:blipFill>
        <p:spPr bwMode="auto">
          <a:xfrm>
            <a:off x="81514" y="4453766"/>
            <a:ext cx="2343634" cy="24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Семейство тушканчиковые (Dipodidae) – Мир Знаний">
            <a:extLst>
              <a:ext uri="{FF2B5EF4-FFF2-40B4-BE49-F238E27FC236}">
                <a16:creationId xmlns:a16="http://schemas.microsoft.com/office/drawing/2014/main" id="{5D3031F1-A2E6-4068-8F5F-8D619A384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1980" r="21050" b="9178"/>
          <a:stretch/>
        </p:blipFill>
        <p:spPr bwMode="auto">
          <a:xfrm>
            <a:off x="2536894" y="4464140"/>
            <a:ext cx="2276650" cy="23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Песчанка отзывы">
            <a:extLst>
              <a:ext uri="{FF2B5EF4-FFF2-40B4-BE49-F238E27FC236}">
                <a16:creationId xmlns:a16="http://schemas.microsoft.com/office/drawing/2014/main" id="{E56B1F2C-DE46-4F35-9D2F-E9BEB5A25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1" t="4638" b="4734"/>
          <a:stretch/>
        </p:blipFill>
        <p:spPr bwMode="auto">
          <a:xfrm>
            <a:off x="4813544" y="4453764"/>
            <a:ext cx="2564914" cy="24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ush Tabiri - Tushda Kalamush Ko'rish - 12 Мая 2020 - Nozim-Studio.com |  Sevimli Portal">
            <a:extLst>
              <a:ext uri="{FF2B5EF4-FFF2-40B4-BE49-F238E27FC236}">
                <a16:creationId xmlns:a16="http://schemas.microsoft.com/office/drawing/2014/main" id="{C3845952-F0E7-4DE3-9054-C4DB24F5B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2566" r="14945" b="18261"/>
          <a:stretch/>
        </p:blipFill>
        <p:spPr bwMode="auto">
          <a:xfrm>
            <a:off x="7140063" y="4458953"/>
            <a:ext cx="2509476" cy="239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крот — Викисловарь">
            <a:extLst>
              <a:ext uri="{FF2B5EF4-FFF2-40B4-BE49-F238E27FC236}">
                <a16:creationId xmlns:a16="http://schemas.microsoft.com/office/drawing/2014/main" id="{E4CC43D6-AD42-4050-9F92-A2D06155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36" y="4464140"/>
            <a:ext cx="2567264" cy="24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ПОЛУПУСТЫНЬ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87CC9387-F068-4C36-875D-1E6E298E8BDC}"/>
              </a:ext>
            </a:extLst>
          </p:cNvPr>
          <p:cNvSpPr/>
          <p:nvPr/>
        </p:nvSpPr>
        <p:spPr>
          <a:xfrm>
            <a:off x="1762380" y="1118508"/>
            <a:ext cx="2570921" cy="4011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Сайгак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47827024-4F27-46C9-9922-322BAE80C63C}"/>
              </a:ext>
            </a:extLst>
          </p:cNvPr>
          <p:cNvSpPr/>
          <p:nvPr/>
        </p:nvSpPr>
        <p:spPr>
          <a:xfrm>
            <a:off x="7934083" y="1043216"/>
            <a:ext cx="2570921" cy="5517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Джейран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9E779ED4-934B-4AEE-A588-1F29DB1A6BF0}"/>
              </a:ext>
            </a:extLst>
          </p:cNvPr>
          <p:cNvSpPr/>
          <p:nvPr/>
        </p:nvSpPr>
        <p:spPr>
          <a:xfrm>
            <a:off x="412219" y="3914057"/>
            <a:ext cx="3394382" cy="5938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Тяньшанский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баран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F7585CFE-AEFA-4330-89C4-0366DFC6FE8D}"/>
              </a:ext>
            </a:extLst>
          </p:cNvPr>
          <p:cNvSpPr/>
          <p:nvPr/>
        </p:nvSpPr>
        <p:spPr>
          <a:xfrm>
            <a:off x="4729990" y="1022136"/>
            <a:ext cx="2570921" cy="5938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архур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id="{71D28778-98F0-4152-9EEB-11042AC9DBFF}"/>
              </a:ext>
            </a:extLst>
          </p:cNvPr>
          <p:cNvSpPr/>
          <p:nvPr/>
        </p:nvSpPr>
        <p:spPr>
          <a:xfrm>
            <a:off x="8956203" y="3924270"/>
            <a:ext cx="2570921" cy="5567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Кулан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0968F60A-16FB-4853-8622-2B1DD3604EBA}"/>
              </a:ext>
            </a:extLst>
          </p:cNvPr>
          <p:cNvSpPr/>
          <p:nvPr/>
        </p:nvSpPr>
        <p:spPr>
          <a:xfrm>
            <a:off x="3731471" y="3909670"/>
            <a:ext cx="2570921" cy="5313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Скорпион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id="{FE6E9F07-D446-448E-B0AB-68A8027FAB26}"/>
              </a:ext>
            </a:extLst>
          </p:cNvPr>
          <p:cNvSpPr/>
          <p:nvPr/>
        </p:nvSpPr>
        <p:spPr>
          <a:xfrm>
            <a:off x="6302392" y="3911772"/>
            <a:ext cx="2570921" cy="5817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Каракурт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 descr="Сайгак: Как продать совесть за рога | Пикабу">
            <a:extLst>
              <a:ext uri="{FF2B5EF4-FFF2-40B4-BE49-F238E27FC236}">
                <a16:creationId xmlns:a16="http://schemas.microsoft.com/office/drawing/2014/main" id="{0320229B-D6C9-4A6D-BB8D-F310259DA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6184" r="19880" b="25410"/>
          <a:stretch/>
        </p:blipFill>
        <p:spPr bwMode="auto">
          <a:xfrm>
            <a:off x="1633815" y="1676408"/>
            <a:ext cx="2828050" cy="19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uhammad+Yusuf+-+Jayron+she'ri+|+Мухаммад+Юсуф+Жайрон+шеъри.mp4">
            <a:extLst>
              <a:ext uri="{FF2B5EF4-FFF2-40B4-BE49-F238E27FC236}">
                <a16:creationId xmlns:a16="http://schemas.microsoft.com/office/drawing/2014/main" id="{1F93CC45-CE1A-4E80-AA83-DECD57352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12995"/>
          <a:stretch/>
        </p:blipFill>
        <p:spPr bwMode="auto">
          <a:xfrm>
            <a:off x="7508871" y="1676408"/>
            <a:ext cx="3503362" cy="19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laninska ovca. Bighorn Sheep, Argali i Mouflon">
            <a:extLst>
              <a:ext uri="{FF2B5EF4-FFF2-40B4-BE49-F238E27FC236}">
                <a16:creationId xmlns:a16="http://schemas.microsoft.com/office/drawing/2014/main" id="{833A4E72-3BF8-4512-A9C2-42B6E9510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r="7866"/>
          <a:stretch/>
        </p:blipFill>
        <p:spPr bwMode="auto">
          <a:xfrm>
            <a:off x="762036" y="4497030"/>
            <a:ext cx="2460987" cy="21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ografiya fanidan ochiq dars">
            <a:extLst>
              <a:ext uri="{FF2B5EF4-FFF2-40B4-BE49-F238E27FC236}">
                <a16:creationId xmlns:a16="http://schemas.microsoft.com/office/drawing/2014/main" id="{40125310-ACE6-4970-9A4F-22365D542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6" t="27174" r="8479" b="22391"/>
          <a:stretch/>
        </p:blipFill>
        <p:spPr bwMode="auto">
          <a:xfrm>
            <a:off x="5026821" y="1676408"/>
            <a:ext cx="1977261" cy="22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'zbekistonni 10 ta nodir hayvonlari | Odam.uz - Odamlar uchun veb-sayti">
            <a:extLst>
              <a:ext uri="{FF2B5EF4-FFF2-40B4-BE49-F238E27FC236}">
                <a16:creationId xmlns:a16="http://schemas.microsoft.com/office/drawing/2014/main" id="{78AF6C2E-7DA7-45B7-B4EA-FE51BF211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12339" r="25444" b="11898"/>
          <a:stretch/>
        </p:blipFill>
        <p:spPr bwMode="auto">
          <a:xfrm>
            <a:off x="9349341" y="4742786"/>
            <a:ext cx="2046540" cy="19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ushda chayon ⋆ Tush tabirlari mukammal sayt">
            <a:extLst>
              <a:ext uri="{FF2B5EF4-FFF2-40B4-BE49-F238E27FC236}">
                <a16:creationId xmlns:a16="http://schemas.microsoft.com/office/drawing/2014/main" id="{94AB3DDB-E913-4B95-9F24-6C00A3DA7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9158"/>
          <a:stretch/>
        </p:blipFill>
        <p:spPr bwMode="auto">
          <a:xfrm>
            <a:off x="3612642" y="4710306"/>
            <a:ext cx="2402808" cy="19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Жителей Шымкента атакуют каракурты">
            <a:extLst>
              <a:ext uri="{FF2B5EF4-FFF2-40B4-BE49-F238E27FC236}">
                <a16:creationId xmlns:a16="http://schemas.microsoft.com/office/drawing/2014/main" id="{24DF354C-7DA1-4A2F-A27A-92653704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77" y="4696876"/>
            <a:ext cx="2375533" cy="19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ЖИВОТНЫЙ МИР 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39299" y="1099929"/>
            <a:ext cx="2570921" cy="215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Черепаха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2989247" y="1099929"/>
            <a:ext cx="2332382" cy="2036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Ящерица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5825679" y="1099929"/>
            <a:ext cx="3012010" cy="215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Агама</a:t>
            </a: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9341739" y="962790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Удав</a:t>
            </a: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39299" y="3756905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Стрела-змея</a:t>
            </a: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3106554" y="373539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Лиса</a:t>
            </a: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20E5F573-B790-4DF4-A160-44E270DBC456}"/>
              </a:ext>
            </a:extLst>
          </p:cNvPr>
          <p:cNvSpPr/>
          <p:nvPr/>
        </p:nvSpPr>
        <p:spPr>
          <a:xfrm>
            <a:off x="6220203" y="373539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Шакал</a:t>
            </a: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FBCD6393-3347-4482-9760-551B45211998}"/>
              </a:ext>
            </a:extLst>
          </p:cNvPr>
          <p:cNvSpPr/>
          <p:nvPr/>
        </p:nvSpPr>
        <p:spPr>
          <a:xfrm>
            <a:off x="9296862" y="3756905"/>
            <a:ext cx="245089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Барханный кот</a:t>
            </a:r>
          </a:p>
        </p:txBody>
      </p:sp>
      <p:pic>
        <p:nvPicPr>
          <p:cNvPr id="5122" name="Picture 2" descr="toshbaqa Instagram posts - Gramho.com">
            <a:extLst>
              <a:ext uri="{FF2B5EF4-FFF2-40B4-BE49-F238E27FC236}">
                <a16:creationId xmlns:a16="http://schemas.microsoft.com/office/drawing/2014/main" id="{1B2B759F-F25A-424F-A4BD-D973C4CC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455585"/>
            <a:ext cx="2397964" cy="229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ltakesak Instagram posts (photos and videos) - Picuki.com">
            <a:extLst>
              <a:ext uri="{FF2B5EF4-FFF2-40B4-BE49-F238E27FC236}">
                <a16:creationId xmlns:a16="http://schemas.microsoft.com/office/drawing/2014/main" id="{8B59B4AC-727E-4321-9662-F833821D6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25050" r="24235" b="35789"/>
          <a:stretch/>
        </p:blipFill>
        <p:spPr bwMode="auto">
          <a:xfrm>
            <a:off x="2607896" y="1440737"/>
            <a:ext cx="2945949" cy="22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indhoek East Check List · iNaturalist">
            <a:extLst>
              <a:ext uri="{FF2B5EF4-FFF2-40B4-BE49-F238E27FC236}">
                <a16:creationId xmlns:a16="http://schemas.microsoft.com/office/drawing/2014/main" id="{05E74344-7FD7-450A-9A6E-E34280A0B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t="18919" r="7426" b="6254"/>
          <a:stretch/>
        </p:blipFill>
        <p:spPr bwMode="auto">
          <a:xfrm>
            <a:off x="5616139" y="1440736"/>
            <a:ext cx="3326062" cy="22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harq bo'g'ma iloni - Eryx tataricus - hujayra.uz">
            <a:extLst>
              <a:ext uri="{FF2B5EF4-FFF2-40B4-BE49-F238E27FC236}">
                <a16:creationId xmlns:a16="http://schemas.microsoft.com/office/drawing/2014/main" id="{E0C9CBC7-FE49-48FC-AC80-CFF25F6A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95" y="1440735"/>
            <a:ext cx="3035629" cy="22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unyoning eng zaxarli ilonlari | Odam.uz - Odamlar uchun veb-sayti">
            <a:extLst>
              <a:ext uri="{FF2B5EF4-FFF2-40B4-BE49-F238E27FC236}">
                <a16:creationId xmlns:a16="http://schemas.microsoft.com/office/drawing/2014/main" id="{BBEAC089-DB9C-4139-BEE5-D3C6F2FED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3349" r="12941" b="22142"/>
          <a:stretch/>
        </p:blipFill>
        <p:spPr bwMode="auto">
          <a:xfrm>
            <a:off x="123560" y="4220004"/>
            <a:ext cx="2484336" cy="24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ulki | www.ziyouz.uz">
            <a:extLst>
              <a:ext uri="{FF2B5EF4-FFF2-40B4-BE49-F238E27FC236}">
                <a16:creationId xmlns:a16="http://schemas.microsoft.com/office/drawing/2014/main" id="{AA69D818-5BC4-41FB-AA1A-B44F36F0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89" y="4205047"/>
            <a:ext cx="2924481" cy="248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iyabo'ri haqida qiziqarli faktlar…">
            <a:extLst>
              <a:ext uri="{FF2B5EF4-FFF2-40B4-BE49-F238E27FC236}">
                <a16:creationId xmlns:a16="http://schemas.microsoft.com/office/drawing/2014/main" id="{1CF0C771-14B9-489B-AF77-58C4DC9D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63" y="4205047"/>
            <a:ext cx="3326062" cy="24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Исчезающие животные: Барханный кот. Фотографии.. Обсуждение на LiveInternet  - Российский Сервис Онлайн-Дневников">
            <a:extLst>
              <a:ext uri="{FF2B5EF4-FFF2-40B4-BE49-F238E27FC236}">
                <a16:creationId xmlns:a16="http://schemas.microsoft.com/office/drawing/2014/main" id="{F51A5B39-62DF-4EBB-92BE-8AE5F57F5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11859" r="8821" b="10442"/>
          <a:stretch/>
        </p:blipFill>
        <p:spPr bwMode="auto">
          <a:xfrm>
            <a:off x="9045318" y="4207012"/>
            <a:ext cx="3035629" cy="24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2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8930310" y="2571942"/>
            <a:ext cx="3062907" cy="2467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Кызылкумских саксаульниках встречается бухарский олень-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хангул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xongul | www.ziyouz.uz">
            <a:extLst>
              <a:ext uri="{FF2B5EF4-FFF2-40B4-BE49-F238E27FC236}">
                <a16:creationId xmlns:a16="http://schemas.microsoft.com/office/drawing/2014/main" id="{519BE059-EC3C-41AC-9300-BE20EEFA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0" y="1590261"/>
            <a:ext cx="8376757" cy="50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1BAD78-094A-439A-BA46-AF483B4ADECE}"/>
              </a:ext>
            </a:extLst>
          </p:cNvPr>
          <p:cNvSpPr/>
          <p:nvPr/>
        </p:nvSpPr>
        <p:spPr>
          <a:xfrm>
            <a:off x="2770496" y="1022312"/>
            <a:ext cx="2296726" cy="460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Хангул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ЖИВОТНЫЕ ПУСТЫНЬ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ЖИВОТНЫЙ МИР 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175984" y="1002007"/>
            <a:ext cx="3531932" cy="3759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Саксаульный жаворонок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700267" y="975798"/>
            <a:ext cx="2332382" cy="4167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Славка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8434471" y="1002007"/>
            <a:ext cx="3012010" cy="3380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Степная ворона</a:t>
            </a: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111834" y="5171685"/>
            <a:ext cx="1955504" cy="6265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Степной сорокопут</a:t>
            </a: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5169240" y="5171685"/>
            <a:ext cx="2589822" cy="7417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Саксаульный воробей</a:t>
            </a:r>
          </a:p>
        </p:txBody>
      </p:sp>
      <p:pic>
        <p:nvPicPr>
          <p:cNvPr id="7170" name="Picture 2" descr="102 вида, странный день 2018-05-16. Птицы Казахстана.">
            <a:extLst>
              <a:ext uri="{FF2B5EF4-FFF2-40B4-BE49-F238E27FC236}">
                <a16:creationId xmlns:a16="http://schemas.microsoft.com/office/drawing/2014/main" id="{BAD41C3E-543B-4B1F-AFDE-84B69D11F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t="32077" r="3559" b="12078"/>
          <a:stretch/>
        </p:blipFill>
        <p:spPr bwMode="auto">
          <a:xfrm>
            <a:off x="152049" y="1411033"/>
            <a:ext cx="3555867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аксаульный воробей (24 фото)">
            <a:extLst>
              <a:ext uri="{FF2B5EF4-FFF2-40B4-BE49-F238E27FC236}">
                <a16:creationId xmlns:a16="http://schemas.microsoft.com/office/drawing/2014/main" id="{9EBFE780-53A0-4222-8751-CB9BFDD0B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1" t="24734" r="10145" b="6280"/>
          <a:stretch/>
        </p:blipFill>
        <p:spPr bwMode="auto">
          <a:xfrm>
            <a:off x="7441903" y="4169525"/>
            <a:ext cx="3840438" cy="26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Серая славка (Sylvia communis)">
            <a:extLst>
              <a:ext uri="{FF2B5EF4-FFF2-40B4-BE49-F238E27FC236}">
                <a16:creationId xmlns:a16="http://schemas.microsoft.com/office/drawing/2014/main" id="{E3101719-6CC6-4E43-A0C5-E8DD48C3F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0044" r="7216" b="10858"/>
          <a:stretch/>
        </p:blipFill>
        <p:spPr bwMode="auto">
          <a:xfrm>
            <a:off x="4002157" y="1411033"/>
            <a:ext cx="3723859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Степная ворона 6 букв">
            <a:extLst>
              <a:ext uri="{FF2B5EF4-FFF2-40B4-BE49-F238E27FC236}">
                <a16:creationId xmlns:a16="http://schemas.microsoft.com/office/drawing/2014/main" id="{12632E18-0857-48BD-A0B8-C7C51BA9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57" y="1417661"/>
            <a:ext cx="3840439" cy="262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Пустынный сорокопут (Lanius pallidirostris). Птицы Казахстана.">
            <a:extLst>
              <a:ext uri="{FF2B5EF4-FFF2-40B4-BE49-F238E27FC236}">
                <a16:creationId xmlns:a16="http://schemas.microsoft.com/office/drawing/2014/main" id="{7B8771FE-19E3-4301-A227-67F787F94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8" t="26883" r="25435" b="25733"/>
          <a:stretch/>
        </p:blipFill>
        <p:spPr bwMode="auto">
          <a:xfrm>
            <a:off x="2067338" y="4227119"/>
            <a:ext cx="3419061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ЖИВОТНЫЙ МИР ГОР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356249" y="1902160"/>
            <a:ext cx="1412983" cy="4007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5935674" y="1902160"/>
            <a:ext cx="1591447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5831069" y="5290548"/>
            <a:ext cx="1726739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Джейран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270178" y="5156353"/>
            <a:ext cx="1585126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Гиена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Ustoz, - dedi bir kun tulki tulkiga,">
            <a:extLst>
              <a:ext uri="{FF2B5EF4-FFF2-40B4-BE49-F238E27FC236}">
                <a16:creationId xmlns:a16="http://schemas.microsoft.com/office/drawing/2014/main" id="{5A444085-9280-4FF2-98D4-329DC396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4" y="1246810"/>
            <a:ext cx="4028661" cy="26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oʻri - Wikiwand">
            <a:extLst>
              <a:ext uri="{FF2B5EF4-FFF2-40B4-BE49-F238E27FC236}">
                <a16:creationId xmlns:a16="http://schemas.microsoft.com/office/drawing/2014/main" id="{18333AC7-F5AE-4340-93FF-B89EFE2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21" y="1246811"/>
            <a:ext cx="4240696" cy="26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ayvonot olamining eng antiqa vakillari — Sof.uz">
            <a:extLst>
              <a:ext uri="{FF2B5EF4-FFF2-40B4-BE49-F238E27FC236}">
                <a16:creationId xmlns:a16="http://schemas.microsoft.com/office/drawing/2014/main" id="{9F8D0B46-B331-4B2B-83EA-4DC688A00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r="38044" b="19838"/>
          <a:stretch/>
        </p:blipFill>
        <p:spPr bwMode="auto">
          <a:xfrm>
            <a:off x="1802408" y="4110128"/>
            <a:ext cx="4028661" cy="27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uxoroda jayron ovchilari qo'lga olindi">
            <a:extLst>
              <a:ext uri="{FF2B5EF4-FFF2-40B4-BE49-F238E27FC236}">
                <a16:creationId xmlns:a16="http://schemas.microsoft.com/office/drawing/2014/main" id="{FE05DA11-7EF2-4A60-A4A8-2806F71C7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23791"/>
          <a:stretch/>
        </p:blipFill>
        <p:spPr bwMode="auto">
          <a:xfrm>
            <a:off x="7527122" y="4110128"/>
            <a:ext cx="4240696" cy="27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2662</TotalTime>
  <Words>475</Words>
  <Application>Microsoft Office PowerPoint</Application>
  <PresentationFormat>Широкоэкранный</PresentationFormat>
  <Paragraphs>151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299</cp:revision>
  <dcterms:created xsi:type="dcterms:W3CDTF">2020-09-25T10:29:56Z</dcterms:created>
  <dcterms:modified xsi:type="dcterms:W3CDTF">2020-11-12T03:05:39Z</dcterms:modified>
</cp:coreProperties>
</file>