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</p:sldMasterIdLst>
  <p:sldIdLst>
    <p:sldId id="293" r:id="rId4"/>
    <p:sldId id="294" r:id="rId5"/>
    <p:sldId id="296" r:id="rId6"/>
    <p:sldId id="341" r:id="rId7"/>
    <p:sldId id="318" r:id="rId8"/>
    <p:sldId id="309" r:id="rId9"/>
    <p:sldId id="342" r:id="rId10"/>
    <p:sldId id="343" r:id="rId11"/>
    <p:sldId id="298" r:id="rId12"/>
    <p:sldId id="308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6" r:id="rId25"/>
    <p:sldId id="357" r:id="rId26"/>
    <p:sldId id="358" r:id="rId27"/>
    <p:sldId id="313" r:id="rId28"/>
    <p:sldId id="360" r:id="rId29"/>
    <p:sldId id="361" r:id="rId30"/>
    <p:sldId id="36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E181"/>
    <a:srgbClr val="5B9BD5"/>
    <a:srgbClr val="935323"/>
    <a:srgbClr val="9954CC"/>
    <a:srgbClr val="866600"/>
    <a:srgbClr val="483700"/>
    <a:srgbClr val="0C0900"/>
    <a:srgbClr val="CC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6579E-E817-4B17-ABEF-13CDFAF6AE5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BDCC82D0-6AB5-4C73-9574-2A3DF7102BB3}" type="pres">
      <dgm:prSet presAssocID="{1096579E-E817-4B17-ABEF-13CDFAF6AE56}" presName="Name0" presStyleCnt="0">
        <dgm:presLayoutVars>
          <dgm:dir/>
          <dgm:resizeHandles val="exact"/>
        </dgm:presLayoutVars>
      </dgm:prSet>
      <dgm:spPr/>
    </dgm:pt>
  </dgm:ptLst>
  <dgm:cxnLst>
    <dgm:cxn modelId="{4BF000B5-4483-4B37-9B83-8607E5D006C9}" type="presOf" srcId="{1096579E-E817-4B17-ABEF-13CDFAF6AE56}" destId="{BDCC82D0-6AB5-4C73-9574-2A3DF7102BB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4A94C-3D0B-4809-A5C1-A543779A43E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98C2A-D075-4FFF-A79F-125563A26CC3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47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F9460-DEB1-4C57-87CE-2E00EC53691E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7D12DE-BB8D-494C-AE84-BC9DB56D0E70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88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6F4A1-B462-46CF-92BE-522C2CF6E0FF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6AFCF-AA79-40A3-BDAB-9AD657C3FD56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15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93A07-F01A-4038-853C-44F4AB9EA9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47F35B-D130-49F2-A1B2-D0F1A817BFB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81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671A0-A810-4C13-A6B9-0396390C057C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1B5E3-52FB-4313-941D-EC38D78D4F7E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117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41C7A3-FC0E-4153-828B-493605F75391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C71E3-861F-466B-B8F9-2D8F29C478AC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73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C52F8-A68D-496B-AC36-1787BCE2CEB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0106A6-6DE1-45CE-B81D-7940121494DC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43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A97B5B-EA4A-457A-9662-87AE690B6A70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6E68E-6753-4586-A1E0-2826B40E81D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6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8C5ED-661B-47C8-BDFB-E6FE645372EB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14822-28B2-4BA1-83C7-06F9CDCC32D9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14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76349-7008-404C-800C-DA8242D49C0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7C9A7-2D01-44CE-AF51-19C50265C5C2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70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4A71F-F83E-499E-9616-D54BC762EC5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09EE41-45D7-4AD6-9E10-F0BD73F918A0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6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5EF46-F384-4AF2-91D4-792B7008581A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C9586A-0659-4519-84C6-83E8D0FB1C2F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8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7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-18686"/>
            <a:ext cx="12190412" cy="1997611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139032" y="2635608"/>
            <a:ext cx="10817144" cy="298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ru-RU" altLang="ru-RU" sz="4800" b="1" dirty="0" smtClean="0">
                <a:latin typeface="Arial" pitchFamily="34" charset="0"/>
                <a:cs typeface="Arial" pitchFamily="34" charset="0"/>
              </a:rPr>
              <a:t>Растительность Средней Азии. Растительность пустынь. Растительность предгорий, гор и высокогорий. </a:t>
            </a:r>
            <a:endParaRPr lang="uz-Cyrl-UZ" alt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11978" y="2635608"/>
            <a:ext cx="728662" cy="2984468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ru-RU" altLang="ru-RU" sz="7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 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object 11"/>
          <p:cNvSpPr>
            <a:spLocks noChangeArrowheads="1"/>
          </p:cNvSpPr>
          <p:nvPr/>
        </p:nvSpPr>
        <p:spPr bwMode="auto">
          <a:xfrm>
            <a:off x="611982" y="261964"/>
            <a:ext cx="1054100" cy="1433513"/>
          </a:xfrm>
          <a:custGeom>
            <a:avLst/>
            <a:gdLst>
              <a:gd name="T0" fmla="*/ 0 w 335280"/>
              <a:gd name="T1" fmla="*/ 0 h 464184"/>
              <a:gd name="T2" fmla="*/ 335280 w 335280"/>
              <a:gd name="T3" fmla="*/ 464184 h 464184"/>
            </a:gdLst>
            <a:ahLst/>
            <a:cxnLst>
              <a:cxn ang="0">
                <a:pos x="67618" y="420771"/>
              </a:cxn>
              <a:cxn ang="0">
                <a:pos x="311425" y="463657"/>
              </a:cxn>
              <a:cxn ang="0">
                <a:pos x="83073" y="448203"/>
              </a:cxn>
              <a:cxn ang="0">
                <a:pos x="314902" y="420771"/>
              </a:cxn>
              <a:cxn ang="0">
                <a:pos x="299448" y="432748"/>
              </a:cxn>
              <a:cxn ang="0">
                <a:pos x="314902" y="432748"/>
              </a:cxn>
              <a:cxn ang="0">
                <a:pos x="183531" y="3477"/>
              </a:cxn>
              <a:cxn ang="0">
                <a:pos x="91752" y="35545"/>
              </a:cxn>
              <a:cxn ang="0">
                <a:pos x="6658" y="145194"/>
              </a:cxn>
              <a:cxn ang="0">
                <a:pos x="25451" y="284570"/>
              </a:cxn>
              <a:cxn ang="0">
                <a:pos x="135417" y="370384"/>
              </a:cxn>
              <a:cxn ang="0">
                <a:pos x="198986" y="417294"/>
              </a:cxn>
              <a:cxn ang="0">
                <a:pos x="138337" y="357127"/>
              </a:cxn>
              <a:cxn ang="0">
                <a:pos x="36736" y="278997"/>
              </a:cxn>
              <a:cxn ang="0">
                <a:pos x="19598" y="147996"/>
              </a:cxn>
              <a:cxn ang="0">
                <a:pos x="97726" y="46394"/>
              </a:cxn>
              <a:cxn ang="0">
                <a:pos x="198986" y="23183"/>
              </a:cxn>
              <a:cxn ang="0">
                <a:pos x="198986" y="23183"/>
              </a:cxn>
              <a:cxn ang="0">
                <a:pos x="141817" y="54226"/>
              </a:cxn>
              <a:cxn ang="0">
                <a:pos x="53770" y="146893"/>
              </a:cxn>
              <a:cxn ang="0">
                <a:pos x="71837" y="278493"/>
              </a:cxn>
              <a:cxn ang="0">
                <a:pos x="183531" y="340017"/>
              </a:cxn>
              <a:cxn ang="0">
                <a:pos x="199104" y="339989"/>
              </a:cxn>
              <a:cxn ang="0">
                <a:pos x="191260" y="324561"/>
              </a:cxn>
              <a:cxn ang="0">
                <a:pos x="98632" y="286118"/>
              </a:cxn>
              <a:cxn ang="0">
                <a:pos x="118873" y="248926"/>
              </a:cxn>
              <a:cxn ang="0">
                <a:pos x="65867" y="232409"/>
              </a:cxn>
              <a:cxn ang="0">
                <a:pos x="59889" y="193191"/>
              </a:cxn>
              <a:cxn ang="0">
                <a:pos x="62014" y="170009"/>
              </a:cxn>
              <a:cxn ang="0">
                <a:pos x="131371" y="154551"/>
              </a:cxn>
              <a:cxn ang="0">
                <a:pos x="108573" y="91125"/>
              </a:cxn>
              <a:cxn ang="0">
                <a:pos x="253050" y="62402"/>
              </a:cxn>
              <a:cxn ang="0">
                <a:pos x="198986" y="23183"/>
              </a:cxn>
              <a:cxn ang="0">
                <a:pos x="319500" y="166940"/>
              </a:cxn>
              <a:cxn ang="0">
                <a:pos x="264963" y="301475"/>
              </a:cxn>
              <a:cxn ang="0">
                <a:pos x="252263" y="324561"/>
              </a:cxn>
              <a:cxn ang="0">
                <a:pos x="330700" y="229768"/>
              </a:cxn>
              <a:cxn ang="0">
                <a:pos x="312558" y="118907"/>
              </a:cxn>
              <a:cxn ang="0">
                <a:pos x="142383" y="294328"/>
              </a:cxn>
              <a:cxn ang="0">
                <a:pos x="166629" y="275008"/>
              </a:cxn>
              <a:cxn ang="0">
                <a:pos x="148081" y="170009"/>
              </a:cxn>
              <a:cxn ang="0">
                <a:pos x="144893" y="275008"/>
              </a:cxn>
              <a:cxn ang="0">
                <a:pos x="207490" y="229320"/>
              </a:cxn>
              <a:cxn ang="0">
                <a:pos x="98046" y="231152"/>
              </a:cxn>
              <a:cxn ang="0">
                <a:pos x="114829" y="244872"/>
              </a:cxn>
              <a:cxn ang="0">
                <a:pos x="98046" y="231152"/>
              </a:cxn>
              <a:cxn ang="0">
                <a:pos x="128570" y="113403"/>
              </a:cxn>
              <a:cxn ang="0">
                <a:pos x="188650" y="178412"/>
              </a:cxn>
              <a:cxn ang="0">
                <a:pos x="212867" y="159091"/>
              </a:cxn>
              <a:cxn ang="0">
                <a:pos x="201693" y="62402"/>
              </a:cxn>
              <a:cxn ang="0">
                <a:pos x="191260" y="159091"/>
              </a:cxn>
              <a:cxn ang="0">
                <a:pos x="267097" y="126734"/>
              </a:cxn>
              <a:cxn ang="0">
                <a:pos x="267097" y="126734"/>
              </a:cxn>
              <a:cxn ang="0">
                <a:pos x="270760" y="147600"/>
              </a:cxn>
              <a:cxn ang="0">
                <a:pos x="268538" y="128182"/>
              </a:cxn>
              <a:cxn ang="0">
                <a:pos x="201693" y="62402"/>
              </a:cxn>
              <a:cxn ang="0">
                <a:pos x="271485" y="89391"/>
              </a:cxn>
              <a:cxn ang="0">
                <a:pos x="289953" y="128182"/>
              </a:cxn>
              <a:cxn ang="0">
                <a:pos x="292178" y="89761"/>
              </a:cxn>
            </a:cxnLst>
            <a:rect l="T0" t="T1" r="T2" b="T3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31" name="object 12"/>
          <p:cNvSpPr>
            <a:spLocks noChangeArrowheads="1"/>
          </p:cNvSpPr>
          <p:nvPr/>
        </p:nvSpPr>
        <p:spPr bwMode="auto">
          <a:xfrm>
            <a:off x="1233829" y="804862"/>
            <a:ext cx="257175" cy="349250"/>
          </a:xfrm>
          <a:custGeom>
            <a:avLst/>
            <a:gdLst>
              <a:gd name="T0" fmla="*/ 0 w 62229"/>
              <a:gd name="T1" fmla="*/ 0 h 108584"/>
              <a:gd name="T2" fmla="*/ 62229 w 62229"/>
              <a:gd name="T3" fmla="*/ 108584 h 108584"/>
            </a:gdLst>
            <a:ahLst/>
            <a:cxnLst>
              <a:cxn ang="0">
                <a:pos x="46944" y="0"/>
              </a:cxn>
              <a:cxn ang="0">
                <a:pos x="44046" y="388"/>
              </a:cxn>
              <a:cxn ang="0">
                <a:pos x="41704" y="2223"/>
              </a:cxn>
              <a:cxn ang="0">
                <a:pos x="3186" y="33036"/>
              </a:cxn>
              <a:cxn ang="0">
                <a:pos x="1061" y="34678"/>
              </a:cxn>
              <a:cxn ang="0">
                <a:pos x="0" y="37288"/>
              </a:cxn>
              <a:cxn ang="0">
                <a:pos x="288" y="39992"/>
              </a:cxn>
              <a:cxn ang="0">
                <a:pos x="8500" y="105677"/>
              </a:cxn>
              <a:cxn ang="0">
                <a:pos x="11686" y="108574"/>
              </a:cxn>
              <a:cxn ang="0">
                <a:pos x="16517" y="108574"/>
              </a:cxn>
              <a:cxn ang="0">
                <a:pos x="17481" y="108380"/>
              </a:cxn>
              <a:cxn ang="0">
                <a:pos x="60177" y="91285"/>
              </a:cxn>
              <a:cxn ang="0">
                <a:pos x="61001" y="90027"/>
              </a:cxn>
              <a:cxn ang="0">
                <a:pos x="22021" y="90027"/>
              </a:cxn>
              <a:cxn ang="0">
                <a:pos x="16035" y="42407"/>
              </a:cxn>
              <a:cxn ang="0">
                <a:pos x="40184" y="23086"/>
              </a:cxn>
              <a:cxn ang="0">
                <a:pos x="55742" y="23086"/>
              </a:cxn>
              <a:cxn ang="0">
                <a:pos x="54187" y="7533"/>
              </a:cxn>
              <a:cxn ang="0">
                <a:pos x="54090" y="4733"/>
              </a:cxn>
              <a:cxn ang="0">
                <a:pos x="52257" y="2223"/>
              </a:cxn>
              <a:cxn ang="0">
                <a:pos x="49550" y="1065"/>
              </a:cxn>
              <a:cxn ang="0">
                <a:pos x="46944" y="0"/>
              </a:cxn>
              <a:cxn ang="0">
                <a:pos x="55742" y="23086"/>
              </a:cxn>
              <a:cxn ang="0">
                <a:pos x="40184" y="23086"/>
              </a:cxn>
              <a:cxn ang="0">
                <a:pos x="45882" y="80467"/>
              </a:cxn>
              <a:cxn ang="0">
                <a:pos x="22021" y="90027"/>
              </a:cxn>
              <a:cxn ang="0">
                <a:pos x="61001" y="90027"/>
              </a:cxn>
              <a:cxn ang="0">
                <a:pos x="62204" y="88192"/>
              </a:cxn>
              <a:cxn ang="0">
                <a:pos x="61916" y="84811"/>
              </a:cxn>
              <a:cxn ang="0">
                <a:pos x="55742" y="23086"/>
              </a:cxn>
            </a:cxnLst>
            <a:rect l="T0" t="T1" r="T2" b="T3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55350" y="331377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5" y="339392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uz-Cyrl-UZ" sz="4756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25793" y="1145408"/>
            <a:ext cx="1091184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ПУСТЫНИ СРЕДНЕЙ АЗИИ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Central Asia | Britannica">
            <a:extLst>
              <a:ext uri="{FF2B5EF4-FFF2-40B4-BE49-F238E27FC236}">
                <a16:creationId xmlns:a16="http://schemas.microsoft.com/office/drawing/2014/main" id="{5FE7A6D4-F26C-442C-A2CF-3F36D518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0C841E-1C1B-44FE-A19F-18FA13A0C0D9}"/>
              </a:ext>
            </a:extLst>
          </p:cNvPr>
          <p:cNvSpPr/>
          <p:nvPr/>
        </p:nvSpPr>
        <p:spPr>
          <a:xfrm>
            <a:off x="9700591" y="4956313"/>
            <a:ext cx="2491409" cy="1901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A906B21-FBD4-4E92-B85C-EF629B3B2AF3}"/>
              </a:ext>
            </a:extLst>
          </p:cNvPr>
          <p:cNvSpPr/>
          <p:nvPr/>
        </p:nvSpPr>
        <p:spPr>
          <a:xfrm>
            <a:off x="3915286" y="1542167"/>
            <a:ext cx="1486630" cy="4770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Барсуки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34A6E5D1-BE65-4B2C-9720-C59F91E5B51E}"/>
              </a:ext>
            </a:extLst>
          </p:cNvPr>
          <p:cNvSpPr/>
          <p:nvPr/>
        </p:nvSpPr>
        <p:spPr>
          <a:xfrm>
            <a:off x="4518990" y="2128318"/>
            <a:ext cx="279223" cy="47707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D21F704-20BC-4485-BAE7-B317B661E63C}"/>
              </a:ext>
            </a:extLst>
          </p:cNvPr>
          <p:cNvSpPr/>
          <p:nvPr/>
        </p:nvSpPr>
        <p:spPr>
          <a:xfrm>
            <a:off x="6321288" y="3207024"/>
            <a:ext cx="1841588" cy="4770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Муюнкум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6F8D87C8-D38A-4D52-9B89-2B010B02EDF4}"/>
              </a:ext>
            </a:extLst>
          </p:cNvPr>
          <p:cNvSpPr/>
          <p:nvPr/>
        </p:nvSpPr>
        <p:spPr>
          <a:xfrm>
            <a:off x="7030047" y="3705654"/>
            <a:ext cx="212035" cy="3345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D4590E9-5A0F-46C6-8849-9AD709F14CA9}"/>
              </a:ext>
            </a:extLst>
          </p:cNvPr>
          <p:cNvSpPr/>
          <p:nvPr/>
        </p:nvSpPr>
        <p:spPr>
          <a:xfrm>
            <a:off x="4850296" y="5519423"/>
            <a:ext cx="1891698" cy="4770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Каракумы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3281B878-15B3-422D-874F-C08A4C58E38E}"/>
              </a:ext>
            </a:extLst>
          </p:cNvPr>
          <p:cNvSpPr/>
          <p:nvPr/>
        </p:nvSpPr>
        <p:spPr>
          <a:xfrm rot="6764608">
            <a:off x="4512257" y="5350875"/>
            <a:ext cx="265042" cy="3345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0E26D8D-92FF-4040-84D1-EA5B0DCA9195}"/>
              </a:ext>
            </a:extLst>
          </p:cNvPr>
          <p:cNvSpPr/>
          <p:nvPr/>
        </p:nvSpPr>
        <p:spPr>
          <a:xfrm>
            <a:off x="9522151" y="2442949"/>
            <a:ext cx="2491409" cy="7309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Сарысу и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Прибалхашья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F19EEFE5-7028-49F8-8788-5A01B2ACA74E}"/>
              </a:ext>
            </a:extLst>
          </p:cNvPr>
          <p:cNvSpPr/>
          <p:nvPr/>
        </p:nvSpPr>
        <p:spPr>
          <a:xfrm rot="4163261">
            <a:off x="9566573" y="3107730"/>
            <a:ext cx="268035" cy="6425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165054DF-6B69-40F4-AB79-0852DB58968F}"/>
              </a:ext>
            </a:extLst>
          </p:cNvPr>
          <p:cNvSpPr/>
          <p:nvPr/>
        </p:nvSpPr>
        <p:spPr>
          <a:xfrm>
            <a:off x="1378424" y="2811439"/>
            <a:ext cx="2442906" cy="7450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Каракумы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приаральские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6050ED45-125D-4B6A-BA14-45B119A9CB92}"/>
              </a:ext>
            </a:extLst>
          </p:cNvPr>
          <p:cNvSpPr/>
          <p:nvPr/>
        </p:nvSpPr>
        <p:spPr>
          <a:xfrm>
            <a:off x="3999770" y="3124093"/>
            <a:ext cx="439490" cy="2286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618DADB7-0FED-4A85-9364-6A45F20331BE}"/>
              </a:ext>
            </a:extLst>
          </p:cNvPr>
          <p:cNvSpPr/>
          <p:nvPr/>
        </p:nvSpPr>
        <p:spPr>
          <a:xfrm>
            <a:off x="1221438" y="4458794"/>
            <a:ext cx="1841588" cy="7846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Унгузские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аракумы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3EF7C23C-D392-49E2-9703-4F5ACF0D898B}"/>
              </a:ext>
            </a:extLst>
          </p:cNvPr>
          <p:cNvSpPr/>
          <p:nvPr/>
        </p:nvSpPr>
        <p:spPr>
          <a:xfrm rot="20760271">
            <a:off x="3085209" y="4891309"/>
            <a:ext cx="507405" cy="2457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D022F8FB-41E5-4E15-AB13-1787553CC197}"/>
              </a:ext>
            </a:extLst>
          </p:cNvPr>
          <p:cNvSpPr/>
          <p:nvPr/>
        </p:nvSpPr>
        <p:spPr>
          <a:xfrm>
            <a:off x="6056242" y="4458794"/>
            <a:ext cx="2106633" cy="4770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Кызылкумы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AF33DCED-0DA4-4AFC-B043-14FE2D79810A}"/>
              </a:ext>
            </a:extLst>
          </p:cNvPr>
          <p:cNvSpPr/>
          <p:nvPr/>
        </p:nvSpPr>
        <p:spPr>
          <a:xfrm rot="1270953">
            <a:off x="5621311" y="4470337"/>
            <a:ext cx="406178" cy="23509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4">
            <a:extLst>
              <a:ext uri="{FF2B5EF4-FFF2-40B4-BE49-F238E27FC236}">
                <a16:creationId xmlns:a16="http://schemas.microsoft.com/office/drawing/2014/main" id="{AF0FFF19-EB3A-4198-A539-C7BA1AC3B8C8}"/>
              </a:ext>
            </a:extLst>
          </p:cNvPr>
          <p:cNvSpPr/>
          <p:nvPr/>
        </p:nvSpPr>
        <p:spPr>
          <a:xfrm>
            <a:off x="4767569" y="3923577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Ирис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5895104" y="1067735"/>
            <a:ext cx="3012010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Песчаная акация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2966497" y="1048146"/>
            <a:ext cx="2928607" cy="3776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жузгун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151044" y="1048146"/>
            <a:ext cx="2656311" cy="4007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 Саксаул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РАСТИТЕЛЬНОСТЬ ПЕСЧАННЫХ ПУСТЫНЬ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9649539" y="964971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Полынь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44016" y="3760800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Астрагал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2388357" y="3878011"/>
            <a:ext cx="2618710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Миртук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восточный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4">
            <a:extLst>
              <a:ext uri="{FF2B5EF4-FFF2-40B4-BE49-F238E27FC236}">
                <a16:creationId xmlns:a16="http://schemas.microsoft.com/office/drawing/2014/main" id="{20E5F573-B790-4DF4-A160-44E270DBC456}"/>
              </a:ext>
            </a:extLst>
          </p:cNvPr>
          <p:cNvSpPr/>
          <p:nvPr/>
        </p:nvSpPr>
        <p:spPr>
          <a:xfrm>
            <a:off x="7210839" y="3935622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Тюльпан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4">
            <a:extLst>
              <a:ext uri="{FF2B5EF4-FFF2-40B4-BE49-F238E27FC236}">
                <a16:creationId xmlns:a16="http://schemas.microsoft.com/office/drawing/2014/main" id="{FBCD6393-3347-4482-9760-551B45211998}"/>
              </a:ext>
            </a:extLst>
          </p:cNvPr>
          <p:cNvSpPr/>
          <p:nvPr/>
        </p:nvSpPr>
        <p:spPr>
          <a:xfrm>
            <a:off x="9670895" y="3999774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Подснежник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KURS İShİ">
            <a:extLst>
              <a:ext uri="{FF2B5EF4-FFF2-40B4-BE49-F238E27FC236}">
                <a16:creationId xmlns:a16="http://schemas.microsoft.com/office/drawing/2014/main" id="{80F2CED2-14BB-4FE2-B78A-0B561196F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3" y="1501086"/>
            <a:ext cx="2476500" cy="22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Акация кустовая. Аморфа кустарниковая - синяя акация">
            <a:extLst>
              <a:ext uri="{FF2B5EF4-FFF2-40B4-BE49-F238E27FC236}">
                <a16:creationId xmlns:a16="http://schemas.microsoft.com/office/drawing/2014/main" id="{FF2033C9-224E-42C0-AB62-832209FF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85" y="1501086"/>
            <a:ext cx="2913131" cy="221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Qachon qachon lola ekish uchun eng yaxshi vaqt. Qishda qishda lolalar  ekish: protseduraning xususiyatlari.">
            <a:extLst>
              <a:ext uri="{FF2B5EF4-FFF2-40B4-BE49-F238E27FC236}">
                <a16:creationId xmlns:a16="http://schemas.microsoft.com/office/drawing/2014/main" id="{E5988555-C80F-4242-8E81-61356A788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2"/>
          <a:stretch/>
        </p:blipFill>
        <p:spPr bwMode="auto">
          <a:xfrm>
            <a:off x="7177102" y="4442514"/>
            <a:ext cx="2117934" cy="22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Не будут покупать - не будут продавать»: как спасти исчезающие в  Таджикистане «подснежники» | Новости Таджикистана на TajWeek.tj">
            <a:extLst>
              <a:ext uri="{FF2B5EF4-FFF2-40B4-BE49-F238E27FC236}">
                <a16:creationId xmlns:a16="http://schemas.microsoft.com/office/drawing/2014/main" id="{9B5661D5-DADC-49B8-8E14-5699B2018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729" y="4469018"/>
            <a:ext cx="2468266" cy="22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646" y="1659687"/>
            <a:ext cx="2939146" cy="1950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4999" y="1424562"/>
            <a:ext cx="2688569" cy="2481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98" y="4249806"/>
            <a:ext cx="2071959" cy="2476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284" y="4447091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4219" y="4343797"/>
            <a:ext cx="1998648" cy="228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1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noProof="0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КАМЕНИСТЫЕ ПУСТЫНИ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6957391" y="1523997"/>
            <a:ext cx="5141843" cy="45587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 представлены на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останцовых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возвышенностях и низкогорьях плато Устюрт,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Карсакбая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Бетпак-Далы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Мангышлака, Каракумов, Кызылкума.   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Rossiyaning cho'llari. Cho'l va yarim cho'llar: tuproq, iqlim, yovvoyi hayot">
            <a:extLst>
              <a:ext uri="{FF2B5EF4-FFF2-40B4-BE49-F238E27FC236}">
                <a16:creationId xmlns:a16="http://schemas.microsoft.com/office/drawing/2014/main" id="{68D747FE-571A-479A-9FC5-84606FDA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1232449"/>
            <a:ext cx="6533321" cy="53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4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РАСТИТЕЛЬНОСТЬ КАМЕНИСТЫХ ПУСТЫНЬ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7632934" y="3992381"/>
            <a:ext cx="2332382" cy="3776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Кермек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2502511" y="3981232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Рута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Сиверса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2769341" y="1112762"/>
            <a:ext cx="2117933" cy="42781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Ферула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4" name="Picture 6" descr="Bir qancha kasalliklarga davo bo'luvchi &quot;Kavrak&quot; dorivor o'simligining biz  bilmagan xususiyatlari">
            <a:extLst>
              <a:ext uri="{FF2B5EF4-FFF2-40B4-BE49-F238E27FC236}">
                <a16:creationId xmlns:a16="http://schemas.microsoft.com/office/drawing/2014/main" id="{D124FC0D-B951-45BA-8F1D-135234BD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11" y="1560068"/>
            <a:ext cx="3150196" cy="23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645" y="1594001"/>
            <a:ext cx="3185541" cy="2398380"/>
          </a:xfrm>
          <a:prstGeom prst="rect">
            <a:avLst/>
          </a:prstGeom>
        </p:spPr>
      </p:pic>
      <p:sp>
        <p:nvSpPr>
          <p:cNvPr id="17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6981957" y="1070490"/>
            <a:ext cx="3758915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Бобовидный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парнолистник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065" y="4420194"/>
            <a:ext cx="3310121" cy="2254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147" y="4420194"/>
            <a:ext cx="3082323" cy="23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94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2702818" y="3921631"/>
            <a:ext cx="2955396" cy="3501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Полынь однолетняя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РАСТИТЕЛЬНОСТЬ СОЛОНЧАКОВЫХ ПУСТЫНЬ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6834163" y="950907"/>
            <a:ext cx="3012010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Сарисазан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7092423" y="3916710"/>
            <a:ext cx="2922182" cy="31856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Черный саксаул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Сарсазан — Википедия">
            <a:extLst>
              <a:ext uri="{FF2B5EF4-FFF2-40B4-BE49-F238E27FC236}">
                <a16:creationId xmlns:a16="http://schemas.microsoft.com/office/drawing/2014/main" id="{5227D312-973D-4FEA-B0B2-1B3C72DC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95" y="1396771"/>
            <a:ext cx="3401947" cy="248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hoʻllanish jarayoni: oʻsimliklar dunyosi halokat yoqasidami? | saviya.uz">
            <a:extLst>
              <a:ext uri="{FF2B5EF4-FFF2-40B4-BE49-F238E27FC236}">
                <a16:creationId xmlns:a16="http://schemas.microsoft.com/office/drawing/2014/main" id="{0650E9FD-A358-4FD1-9CA3-73F28C731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9" b="20000"/>
          <a:stretch/>
        </p:blipFill>
        <p:spPr bwMode="auto">
          <a:xfrm>
            <a:off x="6639195" y="4271785"/>
            <a:ext cx="3828638" cy="243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083" y="1423302"/>
            <a:ext cx="3279932" cy="2456901"/>
          </a:xfrm>
          <a:prstGeom prst="rect">
            <a:avLst/>
          </a:prstGeom>
        </p:spPr>
      </p:pic>
      <p:sp>
        <p:nvSpPr>
          <p:cNvPr id="17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2674511" y="975335"/>
            <a:ext cx="3012010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Пальчатка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504" y="4271784"/>
            <a:ext cx="3353091" cy="24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7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РАСТИТЕЛЬНОСТЬ ЛЕССОВЫХ, ИЛИ ЭФЕМЕРОВЫХ, ПУСТЫНЬ</a:t>
            </a:r>
            <a:endParaRPr kumimoji="0" lang="ru-RU" sz="3200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6268279" y="1078173"/>
            <a:ext cx="5658677" cy="53888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встречаются на равнине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Мирзачуля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Зарафшанской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долине, на плато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Бадхыз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предгорьях Копетдага,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междуречьи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Мургаба и Амударьи, на </a:t>
            </a:r>
            <a:r>
              <a:rPr lang="ru-RU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Келесской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равнине близ Ташкента, в предгорных районах Кашкадарьинской и Сурхандарьинской долин.  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Agrogeografik tadqiqotlar va Yer kadastri » GeoOlamga xush kelibsiz!">
            <a:extLst>
              <a:ext uri="{FF2B5EF4-FFF2-40B4-BE49-F238E27FC236}">
                <a16:creationId xmlns:a16="http://schemas.microsoft.com/office/drawing/2014/main" id="{89DD5D4B-6B74-4DFF-9E89-1BB7992A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1179443"/>
            <a:ext cx="5658678" cy="5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404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РАСТИТЕЛЬНОСТЬ ЛЕССОВЫХ ПУСТЫНЬ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2883284" y="3927141"/>
            <a:ext cx="2570921" cy="3501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Лютик едкий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2031630" y="1039759"/>
            <a:ext cx="3012010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Осока узколистная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7417162" y="1055766"/>
            <a:ext cx="368314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Хориспора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нежная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6476371" y="3863243"/>
            <a:ext cx="2651594" cy="5082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Тюльпаны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682" y="1560832"/>
            <a:ext cx="3459907" cy="23024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1" y="4341192"/>
            <a:ext cx="3042000" cy="2322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869" y="1533714"/>
            <a:ext cx="3380415" cy="22991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371" y="4341192"/>
            <a:ext cx="3077650" cy="230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1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ТУГАЙНАЯ РАСТИТЕЛЬНОСТЬ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2445488" y="1023618"/>
            <a:ext cx="3281203" cy="3501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Карелиния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каспийская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7365686" y="4069542"/>
            <a:ext cx="2332382" cy="3776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Янтак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7025872" y="1115320"/>
            <a:ext cx="3012010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Эриант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краснеющий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3050267" y="4019406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Солодка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199" y="1467337"/>
            <a:ext cx="3373782" cy="2527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986" y="1542462"/>
            <a:ext cx="3373782" cy="2527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986" y="4536795"/>
            <a:ext cx="3373782" cy="2245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488" y="4536795"/>
            <a:ext cx="3327493" cy="222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9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entral Asia | Britannica">
            <a:extLst>
              <a:ext uri="{FF2B5EF4-FFF2-40B4-BE49-F238E27FC236}">
                <a16:creationId xmlns:a16="http://schemas.microsoft.com/office/drawing/2014/main" id="{DE5CE069-9146-4E57-A9A1-5D5892D3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731"/>
            <a:ext cx="12192000" cy="61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ABB7A1-0716-4BEA-BC7D-25EE788965B2}"/>
              </a:ext>
            </a:extLst>
          </p:cNvPr>
          <p:cNvSpPr/>
          <p:nvPr/>
        </p:nvSpPr>
        <p:spPr>
          <a:xfrm>
            <a:off x="9713844" y="4850296"/>
            <a:ext cx="2464904" cy="2007704"/>
          </a:xfrm>
          <a:prstGeom prst="rect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9BD5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74F143-70F1-4499-A0DC-2AE2DD7136B2}"/>
              </a:ext>
            </a:extLst>
          </p:cNvPr>
          <p:cNvSpPr/>
          <p:nvPr/>
        </p:nvSpPr>
        <p:spPr>
          <a:xfrm>
            <a:off x="1214651" y="1282510"/>
            <a:ext cx="7757069" cy="757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Адырный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пояс располагается на высоте от 500-700 до 1200-1600 метров над уровнем океана.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АДЫРЫ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3870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662147" y="1006377"/>
            <a:ext cx="2570921" cy="3501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Пырей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4665971" y="4074834"/>
            <a:ext cx="2332382" cy="3776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Миндаль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4140147" y="1032599"/>
            <a:ext cx="3384029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Фломис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обыкновенный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8567028" y="975393"/>
            <a:ext cx="2570921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Триходесма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седая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617744" y="4057868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Фисташка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8793521" y="4024699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Васильки</a:t>
            </a:r>
            <a:r>
              <a:rPr lang="ru-RU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4" name="Picture 6" descr="African Plants - A Photo Guide - Psoralea arborea Sims">
            <a:extLst>
              <a:ext uri="{FF2B5EF4-FFF2-40B4-BE49-F238E27FC236}">
                <a16:creationId xmlns:a16="http://schemas.microsoft.com/office/drawing/2014/main" id="{2A44B08F-4734-4F67-8BFB-832EB323A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49" y="1448506"/>
            <a:ext cx="4231771" cy="26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Turkiyalik olim Bobotog' bog'bonlariga pista parvarishlashni o'rgatmoqda -  Zamin.uz">
            <a:extLst>
              <a:ext uri="{FF2B5EF4-FFF2-40B4-BE49-F238E27FC236}">
                <a16:creationId xmlns:a16="http://schemas.microsoft.com/office/drawing/2014/main" id="{B7549122-70EE-49A2-A044-3EFCA725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0" y="4469483"/>
            <a:ext cx="3461193" cy="23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Тоҳир аканинг қучоққа сиғмас бодом дарахти | Azon.uz - Ахборот-таҳлилий  портал">
            <a:extLst>
              <a:ext uri="{FF2B5EF4-FFF2-40B4-BE49-F238E27FC236}">
                <a16:creationId xmlns:a16="http://schemas.microsoft.com/office/drawing/2014/main" id="{9BBA7870-7322-49CB-B45F-22B2EE0CC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34" y="4469481"/>
            <a:ext cx="3834418" cy="23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Yaxshi, foydali va oddiy - Gullar bo'tako'z">
            <a:extLst>
              <a:ext uri="{FF2B5EF4-FFF2-40B4-BE49-F238E27FC236}">
                <a16:creationId xmlns:a16="http://schemas.microsoft.com/office/drawing/2014/main" id="{B8A7CFDC-965F-4A81-B56F-8F844439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61" y="4469480"/>
            <a:ext cx="4231771" cy="235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-15069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РАСТИТЕЛЬНОСТЬ АДЫРОВ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80" y="1463576"/>
            <a:ext cx="3461193" cy="25611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912" y="1448506"/>
            <a:ext cx="3439350" cy="257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2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1028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45629" y="201406"/>
            <a:ext cx="12157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РАСТИТЕЛЬНОСТЬ СРЕДНЕЙ АЗИИ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92765" y="1366714"/>
            <a:ext cx="2740816" cy="8287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28232" rIns="0" bIns="0">
            <a:spAutoFit/>
          </a:bodyPr>
          <a:lstStyle/>
          <a:p>
            <a:pPr marL="26887" algn="ctr">
              <a:spcBef>
                <a:spcPts val="222"/>
              </a:spcBef>
              <a:defRPr/>
            </a:pPr>
            <a:r>
              <a:rPr lang="ru-RU" sz="2600" b="1" spc="-21" dirty="0" smtClean="0">
                <a:latin typeface="Arial"/>
                <a:cs typeface="Arial"/>
              </a:rPr>
              <a:t>Равнины-1000 видов </a:t>
            </a:r>
            <a:endParaRPr lang="en-US" sz="2600" b="1" spc="-32" dirty="0">
              <a:latin typeface="Arial"/>
              <a:cs typeface="Arial"/>
            </a:endParaRPr>
          </a:p>
        </p:txBody>
      </p:sp>
      <p:sp>
        <p:nvSpPr>
          <p:cNvPr id="34" name="object 15"/>
          <p:cNvSpPr txBox="1"/>
          <p:nvPr/>
        </p:nvSpPr>
        <p:spPr>
          <a:xfrm>
            <a:off x="3925802" y="1334249"/>
            <a:ext cx="3548589" cy="8287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28232" rIns="0" bIns="0">
            <a:spAutoFit/>
          </a:bodyPr>
          <a:lstStyle/>
          <a:p>
            <a:pPr marL="26887" algn="ctr">
              <a:spcBef>
                <a:spcPts val="222"/>
              </a:spcBef>
              <a:defRPr/>
            </a:pPr>
            <a:r>
              <a:rPr lang="ru-RU" sz="2600" b="1" spc="-21" dirty="0" smtClean="0">
                <a:latin typeface="Arial"/>
                <a:cs typeface="Arial"/>
              </a:rPr>
              <a:t>В Средней Азии</a:t>
            </a:r>
            <a:r>
              <a:rPr lang="en-US" sz="2600" b="1" spc="-21" dirty="0" smtClean="0">
                <a:latin typeface="Arial"/>
                <a:cs typeface="Arial"/>
              </a:rPr>
              <a:t>– </a:t>
            </a:r>
            <a:r>
              <a:rPr lang="en-US" sz="2600" b="1" spc="-21" dirty="0">
                <a:latin typeface="Arial"/>
                <a:cs typeface="Arial"/>
              </a:rPr>
              <a:t>9000 </a:t>
            </a:r>
            <a:r>
              <a:rPr lang="ru-RU" sz="2600" b="1" spc="-21" dirty="0" smtClean="0">
                <a:latin typeface="Arial"/>
                <a:cs typeface="Arial"/>
              </a:rPr>
              <a:t>видов растений </a:t>
            </a:r>
            <a:endParaRPr lang="en-US" sz="2600" b="1" spc="-32" dirty="0">
              <a:latin typeface="Arial"/>
              <a:cs typeface="Arial"/>
            </a:endParaRPr>
          </a:p>
        </p:txBody>
      </p:sp>
      <p:sp>
        <p:nvSpPr>
          <p:cNvPr id="35" name="object 15"/>
          <p:cNvSpPr txBox="1"/>
          <p:nvPr/>
        </p:nvSpPr>
        <p:spPr>
          <a:xfrm>
            <a:off x="8469057" y="1321424"/>
            <a:ext cx="3630178" cy="854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28232" rIns="0" bIns="0">
            <a:spAutoFit/>
          </a:bodyPr>
          <a:lstStyle/>
          <a:p>
            <a:pPr marL="26887" algn="ctr">
              <a:spcBef>
                <a:spcPts val="222"/>
              </a:spcBef>
              <a:defRPr/>
            </a:pPr>
            <a:r>
              <a:rPr lang="ru-RU" sz="2600" b="1" spc="-21" dirty="0" smtClean="0">
                <a:latin typeface="Arial"/>
                <a:cs typeface="Arial"/>
              </a:rPr>
              <a:t>Горы</a:t>
            </a:r>
            <a:r>
              <a:rPr lang="en-US" sz="2600" b="1" spc="-21" dirty="0" smtClean="0">
                <a:latin typeface="Arial"/>
                <a:cs typeface="Arial"/>
              </a:rPr>
              <a:t> </a:t>
            </a:r>
            <a:r>
              <a:rPr lang="en-US" sz="2600" b="1" spc="-21" dirty="0">
                <a:latin typeface="Arial"/>
                <a:cs typeface="Arial"/>
              </a:rPr>
              <a:t>–</a:t>
            </a:r>
          </a:p>
          <a:p>
            <a:pPr marL="26887" algn="ctr">
              <a:spcBef>
                <a:spcPts val="222"/>
              </a:spcBef>
              <a:defRPr/>
            </a:pPr>
            <a:r>
              <a:rPr lang="en-US" sz="2600" b="1" spc="-21" dirty="0">
                <a:latin typeface="Arial"/>
                <a:cs typeface="Arial"/>
              </a:rPr>
              <a:t> 8000 </a:t>
            </a:r>
            <a:r>
              <a:rPr lang="ru-RU" sz="2600" b="1" spc="-21" dirty="0" smtClean="0">
                <a:latin typeface="Arial"/>
                <a:cs typeface="Arial"/>
              </a:rPr>
              <a:t>видов растений </a:t>
            </a:r>
            <a:endParaRPr lang="en-US" sz="2600" b="1" spc="-32" dirty="0">
              <a:latin typeface="Arial"/>
              <a:cs typeface="Arial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F7675B98-04A2-4061-83F9-626109EE4C3B}"/>
              </a:ext>
            </a:extLst>
          </p:cNvPr>
          <p:cNvSpPr txBox="1"/>
          <p:nvPr/>
        </p:nvSpPr>
        <p:spPr>
          <a:xfrm>
            <a:off x="4013010" y="4209936"/>
            <a:ext cx="3548589" cy="8287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28232" rIns="0" bIns="0">
            <a:spAutoFit/>
          </a:bodyPr>
          <a:lstStyle/>
          <a:p>
            <a:pPr marL="26887" algn="ctr">
              <a:spcBef>
                <a:spcPts val="222"/>
              </a:spcBef>
              <a:defRPr/>
            </a:pPr>
            <a:r>
              <a:rPr lang="ru-RU" sz="2600" b="1" spc="-21" dirty="0" smtClean="0">
                <a:latin typeface="Arial"/>
                <a:cs typeface="Arial"/>
              </a:rPr>
              <a:t>Растительность Средней Азии</a:t>
            </a:r>
            <a:endParaRPr lang="en-US" sz="2600" b="1" spc="-32" dirty="0">
              <a:latin typeface="Arial"/>
              <a:cs typeface="Arial"/>
            </a:endParaRPr>
          </a:p>
        </p:txBody>
      </p:sp>
      <p:sp>
        <p:nvSpPr>
          <p:cNvPr id="2" name="Стрелка: вверх 1">
            <a:extLst>
              <a:ext uri="{FF2B5EF4-FFF2-40B4-BE49-F238E27FC236}">
                <a16:creationId xmlns:a16="http://schemas.microsoft.com/office/drawing/2014/main" id="{983D31F4-9522-43CE-B42B-DF0FDB4E1012}"/>
              </a:ext>
            </a:extLst>
          </p:cNvPr>
          <p:cNvSpPr/>
          <p:nvPr/>
        </p:nvSpPr>
        <p:spPr>
          <a:xfrm>
            <a:off x="5474903" y="2565779"/>
            <a:ext cx="424070" cy="1234593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36EF6E23-1384-4C9A-9501-21789519354B}"/>
              </a:ext>
            </a:extLst>
          </p:cNvPr>
          <p:cNvSpPr/>
          <p:nvPr/>
        </p:nvSpPr>
        <p:spPr>
          <a:xfrm>
            <a:off x="7547584" y="1545411"/>
            <a:ext cx="874644" cy="406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лево 3">
            <a:extLst>
              <a:ext uri="{FF2B5EF4-FFF2-40B4-BE49-F238E27FC236}">
                <a16:creationId xmlns:a16="http://schemas.microsoft.com/office/drawing/2014/main" id="{8C20F5D5-61D9-4204-B6BA-38819B9CD219}"/>
              </a:ext>
            </a:extLst>
          </p:cNvPr>
          <p:cNvSpPr/>
          <p:nvPr/>
        </p:nvSpPr>
        <p:spPr>
          <a:xfrm>
            <a:off x="2921599" y="1545412"/>
            <a:ext cx="931010" cy="4064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Экологическая сказка о трудолюбии и упорстве | Внешкольник.ru">
            <a:extLst>
              <a:ext uri="{FF2B5EF4-FFF2-40B4-BE49-F238E27FC236}">
                <a16:creationId xmlns:a16="http://schemas.microsoft.com/office/drawing/2014/main" id="{739AAA46-83A0-4254-AB51-AD8B1388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0" y="3121727"/>
            <a:ext cx="3682401" cy="297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Ургутда доривор ўсимликлар кластери ташкил этилди">
            <a:extLst>
              <a:ext uri="{FF2B5EF4-FFF2-40B4-BE49-F238E27FC236}">
                <a16:creationId xmlns:a16="http://schemas.microsoft.com/office/drawing/2014/main" id="{7F457922-BFBB-4C0E-A2A8-AB3C743C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06" y="3147169"/>
            <a:ext cx="3828692" cy="29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12" grpId="0" animBg="1"/>
      <p:bldP spid="2" grpId="0" animBg="1"/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entral Asia | Britannica">
            <a:extLst>
              <a:ext uri="{FF2B5EF4-FFF2-40B4-BE49-F238E27FC236}">
                <a16:creationId xmlns:a16="http://schemas.microsoft.com/office/drawing/2014/main" id="{DE5CE069-9146-4E57-A9A1-5D5892D3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731"/>
            <a:ext cx="12192000" cy="61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ABB7A1-0716-4BEA-BC7D-25EE788965B2}"/>
              </a:ext>
            </a:extLst>
          </p:cNvPr>
          <p:cNvSpPr/>
          <p:nvPr/>
        </p:nvSpPr>
        <p:spPr>
          <a:xfrm>
            <a:off x="9594376" y="4824504"/>
            <a:ext cx="2597624" cy="20077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типа растительности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горно-степная и горно-лесная.</a:t>
            </a:r>
            <a:endParaRPr lang="ru-R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74F143-70F1-4499-A0DC-2AE2DD7136B2}"/>
              </a:ext>
            </a:extLst>
          </p:cNvPr>
          <p:cNvSpPr/>
          <p:nvPr/>
        </p:nvSpPr>
        <p:spPr>
          <a:xfrm>
            <a:off x="820185" y="1063584"/>
            <a:ext cx="7209183" cy="757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 на высоте от 1200-1500 до 2800-3000 метров над уровнем океана.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162C9C8-942D-47A1-9D4B-CA488E7C6998}"/>
              </a:ext>
            </a:extLst>
          </p:cNvPr>
          <p:cNvSpPr/>
          <p:nvPr/>
        </p:nvSpPr>
        <p:spPr>
          <a:xfrm>
            <a:off x="1421702" y="2532992"/>
            <a:ext cx="3910281" cy="6836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температура июля +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17-19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⁰C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F255BB-2551-4924-991D-8E322D377559}"/>
              </a:ext>
            </a:extLst>
          </p:cNvPr>
          <p:cNvSpPr/>
          <p:nvPr/>
        </p:nvSpPr>
        <p:spPr>
          <a:xfrm>
            <a:off x="2060712" y="4471731"/>
            <a:ext cx="3770245" cy="757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Осадки - от 600 до 1000 мм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7265738C-784B-4380-BBB5-F6B7957DC104}"/>
              </a:ext>
            </a:extLst>
          </p:cNvPr>
          <p:cNvSpPr/>
          <p:nvPr/>
        </p:nvSpPr>
        <p:spPr>
          <a:xfrm rot="2240174">
            <a:off x="6352578" y="2392849"/>
            <a:ext cx="1789043" cy="2802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42609617-DBC2-4296-9E73-C80996C7F32C}"/>
              </a:ext>
            </a:extLst>
          </p:cNvPr>
          <p:cNvSpPr/>
          <p:nvPr/>
        </p:nvSpPr>
        <p:spPr>
          <a:xfrm rot="1897921">
            <a:off x="5395019" y="3517753"/>
            <a:ext cx="1789043" cy="305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7E5340C0-F498-40DE-A57B-3071B98D7E40}"/>
              </a:ext>
            </a:extLst>
          </p:cNvPr>
          <p:cNvSpPr/>
          <p:nvPr/>
        </p:nvSpPr>
        <p:spPr>
          <a:xfrm>
            <a:off x="5910471" y="4728372"/>
            <a:ext cx="1033670" cy="2818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5069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ГОРНЫЙ ПОЯС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3096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8" grpId="0" animBg="1"/>
      <p:bldP spid="2" grpId="0" animBg="1"/>
      <p:bldP spid="10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noProof="0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ГОРНО-СТЕПНАЯ РАСТИТЕЛЬНОСТЬ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684799" y="960388"/>
            <a:ext cx="2570921" cy="3501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Астрагал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4508677" y="4016706"/>
            <a:ext cx="2332382" cy="3776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Василек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4409435" y="940853"/>
            <a:ext cx="3012010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Шиповник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8567028" y="948642"/>
            <a:ext cx="2570921" cy="3870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Дикая алыча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242764" y="3944492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Барбарис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8671214" y="3936728"/>
            <a:ext cx="240300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Дикая люцерна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 descr="Yaxshi, foydali va oddiy - Gullar bo'tako'z">
            <a:extLst>
              <a:ext uri="{FF2B5EF4-FFF2-40B4-BE49-F238E27FC236}">
                <a16:creationId xmlns:a16="http://schemas.microsoft.com/office/drawing/2014/main" id="{744E6AA3-B6C9-4D8F-8C78-C0C5A65C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83" y="4400360"/>
            <a:ext cx="4231771" cy="24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Astragal - Vikipediya">
            <a:extLst>
              <a:ext uri="{FF2B5EF4-FFF2-40B4-BE49-F238E27FC236}">
                <a16:creationId xmlns:a16="http://schemas.microsoft.com/office/drawing/2014/main" id="{44F63CB4-EF50-45B3-ADEA-553EADF3C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3" y="1356530"/>
            <a:ext cx="3012010" cy="26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Nafis chayqladi bir tup na'matak | OK.RU">
            <a:extLst>
              <a:ext uri="{FF2B5EF4-FFF2-40B4-BE49-F238E27FC236}">
                <a16:creationId xmlns:a16="http://schemas.microsoft.com/office/drawing/2014/main" id="{1DF3FCF1-F870-4076-828F-9CD7E295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83" y="1356530"/>
            <a:ext cx="4231771" cy="26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Алыча, дикая слива, ткемали - Целебные плоды и ягоды. Florets.ru">
            <a:extLst>
              <a:ext uri="{FF2B5EF4-FFF2-40B4-BE49-F238E27FC236}">
                <a16:creationId xmlns:a16="http://schemas.microsoft.com/office/drawing/2014/main" id="{8C7106B8-F0BA-4F7E-A5CC-F4E38019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041" y="1356530"/>
            <a:ext cx="3745350" cy="26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Zirk – yorug ' va oddiy, o'sayotgan, tur va navlari, foto va video bilan  g'amxo'rlik .">
            <a:extLst>
              <a:ext uri="{FF2B5EF4-FFF2-40B4-BE49-F238E27FC236}">
                <a16:creationId xmlns:a16="http://schemas.microsoft.com/office/drawing/2014/main" id="{4DB6B136-245D-4C72-AA09-BFCEBFFB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3" y="4394383"/>
            <a:ext cx="3012010" cy="241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041" y="4394382"/>
            <a:ext cx="3745350" cy="24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3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noProof="0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ГОРНО-ЛЕСНАЯ РАСТИТЕЛЬНОСТЬ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684799" y="960388"/>
            <a:ext cx="2570921" cy="3501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Арча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4508676" y="4016706"/>
            <a:ext cx="2613075" cy="3776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Горная алыча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4409435" y="940853"/>
            <a:ext cx="3012010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Унаби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8567028" y="948642"/>
            <a:ext cx="2570921" cy="3870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Орех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446609" y="3972548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Дикая яблоня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8793523" y="3972548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Боярышник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Ochiq urug'li o'simliklar (qarag'aytoifa) bo'limi">
            <a:extLst>
              <a:ext uri="{FF2B5EF4-FFF2-40B4-BE49-F238E27FC236}">
                <a16:creationId xmlns:a16="http://schemas.microsoft.com/office/drawing/2014/main" id="{2F294DD1-001F-4E39-8B8D-614929DAC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3"/>
          <a:stretch/>
        </p:blipFill>
        <p:spPr bwMode="auto">
          <a:xfrm>
            <a:off x="443803" y="1335675"/>
            <a:ext cx="3131053" cy="26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Yong'oq ekish bo'yicha eng yaxshi maslahatlar &gt; Bog'">
            <a:extLst>
              <a:ext uri="{FF2B5EF4-FFF2-40B4-BE49-F238E27FC236}">
                <a16:creationId xmlns:a16="http://schemas.microsoft.com/office/drawing/2014/main" id="{C8EFDC53-A21C-4A3C-BA9E-A1E113D70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40" name="Picture 12" descr="Как вырастить саженец грецкого ореха из ореха - Клуб органического  земледелия">
            <a:extLst>
              <a:ext uri="{FF2B5EF4-FFF2-40B4-BE49-F238E27FC236}">
                <a16:creationId xmlns:a16="http://schemas.microsoft.com/office/drawing/2014/main" id="{B47DAD5C-EA2A-4D81-BFAA-A289B77C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93" y="1428130"/>
            <a:ext cx="3789704" cy="25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Semi-dwarf Apple Tree In Backyard Orchard In Mid-season Stock Photo,  Picture And Royalty Free Image. Image 69647650.">
            <a:extLst>
              <a:ext uri="{FF2B5EF4-FFF2-40B4-BE49-F238E27FC236}">
                <a16:creationId xmlns:a16="http://schemas.microsoft.com/office/drawing/2014/main" id="{32AB948D-F5A3-420F-B580-8537FBBDE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6570" r="20608" b="15556"/>
          <a:stretch/>
        </p:blipFill>
        <p:spPr bwMode="auto">
          <a:xfrm>
            <a:off x="443803" y="4459801"/>
            <a:ext cx="3131053" cy="23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Olcha his : ekish va ko'paytirish, yetishtirish va parvarishlash. His gilos  turlari va navlari , kasallik, oziqlantirish va sug'orish, ko'rpa-to'shak  anjomlari, foto va video">
            <a:extLst>
              <a:ext uri="{FF2B5EF4-FFF2-40B4-BE49-F238E27FC236}">
                <a16:creationId xmlns:a16="http://schemas.microsoft.com/office/drawing/2014/main" id="{4215BEF1-763F-4D79-8E97-271A1DD6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30" y="4459801"/>
            <a:ext cx="3667121" cy="23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8" name="Picture 20" descr="Do`lananing 10 shifobaxsh xususiyati » GeoOlamga xush kelibsiz!">
            <a:extLst>
              <a:ext uri="{FF2B5EF4-FFF2-40B4-BE49-F238E27FC236}">
                <a16:creationId xmlns:a16="http://schemas.microsoft.com/office/drawing/2014/main" id="{496C488F-3B32-40CC-9EEA-BF394782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782" y="4450496"/>
            <a:ext cx="3788609" cy="24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258" y="1382249"/>
            <a:ext cx="3335864" cy="260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53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ХВОЙНЫЕ И ЛИСТВЕННЫЕ ДЕРЕВЬЯ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234224" y="1000144"/>
            <a:ext cx="5709376" cy="304176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высоте от 2000 до 2800 метров над уровнем океана растут обширные леса из хвойных и лиственных деревьев. 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6" descr="Yong'oq ekish bo'yicha eng yaxshi maslahatlar &gt; Bog'">
            <a:extLst>
              <a:ext uri="{FF2B5EF4-FFF2-40B4-BE49-F238E27FC236}">
                <a16:creationId xmlns:a16="http://schemas.microsoft.com/office/drawing/2014/main" id="{C8EFDC53-A21C-4A3C-BA9E-A1E113D70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Тоҳир аканинг қучоққа сиғмас бодом дарахти | Azon.uz - Ахборот-таҳлилий  портал">
            <a:extLst>
              <a:ext uri="{FF2B5EF4-FFF2-40B4-BE49-F238E27FC236}">
                <a16:creationId xmlns:a16="http://schemas.microsoft.com/office/drawing/2014/main" id="{A67607E3-8CDD-4A2D-BA0C-D7B04999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00144"/>
            <a:ext cx="5715000" cy="3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Олма дарахти кучатлари | AgroSale">
            <a:extLst>
              <a:ext uri="{FF2B5EF4-FFF2-40B4-BE49-F238E27FC236}">
                <a16:creationId xmlns:a16="http://schemas.microsoft.com/office/drawing/2014/main" id="{B2A6E60D-07B6-4887-ACE7-4AA2F17AD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1" y="4127657"/>
            <a:ext cx="5572539" cy="27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Armut daraxti: rasm, rasm, phtos, armut daraxtlari haqida ma'lumot">
            <a:extLst>
              <a:ext uri="{FF2B5EF4-FFF2-40B4-BE49-F238E27FC236}">
                <a16:creationId xmlns:a16="http://schemas.microsoft.com/office/drawing/2014/main" id="{2B9D0857-6C7D-4556-AECD-ECCAC8C7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27657"/>
            <a:ext cx="5715000" cy="27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189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4183245" y="912796"/>
            <a:ext cx="3012010" cy="3870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Яблоня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ЛИСТВЕННЫЕ ЛЕСА 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182073" y="1134369"/>
            <a:ext cx="3458817" cy="25963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Расположены на горных хребтах Западного Тянь-Шаня,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Гиссарского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хребта, гор Южного Таджикистана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4716798" y="4010497"/>
            <a:ext cx="2332382" cy="3776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Миндаль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8567028" y="948642"/>
            <a:ext cx="2570921" cy="3870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Горная алыча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755909" y="3972548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Груши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8886288" y="3910226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Боярышник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6" descr="Yong'oq ekish bo'yicha eng yaxshi maslahatlar &gt; Bog'">
            <a:extLst>
              <a:ext uri="{FF2B5EF4-FFF2-40B4-BE49-F238E27FC236}">
                <a16:creationId xmlns:a16="http://schemas.microsoft.com/office/drawing/2014/main" id="{C8EFDC53-A21C-4A3C-BA9E-A1E113D70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8" name="Picture 2" descr="груша — Викисловарь">
            <a:extLst>
              <a:ext uri="{FF2B5EF4-FFF2-40B4-BE49-F238E27FC236}">
                <a16:creationId xmlns:a16="http://schemas.microsoft.com/office/drawing/2014/main" id="{483581E6-2471-415C-AD1D-68FC60140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" y="4444287"/>
            <a:ext cx="2951869" cy="234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Namanganlik fermer 200 tonna sig'imli muzlatgich-omborxona qurishni  rejalashtirmoqda">
            <a:extLst>
              <a:ext uri="{FF2B5EF4-FFF2-40B4-BE49-F238E27FC236}">
                <a16:creationId xmlns:a16="http://schemas.microsoft.com/office/drawing/2014/main" id="{D5AF5E90-CD25-4A7D-80F0-ED33E144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62" y="1327885"/>
            <a:ext cx="3549777" cy="25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Bodom tupini ekish. Uch lobli bodom: ekish va parvarish qilish. Bodom gul  ochganda: fotosuratda gullash va rang">
            <a:extLst>
              <a:ext uri="{FF2B5EF4-FFF2-40B4-BE49-F238E27FC236}">
                <a16:creationId xmlns:a16="http://schemas.microsoft.com/office/drawing/2014/main" id="{D22C98CE-5774-4E9F-A2B4-D944F0AC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40" y="4444288"/>
            <a:ext cx="3162299" cy="234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Do'lana | gujum.uz">
            <a:extLst>
              <a:ext uri="{FF2B5EF4-FFF2-40B4-BE49-F238E27FC236}">
                <a16:creationId xmlns:a16="http://schemas.microsoft.com/office/drawing/2014/main" id="{D129551F-D194-42D3-8E9E-A8E2F29C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101" y="4444288"/>
            <a:ext cx="3302774" cy="23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Войлочная вишня: посадка и размножение, выращивание и уход. Виды и сорта  войлочной вишни, болезни, подкормка и полив, высадка в грунт, фото и видео">
            <a:extLst>
              <a:ext uri="{FF2B5EF4-FFF2-40B4-BE49-F238E27FC236}">
                <a16:creationId xmlns:a16="http://schemas.microsoft.com/office/drawing/2014/main" id="{0853CF2D-1AC4-494F-9A7F-F54A9C3B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12" y="1327885"/>
            <a:ext cx="3557606" cy="25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27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74538" cy="9202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lIns="0" tIns="0" rIns="0" bIns="0"/>
          <a:lstStyle/>
          <a:p>
            <a:pPr>
              <a:defRPr/>
            </a:pPr>
            <a:endParaRPr sz="1600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99391" y="169788"/>
            <a:ext cx="119757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Высокогорный пояс </a:t>
            </a:r>
            <a:endParaRPr lang="ru-RU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4C692729-6790-4905-B96A-5CF889BA2A0E}"/>
              </a:ext>
            </a:extLst>
          </p:cNvPr>
          <p:cNvGraphicFramePr/>
          <p:nvPr/>
        </p:nvGraphicFramePr>
        <p:xfrm>
          <a:off x="331923" y="4055227"/>
          <a:ext cx="2632004" cy="54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8B689A31-CFF5-40BC-84D1-484E1CCE4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3721" y="2126179"/>
            <a:ext cx="5256212" cy="381158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A07E8F04-2E7E-4CE2-B0AD-48F7B820BCD9}"/>
              </a:ext>
            </a:extLst>
          </p:cNvPr>
          <p:cNvSpPr/>
          <p:nvPr/>
        </p:nvSpPr>
        <p:spPr>
          <a:xfrm>
            <a:off x="5621338" y="2508379"/>
            <a:ext cx="6453808" cy="228198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 на высоте 2700-2800 метров. Лето короткое, зима холодная, осадки – 400-600мм.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Тур маршрут пихтовая поляна лагерь холодный. Лагерь холодный. Возможно вам  будет интересно">
            <a:extLst>
              <a:ext uri="{FF2B5EF4-FFF2-40B4-BE49-F238E27FC236}">
                <a16:creationId xmlns:a16="http://schemas.microsoft.com/office/drawing/2014/main" id="{62C29639-D862-44F6-AA77-68A1D821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2" y="1120127"/>
            <a:ext cx="5327374" cy="54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43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noProof="0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СУБАЛЬПИЙСКИЕ ЛУГА 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4716798" y="4010497"/>
            <a:ext cx="2332382" cy="3776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Белый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анелюк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2248668" y="994223"/>
            <a:ext cx="3012010" cy="3048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Мятлик луковичный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7421216" y="1001525"/>
            <a:ext cx="2570921" cy="3870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Пальчатка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755909" y="3938288"/>
            <a:ext cx="2651594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Розовая астра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7954769" y="3965829"/>
            <a:ext cx="3703879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Морозоустойчивая герань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6" descr="Yong'oq ekish bo'yicha eng yaxshi maslahatlar &gt; Bog'">
            <a:extLst>
              <a:ext uri="{FF2B5EF4-FFF2-40B4-BE49-F238E27FC236}">
                <a16:creationId xmlns:a16="http://schemas.microsoft.com/office/drawing/2014/main" id="{C8EFDC53-A21C-4A3C-BA9E-A1E113D70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4" name="Picture 6" descr="Anemone gullarni ekish va parvarish qilish. Urug'larni ekish va parvarish  qilishdan anemonli o'stirish">
            <a:extLst>
              <a:ext uri="{FF2B5EF4-FFF2-40B4-BE49-F238E27FC236}">
                <a16:creationId xmlns:a16="http://schemas.microsoft.com/office/drawing/2014/main" id="{6812E1E8-46C9-4BC2-A8B1-76331C6F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92" y="4388174"/>
            <a:ext cx="3237971" cy="239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674" y="1405035"/>
            <a:ext cx="3253004" cy="2427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37" y="4439987"/>
            <a:ext cx="3558311" cy="2367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36" y="4388174"/>
            <a:ext cx="3459402" cy="2395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761" y="1405034"/>
            <a:ext cx="3265830" cy="242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04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АЛЬПИЙСКИЕ ЛУГА 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274838" y="1134369"/>
            <a:ext cx="3745350" cy="25963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 короткое и прохладное, зима суровая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6" descr="Yong'oq ekish bo'yicha eng yaxshi maslahatlar &gt; Bog'">
            <a:extLst>
              <a:ext uri="{FF2B5EF4-FFF2-40B4-BE49-F238E27FC236}">
                <a16:creationId xmlns:a16="http://schemas.microsoft.com/office/drawing/2014/main" id="{C8EFDC53-A21C-4A3C-BA9E-A1E113D70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6" name="Picture 4" descr="Кобрезия схенусовидная">
            <a:extLst>
              <a:ext uri="{FF2B5EF4-FFF2-40B4-BE49-F238E27FC236}">
                <a16:creationId xmlns:a16="http://schemas.microsoft.com/office/drawing/2014/main" id="{4AF1558B-97D0-44BF-AB21-0482293C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580" y="1948069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Помощник кроссвордиста - быстрый подбор слов">
            <a:extLst>
              <a:ext uri="{FF2B5EF4-FFF2-40B4-BE49-F238E27FC236}">
                <a16:creationId xmlns:a16="http://schemas.microsoft.com/office/drawing/2014/main" id="{F42E99D1-E054-483E-A80C-19B292F40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4" y="3950704"/>
            <a:ext cx="3824034" cy="275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Кобрезия — Википедия">
            <a:extLst>
              <a:ext uri="{FF2B5EF4-FFF2-40B4-BE49-F238E27FC236}">
                <a16:creationId xmlns:a16="http://schemas.microsoft.com/office/drawing/2014/main" id="{9D267236-5FBA-41C1-BA9C-06CAF3CEC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9"/>
          <a:stretch/>
        </p:blipFill>
        <p:spPr bwMode="auto">
          <a:xfrm>
            <a:off x="4375725" y="1569455"/>
            <a:ext cx="3745349" cy="476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220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Презентация &quot;Все люди умеют плавать!&quot; - скачать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27299" r="34637" b="16000"/>
          <a:stretch>
            <a:fillRect/>
          </a:stretch>
        </p:blipFill>
        <p:spPr bwMode="auto">
          <a:xfrm>
            <a:off x="535518" y="3333751"/>
            <a:ext cx="2832100" cy="288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84"/>
          </a:xfr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716565" y="2910718"/>
            <a:ext cx="8064500" cy="14880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612FA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3733" b="0" i="0" u="none" strike="noStrike" kern="1200" cap="none" spc="12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Прочитать темы – 26-28.</a:t>
            </a:r>
            <a:endParaRPr kumimoji="0" lang="ru-RU" sz="3733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33" b="0" i="0" u="none" strike="noStrike" kern="1200" cap="none" spc="12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Ответить на вопросы на стр. </a:t>
            </a:r>
            <a:r>
              <a:rPr lang="ru-RU" sz="3733" spc="12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kumimoji="0" lang="ru-RU" sz="3733" b="0" i="0" u="none" strike="noStrike" kern="1200" cap="none" spc="12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ru-RU" sz="3733" b="0" i="0" u="none" strike="noStrike" kern="1200" cap="none" spc="12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12" normalizeH="0" baseline="0" noProof="0" dirty="0" err="1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7653" name="Picture 9" descr="Книги о ВПК и армии, историческая и деловая литература. Выпуск 2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7" y="1367367"/>
            <a:ext cx="2319867" cy="172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6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 СРЕДНЕЙ АЗИИ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3200" y="1701769"/>
            <a:ext cx="610235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высотных пояса </a:t>
            </a:r>
            <a:endParaRPr lang="ru-RU" sz="6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702E48-F3DA-4BD6-A45A-EE265BBF3063}"/>
              </a:ext>
            </a:extLst>
          </p:cNvPr>
          <p:cNvSpPr/>
          <p:nvPr/>
        </p:nvSpPr>
        <p:spPr>
          <a:xfrm>
            <a:off x="646092" y="3973797"/>
            <a:ext cx="3283389" cy="52322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Равнинный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4CC683-E20B-40D3-A9F6-36D4EAD4A1A0}"/>
              </a:ext>
            </a:extLst>
          </p:cNvPr>
          <p:cNvSpPr/>
          <p:nvPr/>
        </p:nvSpPr>
        <p:spPr>
          <a:xfrm>
            <a:off x="7850129" y="3973797"/>
            <a:ext cx="3283389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Горный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433A78-88A4-4F36-8EBC-CBECBEABBFAF}"/>
              </a:ext>
            </a:extLst>
          </p:cNvPr>
          <p:cNvSpPr/>
          <p:nvPr/>
        </p:nvSpPr>
        <p:spPr>
          <a:xfrm>
            <a:off x="1228978" y="5778938"/>
            <a:ext cx="3945996" cy="52322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Предгорный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B2C231-EA55-4BD2-A8EE-2E29C14F4868}"/>
              </a:ext>
            </a:extLst>
          </p:cNvPr>
          <p:cNvSpPr/>
          <p:nvPr/>
        </p:nvSpPr>
        <p:spPr>
          <a:xfrm>
            <a:off x="6343001" y="5778938"/>
            <a:ext cx="3758169" cy="52322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Высокогорный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88B5DD9A-7773-4609-B282-EA35AF565EC8}"/>
              </a:ext>
            </a:extLst>
          </p:cNvPr>
          <p:cNvSpPr/>
          <p:nvPr/>
        </p:nvSpPr>
        <p:spPr>
          <a:xfrm>
            <a:off x="3275463" y="2715394"/>
            <a:ext cx="410220" cy="95519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83CDB62F-EADF-486E-AE18-64319B6DC515}"/>
              </a:ext>
            </a:extLst>
          </p:cNvPr>
          <p:cNvSpPr/>
          <p:nvPr/>
        </p:nvSpPr>
        <p:spPr>
          <a:xfrm>
            <a:off x="7850129" y="2715395"/>
            <a:ext cx="397567" cy="95519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057C9A1F-79A1-40B9-884E-7FF042050AE6}"/>
              </a:ext>
            </a:extLst>
          </p:cNvPr>
          <p:cNvSpPr/>
          <p:nvPr/>
        </p:nvSpPr>
        <p:spPr>
          <a:xfrm>
            <a:off x="4610470" y="3781801"/>
            <a:ext cx="291548" cy="184034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C7DC0F35-32DF-4F96-A9CB-58D6D9671B16}"/>
              </a:ext>
            </a:extLst>
          </p:cNvPr>
          <p:cNvSpPr/>
          <p:nvPr/>
        </p:nvSpPr>
        <p:spPr>
          <a:xfrm>
            <a:off x="6877592" y="3781801"/>
            <a:ext cx="291548" cy="184034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ВЫСОТНЫЕ ПОЯСА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0812" y="1188338"/>
            <a:ext cx="80385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растительных пояса </a:t>
            </a:r>
            <a:endParaRPr lang="ru-RU" sz="6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3d People - Man, Person And A Red Exclamation Mark Stock Photo, Picture And  Royalty Free Image. Image 17048600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745" y="5075697"/>
            <a:ext cx="147394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702E48-F3DA-4BD6-A45A-EE265BBF3063}"/>
              </a:ext>
            </a:extLst>
          </p:cNvPr>
          <p:cNvSpPr/>
          <p:nvPr/>
        </p:nvSpPr>
        <p:spPr>
          <a:xfrm>
            <a:off x="1152840" y="2736426"/>
            <a:ext cx="328338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Адырный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4CC683-E20B-40D3-A9F6-36D4EAD4A1A0}"/>
              </a:ext>
            </a:extLst>
          </p:cNvPr>
          <p:cNvSpPr/>
          <p:nvPr/>
        </p:nvSpPr>
        <p:spPr>
          <a:xfrm>
            <a:off x="7402712" y="2811723"/>
            <a:ext cx="328338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Горный </a:t>
            </a:r>
            <a:endParaRPr lang="ru-RU" sz="6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B2C231-EA55-4BD2-A8EE-2E29C14F4868}"/>
              </a:ext>
            </a:extLst>
          </p:cNvPr>
          <p:cNvSpPr/>
          <p:nvPr/>
        </p:nvSpPr>
        <p:spPr>
          <a:xfrm>
            <a:off x="4174377" y="3613256"/>
            <a:ext cx="3695366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Высокогорный </a:t>
            </a:r>
            <a:endParaRPr lang="ru-RU" sz="6600" b="1" dirty="0">
              <a:solidFill>
                <a:srgbClr val="002060"/>
              </a:solidFill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88B5DD9A-7773-4609-B282-EA35AF565EC8}"/>
              </a:ext>
            </a:extLst>
          </p:cNvPr>
          <p:cNvSpPr/>
          <p:nvPr/>
        </p:nvSpPr>
        <p:spPr>
          <a:xfrm>
            <a:off x="3462293" y="2041344"/>
            <a:ext cx="291548" cy="57139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83CDB62F-EADF-486E-AE18-64319B6DC515}"/>
              </a:ext>
            </a:extLst>
          </p:cNvPr>
          <p:cNvSpPr/>
          <p:nvPr/>
        </p:nvSpPr>
        <p:spPr>
          <a:xfrm>
            <a:off x="8189845" y="2035046"/>
            <a:ext cx="291548" cy="571396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057C9A1F-79A1-40B9-884E-7FF042050AE6}"/>
              </a:ext>
            </a:extLst>
          </p:cNvPr>
          <p:cNvSpPr/>
          <p:nvPr/>
        </p:nvSpPr>
        <p:spPr>
          <a:xfrm>
            <a:off x="5849261" y="2108607"/>
            <a:ext cx="390938" cy="135887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Quyi-Suv (Moskva tumani) - Wikiwand">
            <a:extLst>
              <a:ext uri="{FF2B5EF4-FFF2-40B4-BE49-F238E27FC236}">
                <a16:creationId xmlns:a16="http://schemas.microsoft.com/office/drawing/2014/main" id="{462B32E2-BDB8-4E27-97DE-FBC0186C5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8" y="3936422"/>
            <a:ext cx="4035286" cy="281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trofim baland tog'lar - Ozodbek Jo'rabekov - YouTube">
            <a:extLst>
              <a:ext uri="{FF2B5EF4-FFF2-40B4-BE49-F238E27FC236}">
                <a16:creationId xmlns:a16="http://schemas.microsoft.com/office/drawing/2014/main" id="{A7B3E3A8-1445-47D9-B378-BB48C434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44" y="3936422"/>
            <a:ext cx="4035286" cy="281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togalereya: Ko'rinishi odam va jonivorlarga o'xshash tog' va qoyalar">
            <a:extLst>
              <a:ext uri="{FF2B5EF4-FFF2-40B4-BE49-F238E27FC236}">
                <a16:creationId xmlns:a16="http://schemas.microsoft.com/office/drawing/2014/main" id="{F41EC914-7D04-4DEF-BB96-9AECBD92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75" y="4600480"/>
            <a:ext cx="3612268" cy="21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3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entral Asia | Britannica">
            <a:extLst>
              <a:ext uri="{FF2B5EF4-FFF2-40B4-BE49-F238E27FC236}">
                <a16:creationId xmlns:a16="http://schemas.microsoft.com/office/drawing/2014/main" id="{DE5CE069-9146-4E57-A9A1-5D5892D3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701731"/>
            <a:ext cx="12192000" cy="61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ABB7A1-0716-4BEA-BC7D-25EE788965B2}"/>
              </a:ext>
            </a:extLst>
          </p:cNvPr>
          <p:cNvSpPr/>
          <p:nvPr/>
        </p:nvSpPr>
        <p:spPr>
          <a:xfrm>
            <a:off x="9713844" y="4850296"/>
            <a:ext cx="2464904" cy="2007704"/>
          </a:xfrm>
          <a:prstGeom prst="rect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9BD5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74F143-70F1-4499-A0DC-2AE2DD7136B2}"/>
              </a:ext>
            </a:extLst>
          </p:cNvPr>
          <p:cNvSpPr/>
          <p:nvPr/>
        </p:nvSpPr>
        <p:spPr>
          <a:xfrm>
            <a:off x="937541" y="1616131"/>
            <a:ext cx="6241774" cy="10892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Распространена в пределах Казахского мелкосопочника к северу от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6BD76DD-8B4F-49A8-A07F-5A35D70BF2C4}"/>
              </a:ext>
            </a:extLst>
          </p:cNvPr>
          <p:cNvSpPr/>
          <p:nvPr/>
        </p:nvSpPr>
        <p:spPr>
          <a:xfrm>
            <a:off x="7278706" y="1237566"/>
            <a:ext cx="4764157" cy="757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Почвы-южные черноземы.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3252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СТЕПНАЯ РАСТИТЕЛЬНОСТЬ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СТЕПНАЯ РАСТИТЕЛЬНОСТЬ 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6301"/>
          <a:stretch/>
        </p:blipFill>
        <p:spPr>
          <a:xfrm>
            <a:off x="1997069" y="1363405"/>
            <a:ext cx="3847134" cy="2414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0848" y="1005608"/>
            <a:ext cx="2899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Ковыль волосистый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857" y="1363405"/>
            <a:ext cx="3626020" cy="2414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3206" y="972616"/>
            <a:ext cx="204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Типчак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857" y="4300487"/>
            <a:ext cx="3744178" cy="24029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3206" y="3839384"/>
            <a:ext cx="2795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Костер кровельный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069" y="4239494"/>
            <a:ext cx="3847134" cy="246390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6430" y="3808887"/>
            <a:ext cx="2838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Мятлик луковичный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entral Asia | Britannica">
            <a:extLst>
              <a:ext uri="{FF2B5EF4-FFF2-40B4-BE49-F238E27FC236}">
                <a16:creationId xmlns:a16="http://schemas.microsoft.com/office/drawing/2014/main" id="{DE5CE069-9146-4E57-A9A1-5D5892D3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731"/>
            <a:ext cx="12192000" cy="61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ABB7A1-0716-4BEA-BC7D-25EE788965B2}"/>
              </a:ext>
            </a:extLst>
          </p:cNvPr>
          <p:cNvSpPr/>
          <p:nvPr/>
        </p:nvSpPr>
        <p:spPr>
          <a:xfrm>
            <a:off x="9713844" y="4850296"/>
            <a:ext cx="2464904" cy="2007704"/>
          </a:xfrm>
          <a:prstGeom prst="rect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9BD5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74F143-70F1-4499-A0DC-2AE2DD7136B2}"/>
              </a:ext>
            </a:extLst>
          </p:cNvPr>
          <p:cNvSpPr/>
          <p:nvPr/>
        </p:nvSpPr>
        <p:spPr>
          <a:xfrm>
            <a:off x="1106654" y="1879451"/>
            <a:ext cx="6400800" cy="757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Распространена на территории от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52⁰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севере до 48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юге.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РАСТИТЕЛЬНОСТЬ ПОЛУПУСТЫНЬ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2401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1222AFDF-227C-4721-AF51-13BE07649EC6}"/>
              </a:ext>
            </a:extLst>
          </p:cNvPr>
          <p:cNvSpPr/>
          <p:nvPr/>
        </p:nvSpPr>
        <p:spPr>
          <a:xfrm>
            <a:off x="464756" y="3718753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Полынь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РАСТИТЕЛЬНОСТЬ ПОЛУПУСТЫНЬ  </a:t>
            </a:r>
            <a:endParaRPr lang="ru-RU" sz="3600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5070A9C-1F83-4CDE-9C48-63941A546517}"/>
              </a:ext>
            </a:extLst>
          </p:cNvPr>
          <p:cNvSpPr/>
          <p:nvPr/>
        </p:nvSpPr>
        <p:spPr>
          <a:xfrm>
            <a:off x="97796" y="1001731"/>
            <a:ext cx="336706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Ковыль волосистый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5AB7EB5D-953A-436F-A07F-1F166B9D155B}"/>
              </a:ext>
            </a:extLst>
          </p:cNvPr>
          <p:cNvSpPr/>
          <p:nvPr/>
        </p:nvSpPr>
        <p:spPr>
          <a:xfrm>
            <a:off x="3409716" y="998255"/>
            <a:ext cx="2332382" cy="42494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Изень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9C8550BE-0F46-4E68-86D6-1874EBA182DC}"/>
              </a:ext>
            </a:extLst>
          </p:cNvPr>
          <p:cNvSpPr/>
          <p:nvPr/>
        </p:nvSpPr>
        <p:spPr>
          <a:xfrm>
            <a:off x="6177912" y="964367"/>
            <a:ext cx="2332382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Чернобыльник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Ковыль шершавый | Государственный комитет по экологической политике и  природным ресурсам при Главе Донецкой Народной Республики">
            <a:extLst>
              <a:ext uri="{FF2B5EF4-FFF2-40B4-BE49-F238E27FC236}">
                <a16:creationId xmlns:a16="http://schemas.microsoft.com/office/drawing/2014/main" id="{2166F10D-71FB-447F-B765-72858A6A7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37" y="1520016"/>
            <a:ext cx="2867884" cy="230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олынь - Wikiwand">
            <a:extLst>
              <a:ext uri="{FF2B5EF4-FFF2-40B4-BE49-F238E27FC236}">
                <a16:creationId xmlns:a16="http://schemas.microsoft.com/office/drawing/2014/main" id="{9999077E-72CC-44D5-BBB1-99F060F4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4196701"/>
            <a:ext cx="2684480" cy="24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id="{C17DBE42-DD92-4075-9052-A05FF18C7DD7}"/>
              </a:ext>
            </a:extLst>
          </p:cNvPr>
          <p:cNvSpPr/>
          <p:nvPr/>
        </p:nvSpPr>
        <p:spPr>
          <a:xfrm>
            <a:off x="3464859" y="3752645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Белая полынь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4">
            <a:extLst>
              <a:ext uri="{FF2B5EF4-FFF2-40B4-BE49-F238E27FC236}">
                <a16:creationId xmlns:a16="http://schemas.microsoft.com/office/drawing/2014/main" id="{61059DBE-0DBE-4935-8ABB-D71D7E06E8B2}"/>
              </a:ext>
            </a:extLst>
          </p:cNvPr>
          <p:cNvSpPr/>
          <p:nvPr/>
        </p:nvSpPr>
        <p:spPr>
          <a:xfrm>
            <a:off x="6045848" y="3860297"/>
            <a:ext cx="2443652" cy="52791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Мятлик луковичный </a:t>
            </a:r>
          </a:p>
        </p:txBody>
      </p:sp>
      <p:sp>
        <p:nvSpPr>
          <p:cNvPr id="18" name="Скругленный прямоугольник 4">
            <a:extLst>
              <a:ext uri="{FF2B5EF4-FFF2-40B4-BE49-F238E27FC236}">
                <a16:creationId xmlns:a16="http://schemas.microsoft.com/office/drawing/2014/main" id="{AF0FFF19-EB3A-4198-A539-C7BA1AC3B8C8}"/>
              </a:ext>
            </a:extLst>
          </p:cNvPr>
          <p:cNvSpPr/>
          <p:nvPr/>
        </p:nvSpPr>
        <p:spPr>
          <a:xfrm>
            <a:off x="9464893" y="3785666"/>
            <a:ext cx="2117933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Солянка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Кохия — Википедия">
            <a:extLst>
              <a:ext uri="{FF2B5EF4-FFF2-40B4-BE49-F238E27FC236}">
                <a16:creationId xmlns:a16="http://schemas.microsoft.com/office/drawing/2014/main" id="{41A23058-9004-4664-90CB-67FF12CF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945" y="1557797"/>
            <a:ext cx="2269760" cy="222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лынь. Посадка, размножение, уход, сорта, фото на Supersadovnik.ru">
            <a:extLst>
              <a:ext uri="{FF2B5EF4-FFF2-40B4-BE49-F238E27FC236}">
                <a16:creationId xmlns:a16="http://schemas.microsoft.com/office/drawing/2014/main" id="{ACE142A5-1411-4FCE-987C-A363349D5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25640"/>
          <a:stretch/>
        </p:blipFill>
        <p:spPr bwMode="auto">
          <a:xfrm>
            <a:off x="2875723" y="4196701"/>
            <a:ext cx="2922103" cy="24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4">
            <a:extLst>
              <a:ext uri="{FF2B5EF4-FFF2-40B4-BE49-F238E27FC236}">
                <a16:creationId xmlns:a16="http://schemas.microsoft.com/office/drawing/2014/main" id="{BFD525FA-8E6C-401D-AFBE-F0D03CE2B6E5}"/>
              </a:ext>
            </a:extLst>
          </p:cNvPr>
          <p:cNvSpPr/>
          <p:nvPr/>
        </p:nvSpPr>
        <p:spPr>
          <a:xfrm>
            <a:off x="9357668" y="964367"/>
            <a:ext cx="2332382" cy="4779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Буюргун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704" y="4462842"/>
            <a:ext cx="3031551" cy="1945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132" y="4296633"/>
            <a:ext cx="1835453" cy="2428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9556" y="1625747"/>
            <a:ext cx="2189260" cy="2158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3072" y="1625747"/>
            <a:ext cx="2781572" cy="208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РАСТИТЕЛЬНОСТЬ ПУСТЫНЬ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Central Asia | Britannica">
            <a:extLst>
              <a:ext uri="{FF2B5EF4-FFF2-40B4-BE49-F238E27FC236}">
                <a16:creationId xmlns:a16="http://schemas.microsoft.com/office/drawing/2014/main" id="{9201228E-68F0-4D4A-B2D0-23DBA456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914400"/>
            <a:ext cx="12192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EE7A1A-B122-41E5-9695-E9F1A5EAAC70}"/>
              </a:ext>
            </a:extLst>
          </p:cNvPr>
          <p:cNvSpPr/>
          <p:nvPr/>
        </p:nvSpPr>
        <p:spPr>
          <a:xfrm>
            <a:off x="9687339" y="4916557"/>
            <a:ext cx="2504661" cy="19414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0A764401-8869-4327-BA5F-DA359A0D8DCB}"/>
              </a:ext>
            </a:extLst>
          </p:cNvPr>
          <p:cNvSpPr/>
          <p:nvPr/>
        </p:nvSpPr>
        <p:spPr>
          <a:xfrm>
            <a:off x="386301" y="1318171"/>
            <a:ext cx="10553368" cy="1070187"/>
          </a:xfrm>
          <a:prstGeom prst="wedgeRoundRectCallout">
            <a:avLst>
              <a:gd name="adj1" fmla="val -20833"/>
              <a:gd name="adj2" fmla="val 4719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Западную часть территории Средней Азии занимает обширная равнина, на которой расположены песчаные, каменистые (гипсовые) и глинистые пустыни.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461</Words>
  <Application>Microsoft Office PowerPoint</Application>
  <PresentationFormat>Широкоэкранный</PresentationFormat>
  <Paragraphs>137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Тема Office</vt:lpstr>
      <vt:lpstr>2_Тема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265</cp:revision>
  <dcterms:created xsi:type="dcterms:W3CDTF">2020-09-25T10:29:56Z</dcterms:created>
  <dcterms:modified xsi:type="dcterms:W3CDTF">2020-11-12T02:39:19Z</dcterms:modified>
</cp:coreProperties>
</file>