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2" r:id="rId4"/>
    <p:sldId id="271" r:id="rId5"/>
    <p:sldId id="256" r:id="rId6"/>
    <p:sldId id="257" r:id="rId7"/>
    <p:sldId id="269" r:id="rId8"/>
    <p:sldId id="268" r:id="rId9"/>
    <p:sldId id="289" r:id="rId10"/>
    <p:sldId id="266" r:id="rId11"/>
    <p:sldId id="267" r:id="rId12"/>
    <p:sldId id="265" r:id="rId13"/>
    <p:sldId id="264" r:id="rId14"/>
    <p:sldId id="263" r:id="rId15"/>
    <p:sldId id="290" r:id="rId16"/>
    <p:sldId id="261" r:id="rId17"/>
    <p:sldId id="277" r:id="rId18"/>
    <p:sldId id="274" r:id="rId19"/>
    <p:sldId id="273" r:id="rId20"/>
    <p:sldId id="272" r:id="rId21"/>
    <p:sldId id="259" r:id="rId22"/>
    <p:sldId id="258" r:id="rId23"/>
    <p:sldId id="279" r:id="rId24"/>
    <p:sldId id="280" r:id="rId25"/>
    <p:sldId id="281" r:id="rId26"/>
    <p:sldId id="282" r:id="rId27"/>
    <p:sldId id="285" r:id="rId28"/>
    <p:sldId id="29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3E0B9-3377-4C46-BB5E-3C2FBB0EB91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7423F-49BC-40D0-95E5-B9B359703CF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141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D6C93-AE07-447B-BF40-5F155C87DF2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0A8C4-9416-47A4-98F1-B524D1270C8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61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EC6C3-669F-42E1-8423-A253CFC03E5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2EBC0-B11C-45FF-86E5-E4D150CEA52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895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AFD4C-33CA-46C6-83C5-7389AEF6976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7F66-85DC-4285-8153-D050A8E3A13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49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0ED47-4A0A-4244-A575-927DD1F2B57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AB87F-DA96-4FCB-9A4E-DF51E30C65C3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411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79002-5F28-4A4E-8D55-900B5FD92E2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539BB-1DF1-43DF-87DC-4C0D4ECFED63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2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94F81-B99E-4AAC-8963-B57BBE1A765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79276-2F30-4563-AC57-54957F86648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92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11FD0-2847-4488-A3FF-C193518543F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0BB4E-3E5C-4924-A62E-DD6708704AC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50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00D96-255A-4A1C-9A3B-2B8CAE931E1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37455-3E65-4C5F-9D0A-B02D4F9C788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22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0A09A-E1C4-4135-B2BB-D40EF2AD95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771A-1C4D-494B-9513-8DCC5DF7586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780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77677-ED53-4CB3-9101-845759CADBB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4437C-9353-4707-821F-47EA564F8CF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25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1A4B55-05FD-4FF4-88ED-F61D431A436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CBB75-0F43-49A4-A814-B464F11C2BB2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5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25.09.2020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/>
          </p:cNvPr>
          <p:cNvSpPr txBox="1"/>
          <p:nvPr/>
        </p:nvSpPr>
        <p:spPr>
          <a:xfrm>
            <a:off x="1131888" y="3256375"/>
            <a:ext cx="10526713" cy="1753362"/>
          </a:xfrm>
          <a:prstGeom prst="rect">
            <a:avLst/>
          </a:prstGeom>
          <a:solidFill>
            <a:schemeClr val="bg1"/>
          </a:solidFill>
        </p:spPr>
        <p:txBody>
          <a:bodyPr lIns="0" tIns="29525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11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Климат</a:t>
            </a:r>
            <a:r>
              <a:rPr kumimoji="0" lang="ru-RU" sz="4000" b="1" i="0" u="none" strike="noStrike" kern="1200" cap="none" spc="11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Средней Азии. Воздушные массы. Циклоны и Антициклоны.</a:t>
            </a:r>
            <a:endParaRPr kumimoji="0" lang="ru-RU" sz="4000" b="1" i="0" u="none" strike="noStrike" kern="1200" cap="none" spc="1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1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5">
            <a:extLst/>
          </p:cNvPr>
          <p:cNvSpPr/>
          <p:nvPr/>
        </p:nvSpPr>
        <p:spPr>
          <a:xfrm>
            <a:off x="404813" y="2649538"/>
            <a:ext cx="727075" cy="296703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3175" y="3175"/>
            <a:ext cx="12174538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925" y="482600"/>
            <a:ext cx="1276350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marL="0" marR="0" lvl="0" indent="0" algn="l" defTabSz="12189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925" y="482600"/>
            <a:ext cx="1276350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marL="0" marR="0" lvl="0" indent="0" algn="l" defTabSz="12189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825" y="527050"/>
            <a:ext cx="365125" cy="765175"/>
          </a:xfrm>
          <a:prstGeom prst="rect">
            <a:avLst/>
          </a:prstGeom>
        </p:spPr>
        <p:txBody>
          <a:bodyPr lIns="0" tIns="33552" rIns="0" bIns="0">
            <a:spAutoFit/>
          </a:bodyPr>
          <a:lstStyle/>
          <a:p>
            <a:pPr marL="0" marR="0" lvl="0" indent="0" algn="l" defTabSz="1218939" rtl="0" eaLnBrk="0" fontAlgn="base" latinLnBrk="0" hangingPunct="0">
              <a:lnSpc>
                <a:spcPct val="100000"/>
              </a:lnSpc>
              <a:spcBef>
                <a:spcPts val="26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756" b="1" i="0" u="none" strike="noStrike" kern="1200" cap="none" spc="21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endParaRPr kumimoji="0" sz="4756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86975" y="1230313"/>
            <a:ext cx="981075" cy="447675"/>
          </a:xfrm>
          <a:prstGeom prst="rect">
            <a:avLst/>
          </a:prstGeom>
        </p:spPr>
        <p:txBody>
          <a:bodyPr lIns="0" tIns="25499" rIns="0" bIns="0">
            <a:spAutoFit/>
          </a:bodyPr>
          <a:lstStyle/>
          <a:p>
            <a:pPr marL="0" marR="0" lvl="0" indent="0" algn="l" defTabSz="1218939" rtl="0" eaLnBrk="0" fontAlgn="base" latinLnBrk="0" hangingPunct="0">
              <a:lnSpc>
                <a:spcPct val="100000"/>
              </a:lnSpc>
              <a:spcBef>
                <a:spcPts val="201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47" b="0" i="0" u="none" strike="noStrike" kern="1200" cap="none" spc="-11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2747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1851025" y="409575"/>
            <a:ext cx="71294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913" y="534988"/>
            <a:ext cx="709612" cy="982662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marL="0" marR="0" lvl="0" indent="0" algn="l" defTabSz="193541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8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813" y="893763"/>
            <a:ext cx="131762" cy="228600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marL="0" marR="0" lvl="0" indent="0" algn="l" defTabSz="193541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8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33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Воздушные массы 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017" y="1319349"/>
            <a:ext cx="49246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В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формировании климата Средней Азии активное участие принимают арктические, умеренные и тропические воздушные массы. 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Арктические воздушные массы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проникают на территорию Средней Азии с Северного Ледовитого океана через Западную Сибирь и Урал, а так же из Восточной Сибири.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Эти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воздушные массы бывают холодными, сухими и прозрачными.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5037"/>
          <a:stretch/>
        </p:blipFill>
        <p:spPr>
          <a:xfrm>
            <a:off x="5425931" y="1319350"/>
            <a:ext cx="6583190" cy="46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26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Воздушные массы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076" y="2181497"/>
            <a:ext cx="48201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С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запада и северо-запада приходят с Восточно-Европейской равнины 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умеренные континентальные воздушные массы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Они так же бывают достаточно холодными, однако зачастую приносят осадки. 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20" y="1363924"/>
            <a:ext cx="6584251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11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Воздушные массы 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887" y="2364377"/>
            <a:ext cx="5159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Преобладающие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над Средней Азией в летние месяцы 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континентальные тропические воздушные массы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образуются над пустынными равнинами, они бывают жаркими, сухими и пыльными.</a:t>
            </a:r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817" y="1362138"/>
            <a:ext cx="6584251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85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714"/>
          <a:stretch/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Атмосферный фронт 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8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Циклон 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28" y="1166662"/>
            <a:ext cx="6932024" cy="5199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326" y="1319348"/>
            <a:ext cx="40886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Атмосферные  фронты охватывают огромные территории. В различных частях атмосферного  фронта встречаются огромные вихри.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Если в центре вихрей атмосферное давление низкое и воздух от края к центру движется против часовой стрелки, такие воздушные вихри называются 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циклонами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73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66"/>
          <a:stretch/>
        </p:blipFill>
        <p:spPr>
          <a:xfrm>
            <a:off x="1593669" y="-297"/>
            <a:ext cx="907472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Движение воздуха в циклоне 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3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воздуха в циклоне 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02"/>
          <a:stretch/>
        </p:blipFill>
        <p:spPr>
          <a:xfrm>
            <a:off x="1632856" y="917664"/>
            <a:ext cx="8948057" cy="5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1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воздуха в циклоне 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44"/>
          <a:stretch/>
        </p:blipFill>
        <p:spPr>
          <a:xfrm>
            <a:off x="1645920" y="917664"/>
            <a:ext cx="8948056" cy="5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20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905" t="17524" r="12667" b="8571"/>
          <a:stretch/>
        </p:blipFill>
        <p:spPr>
          <a:xfrm>
            <a:off x="2051900" y="822960"/>
            <a:ext cx="8088199" cy="5943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Какая погода связана</a:t>
            </a:r>
            <a:r>
              <a:rPr kumimoji="0" lang="ru-RU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 циклоном?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19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651" y="137159"/>
            <a:ext cx="8734697" cy="65510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Какая погода связана с циклоном?</a:t>
            </a:r>
          </a:p>
        </p:txBody>
      </p:sp>
    </p:spTree>
    <p:extLst>
      <p:ext uri="{BB962C8B-B14F-4D97-AF65-F5344CB8AC3E}">
        <p14:creationId xmlns:p14="http://schemas.microsoft.com/office/powerpoint/2010/main" val="241172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Климатообразующие факторы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7135" y="1698172"/>
            <a:ext cx="97377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  <a:p>
            <a:pPr marL="342900" indent="-342900">
              <a:buAutoNum type="arabicPeriod"/>
            </a:pPr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Солнечная радиация </a:t>
            </a:r>
          </a:p>
          <a:p>
            <a:pPr marL="342900" indent="-342900">
              <a:buAutoNum type="arabicPeriod"/>
            </a:pPr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Движение воздушных масс </a:t>
            </a:r>
          </a:p>
          <a:p>
            <a:pPr marL="342900" indent="-342900">
              <a:buAutoNum type="arabicPeriod"/>
            </a:pPr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Рельеф  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4400"/>
            <a:ext cx="9144000" cy="5943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Антициклон 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57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воздуха в а</a:t>
            </a:r>
            <a:r>
              <a:rPr kumimoji="0" lang="ru-RU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нтициклоне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8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993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1"/>
            <a:ext cx="12192000" cy="10450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воздуха в антициклоне 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565" y="1201783"/>
            <a:ext cx="391885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Воздух опускается сверху вниз и на поверхности земли рассеивается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563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904" t="20762" r="12952" b="8762"/>
          <a:stretch/>
        </p:blipFill>
        <p:spPr>
          <a:xfrm>
            <a:off x="2124892" y="914400"/>
            <a:ext cx="7942216" cy="59008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Какая погода связана с </a:t>
            </a: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антициклоном</a:t>
            </a: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3590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4400"/>
            <a:ext cx="9144000" cy="5943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Какая погода связана с </a:t>
            </a: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антициклоном</a:t>
            </a: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256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14761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Признаки циклона и антициклона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23123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Задания для самостоятельной работы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946" y="2554514"/>
            <a:ext cx="74724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Прочитать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§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15-16,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ответить на вопросы на стр.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7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26" y="1048266"/>
            <a:ext cx="9925148" cy="5675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6765" y="5195447"/>
            <a:ext cx="5246914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Территория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Средней Азии получает большое количество солнечной радиации.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6764" y="3886199"/>
            <a:ext cx="1746069" cy="1309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6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Солнечная радиация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001" y="1398493"/>
            <a:ext cx="116290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Солнечная радиация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лучевая энергия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 тепло, поступающие на земную поверхность от Солнца. Количество солнечной радиации измеряется количеством калорий лучевой энергии, падающей на 1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r>
              <a:rPr lang="ru-RU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/>
              <a:t> 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поверхности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определенный промежуток времени.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91" t="36980" r="955" b="20364"/>
          <a:stretch/>
        </p:blipFill>
        <p:spPr>
          <a:xfrm>
            <a:off x="1494080" y="3698468"/>
            <a:ext cx="9493959" cy="27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3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солнечной радиации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4950" y="2050815"/>
            <a:ext cx="4937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Однако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 вся энергия, идущая от Солнца, доходит до поверхности земли. Почти 20% этой энергии, отражаясь от воздушной оболочки, возвращается в космическое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пространство.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результате в атмосфере образуется 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рассеянная радиация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82605"/>
            <a:ext cx="5381896" cy="55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Виды солнечной</a:t>
            </a:r>
            <a:r>
              <a:rPr kumimoji="0" lang="ru-RU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радиации </a:t>
            </a:r>
            <a:endParaRPr kumimoji="0" lang="ru-RU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327" y="1580606"/>
            <a:ext cx="47940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Радиация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дошедшая от солнца непосредственно до земной поверхности, называется 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прямой радиацией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На землю падает как прямая, так и рассеянная радиация. Совокупность прямой и рассеянной радиации, поступающей на земную поверхность, называется </a:t>
            </a:r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суммарной радиацией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000" t="16972" r="6228" b="5543"/>
          <a:stretch/>
        </p:blipFill>
        <p:spPr>
          <a:xfrm>
            <a:off x="5277395" y="1580606"/>
            <a:ext cx="6688183" cy="44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8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" y="914400"/>
            <a:ext cx="11443537" cy="58986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68727" y="3811012"/>
            <a:ext cx="4123273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Количество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суммарной радиации на юге Каракумов равно 150 ккал на 1 см кв. поверхности.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К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северу количество суммарной солнечной радиации в Средней Азии уменьшается.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Солнечная радиация</a:t>
            </a:r>
            <a:endParaRPr kumimoji="0" lang="ru-RU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913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21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59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низ 6"/>
          <p:cNvSpPr/>
          <p:nvPr/>
        </p:nvSpPr>
        <p:spPr>
          <a:xfrm rot="19740840">
            <a:off x="8712439" y="566310"/>
            <a:ext cx="361151" cy="1639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20427100">
            <a:off x="6855289" y="640507"/>
            <a:ext cx="361151" cy="2084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729635">
            <a:off x="4491644" y="673410"/>
            <a:ext cx="361151" cy="2036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низ 1"/>
          <p:cNvSpPr/>
          <p:nvPr/>
        </p:nvSpPr>
        <p:spPr>
          <a:xfrm rot="2058675">
            <a:off x="2431260" y="618141"/>
            <a:ext cx="361151" cy="16305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69838" y="2261372"/>
            <a:ext cx="2173159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Арктические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18918" y="2885015"/>
            <a:ext cx="1924629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Умеренные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270582" y="2885016"/>
            <a:ext cx="2227149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Тропические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893014" y="2261373"/>
            <a:ext cx="2802307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Экваториальные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330329" y="5086462"/>
            <a:ext cx="1780424" cy="83099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Морские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(влажные)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206403" y="5086462"/>
            <a:ext cx="2956257" cy="83099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Континентальные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(сухие)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867835" y="3506303"/>
            <a:ext cx="2686943" cy="144221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926541" y="3484624"/>
            <a:ext cx="2704721" cy="14638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384156" y="3515517"/>
            <a:ext cx="1432914" cy="13624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057108" y="3513204"/>
            <a:ext cx="1219908" cy="143531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t="1" b="-952"/>
          <a:stretch/>
        </p:blipFill>
        <p:spPr>
          <a:xfrm>
            <a:off x="395958" y="182337"/>
            <a:ext cx="11630696" cy="660457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130724" y="6348549"/>
            <a:ext cx="6895930" cy="438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69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425</Words>
  <Application>Microsoft Office PowerPoint</Application>
  <PresentationFormat>Широкоэкранный</PresentationFormat>
  <Paragraphs>52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Open Sans Light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20</cp:revision>
  <dcterms:created xsi:type="dcterms:W3CDTF">2020-09-25T10:29:56Z</dcterms:created>
  <dcterms:modified xsi:type="dcterms:W3CDTF">2020-09-25T16:48:51Z</dcterms:modified>
</cp:coreProperties>
</file>