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</p:sldMasterIdLst>
  <p:sldIdLst>
    <p:sldId id="257" r:id="rId3"/>
    <p:sldId id="266" r:id="rId4"/>
    <p:sldId id="258" r:id="rId5"/>
    <p:sldId id="268" r:id="rId6"/>
    <p:sldId id="267" r:id="rId7"/>
    <p:sldId id="262" r:id="rId8"/>
    <p:sldId id="259" r:id="rId9"/>
    <p:sldId id="261" r:id="rId10"/>
    <p:sldId id="275" r:id="rId11"/>
    <p:sldId id="285" r:id="rId12"/>
    <p:sldId id="286" r:id="rId13"/>
    <p:sldId id="287" r:id="rId14"/>
    <p:sldId id="274" r:id="rId15"/>
    <p:sldId id="288" r:id="rId16"/>
    <p:sldId id="289" r:id="rId17"/>
    <p:sldId id="290" r:id="rId18"/>
    <p:sldId id="263" r:id="rId19"/>
    <p:sldId id="272" r:id="rId20"/>
    <p:sldId id="295" r:id="rId21"/>
    <p:sldId id="297" r:id="rId22"/>
    <p:sldId id="296" r:id="rId23"/>
    <p:sldId id="276" r:id="rId24"/>
    <p:sldId id="269" r:id="rId25"/>
    <p:sldId id="277" r:id="rId26"/>
    <p:sldId id="278" r:id="rId27"/>
    <p:sldId id="283" r:id="rId28"/>
    <p:sldId id="29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33CC"/>
    <a:srgbClr val="9900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127876-780D-4BBF-B180-A7A0AA67C22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1AF81560-E926-4995-89A6-3BD27684AC3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Условные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 знаки</a:t>
          </a:r>
        </a:p>
      </dgm:t>
    </dgm:pt>
    <dgm:pt modelId="{54A16F34-58AC-4977-938C-BD320BE5DA92}" type="parTrans" cxnId="{0D2427B2-E0CE-4FD7-A09C-FE874FAC8A12}">
      <dgm:prSet/>
      <dgm:spPr/>
      <dgm:t>
        <a:bodyPr/>
        <a:lstStyle/>
        <a:p>
          <a:endParaRPr lang="ru-RU"/>
        </a:p>
      </dgm:t>
    </dgm:pt>
    <dgm:pt modelId="{7723D83D-DED9-4C7E-BA78-4AD5294B2DFF}" type="sibTrans" cxnId="{0D2427B2-E0CE-4FD7-A09C-FE874FAC8A12}">
      <dgm:prSet/>
      <dgm:spPr/>
      <dgm:t>
        <a:bodyPr/>
        <a:lstStyle/>
        <a:p>
          <a:endParaRPr lang="ru-RU"/>
        </a:p>
      </dgm:t>
    </dgm:pt>
    <dgm:pt modelId="{112BC1DD-4FBA-4B8C-9C46-079A3950A7D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Масштабные</a:t>
          </a:r>
        </a:p>
      </dgm:t>
    </dgm:pt>
    <dgm:pt modelId="{DEA5F421-64BB-4131-B474-F63E2C9ACFFB}" type="parTrans" cxnId="{60788032-EA90-4D03-BDC9-0ACB0AB91460}">
      <dgm:prSet/>
      <dgm:spPr/>
      <dgm:t>
        <a:bodyPr/>
        <a:lstStyle/>
        <a:p>
          <a:endParaRPr lang="ru-RU"/>
        </a:p>
      </dgm:t>
    </dgm:pt>
    <dgm:pt modelId="{A66F3712-D181-4FA8-8C2D-BB86F36A196A}" type="sibTrans" cxnId="{60788032-EA90-4D03-BDC9-0ACB0AB91460}">
      <dgm:prSet/>
      <dgm:spPr/>
      <dgm:t>
        <a:bodyPr/>
        <a:lstStyle/>
        <a:p>
          <a:endParaRPr lang="ru-RU"/>
        </a:p>
      </dgm:t>
    </dgm:pt>
    <dgm:pt modelId="{916BA7A3-973F-46AD-BCA6-2100439A6F9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Внемасштабные</a:t>
          </a:r>
        </a:p>
      </dgm:t>
    </dgm:pt>
    <dgm:pt modelId="{D4B0A1AD-5076-48A7-9483-48737B6B6906}" type="parTrans" cxnId="{98C54506-44F4-4A6E-9272-842CC8F2286C}">
      <dgm:prSet/>
      <dgm:spPr/>
      <dgm:t>
        <a:bodyPr/>
        <a:lstStyle/>
        <a:p>
          <a:endParaRPr lang="ru-RU"/>
        </a:p>
      </dgm:t>
    </dgm:pt>
    <dgm:pt modelId="{17DD04D3-B909-42E3-ADA5-34EEFEFB68F2}" type="sibTrans" cxnId="{98C54506-44F4-4A6E-9272-842CC8F2286C}">
      <dgm:prSet/>
      <dgm:spPr/>
      <dgm:t>
        <a:bodyPr/>
        <a:lstStyle/>
        <a:p>
          <a:endParaRPr lang="ru-RU"/>
        </a:p>
      </dgm:t>
    </dgm:pt>
    <dgm:pt modelId="{0170EC35-02D3-47FA-8724-075BF9A22531}" type="pres">
      <dgm:prSet presAssocID="{2C127876-780D-4BBF-B180-A7A0AA67C22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78040D-A9CC-4C11-ABF7-E3009FC0901B}" type="pres">
      <dgm:prSet presAssocID="{1AF81560-E926-4995-89A6-3BD27684AC3D}" presName="hierRoot1" presStyleCnt="0">
        <dgm:presLayoutVars>
          <dgm:hierBranch/>
        </dgm:presLayoutVars>
      </dgm:prSet>
      <dgm:spPr/>
    </dgm:pt>
    <dgm:pt modelId="{6DE82843-E767-4CF3-959B-6924B62A7158}" type="pres">
      <dgm:prSet presAssocID="{1AF81560-E926-4995-89A6-3BD27684AC3D}" presName="rootComposite1" presStyleCnt="0"/>
      <dgm:spPr/>
    </dgm:pt>
    <dgm:pt modelId="{1EA19168-F3CA-4353-8A73-FADB55019A79}" type="pres">
      <dgm:prSet presAssocID="{1AF81560-E926-4995-89A6-3BD27684AC3D}" presName="rootText1" presStyleLbl="node0" presStyleIdx="0" presStyleCnt="1" custLinFactNeighborX="-237" custLinFactNeighborY="-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D2B1AA-2A4D-49E9-B8E7-72569132AF26}" type="pres">
      <dgm:prSet presAssocID="{1AF81560-E926-4995-89A6-3BD27684AC3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BF0BEE6-2A59-4770-834A-B92FA5A98A21}" type="pres">
      <dgm:prSet presAssocID="{1AF81560-E926-4995-89A6-3BD27684AC3D}" presName="hierChild2" presStyleCnt="0"/>
      <dgm:spPr/>
    </dgm:pt>
    <dgm:pt modelId="{3C98BD1E-E2DB-4F40-993E-BC0529AD71F1}" type="pres">
      <dgm:prSet presAssocID="{DEA5F421-64BB-4131-B474-F63E2C9ACFFB}" presName="Name35" presStyleLbl="parChTrans1D2" presStyleIdx="0" presStyleCnt="2"/>
      <dgm:spPr/>
      <dgm:t>
        <a:bodyPr/>
        <a:lstStyle/>
        <a:p>
          <a:endParaRPr lang="ru-RU"/>
        </a:p>
      </dgm:t>
    </dgm:pt>
    <dgm:pt modelId="{473B3192-ACB5-479C-9D9C-599DE26F66B3}" type="pres">
      <dgm:prSet presAssocID="{112BC1DD-4FBA-4B8C-9C46-079A3950A7D2}" presName="hierRoot2" presStyleCnt="0">
        <dgm:presLayoutVars>
          <dgm:hierBranch/>
        </dgm:presLayoutVars>
      </dgm:prSet>
      <dgm:spPr/>
    </dgm:pt>
    <dgm:pt modelId="{581F5A95-8CB6-4DC4-8979-286AF63D066E}" type="pres">
      <dgm:prSet presAssocID="{112BC1DD-4FBA-4B8C-9C46-079A3950A7D2}" presName="rootComposite" presStyleCnt="0"/>
      <dgm:spPr/>
    </dgm:pt>
    <dgm:pt modelId="{6C91CEAB-5275-4365-9DBF-5100210B049B}" type="pres">
      <dgm:prSet presAssocID="{112BC1DD-4FBA-4B8C-9C46-079A3950A7D2}" presName="rootText" presStyleLbl="node2" presStyleIdx="0" presStyleCnt="2" custLinFactNeighborX="-57640" custLinFactNeighborY="-141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576F27-4775-4959-A252-F47609E70A88}" type="pres">
      <dgm:prSet presAssocID="{112BC1DD-4FBA-4B8C-9C46-079A3950A7D2}" presName="rootConnector" presStyleLbl="node2" presStyleIdx="0" presStyleCnt="2"/>
      <dgm:spPr/>
      <dgm:t>
        <a:bodyPr/>
        <a:lstStyle/>
        <a:p>
          <a:endParaRPr lang="ru-RU"/>
        </a:p>
      </dgm:t>
    </dgm:pt>
    <dgm:pt modelId="{901228A0-8570-428E-B710-5ED9E7F90B94}" type="pres">
      <dgm:prSet presAssocID="{112BC1DD-4FBA-4B8C-9C46-079A3950A7D2}" presName="hierChild4" presStyleCnt="0"/>
      <dgm:spPr/>
    </dgm:pt>
    <dgm:pt modelId="{E65F732B-3344-4475-9A86-B7D0FF1F030C}" type="pres">
      <dgm:prSet presAssocID="{112BC1DD-4FBA-4B8C-9C46-079A3950A7D2}" presName="hierChild5" presStyleCnt="0"/>
      <dgm:spPr/>
    </dgm:pt>
    <dgm:pt modelId="{2DA12D14-9B3F-4A95-BA68-4651D8E13973}" type="pres">
      <dgm:prSet presAssocID="{D4B0A1AD-5076-48A7-9483-48737B6B6906}" presName="Name35" presStyleLbl="parChTrans1D2" presStyleIdx="1" presStyleCnt="2"/>
      <dgm:spPr/>
      <dgm:t>
        <a:bodyPr/>
        <a:lstStyle/>
        <a:p>
          <a:endParaRPr lang="ru-RU"/>
        </a:p>
      </dgm:t>
    </dgm:pt>
    <dgm:pt modelId="{4B6F8AC6-48CC-4539-8C86-CF3C50AD47E8}" type="pres">
      <dgm:prSet presAssocID="{916BA7A3-973F-46AD-BCA6-2100439A6F9D}" presName="hierRoot2" presStyleCnt="0">
        <dgm:presLayoutVars>
          <dgm:hierBranch/>
        </dgm:presLayoutVars>
      </dgm:prSet>
      <dgm:spPr/>
    </dgm:pt>
    <dgm:pt modelId="{E2D59337-21DB-4AE4-86C1-18F35A560F35}" type="pres">
      <dgm:prSet presAssocID="{916BA7A3-973F-46AD-BCA6-2100439A6F9D}" presName="rootComposite" presStyleCnt="0"/>
      <dgm:spPr/>
    </dgm:pt>
    <dgm:pt modelId="{DA3EAD1E-75C1-4046-871C-1A7C901F7018}" type="pres">
      <dgm:prSet presAssocID="{916BA7A3-973F-46AD-BCA6-2100439A6F9D}" presName="rootText" presStyleLbl="node2" presStyleIdx="1" presStyleCnt="2" custLinFactNeighborX="62851" custLinFactNeighborY="-142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E45234-8305-4227-B60F-183DB6813EC8}" type="pres">
      <dgm:prSet presAssocID="{916BA7A3-973F-46AD-BCA6-2100439A6F9D}" presName="rootConnector" presStyleLbl="node2" presStyleIdx="1" presStyleCnt="2"/>
      <dgm:spPr/>
      <dgm:t>
        <a:bodyPr/>
        <a:lstStyle/>
        <a:p>
          <a:endParaRPr lang="ru-RU"/>
        </a:p>
      </dgm:t>
    </dgm:pt>
    <dgm:pt modelId="{442013D9-BCEF-4F44-89EE-BE6BE25FDE54}" type="pres">
      <dgm:prSet presAssocID="{916BA7A3-973F-46AD-BCA6-2100439A6F9D}" presName="hierChild4" presStyleCnt="0"/>
      <dgm:spPr/>
    </dgm:pt>
    <dgm:pt modelId="{BC7635D0-3DB9-429B-BA4D-834136669696}" type="pres">
      <dgm:prSet presAssocID="{916BA7A3-973F-46AD-BCA6-2100439A6F9D}" presName="hierChild5" presStyleCnt="0"/>
      <dgm:spPr/>
    </dgm:pt>
    <dgm:pt modelId="{D098F8EB-8241-461E-BF0D-360A2ECC338B}" type="pres">
      <dgm:prSet presAssocID="{1AF81560-E926-4995-89A6-3BD27684AC3D}" presName="hierChild3" presStyleCnt="0"/>
      <dgm:spPr/>
    </dgm:pt>
  </dgm:ptLst>
  <dgm:cxnLst>
    <dgm:cxn modelId="{06BFA3AA-AD1E-4527-8CFB-A9DDD9090072}" type="presOf" srcId="{DEA5F421-64BB-4131-B474-F63E2C9ACFFB}" destId="{3C98BD1E-E2DB-4F40-993E-BC0529AD71F1}" srcOrd="0" destOrd="0" presId="urn:microsoft.com/office/officeart/2005/8/layout/orgChart1"/>
    <dgm:cxn modelId="{3EA40E86-369C-4713-AEFD-D36CD730D0E8}" type="presOf" srcId="{2C127876-780D-4BBF-B180-A7A0AA67C222}" destId="{0170EC35-02D3-47FA-8724-075BF9A22531}" srcOrd="0" destOrd="0" presId="urn:microsoft.com/office/officeart/2005/8/layout/orgChart1"/>
    <dgm:cxn modelId="{0D2427B2-E0CE-4FD7-A09C-FE874FAC8A12}" srcId="{2C127876-780D-4BBF-B180-A7A0AA67C222}" destId="{1AF81560-E926-4995-89A6-3BD27684AC3D}" srcOrd="0" destOrd="0" parTransId="{54A16F34-58AC-4977-938C-BD320BE5DA92}" sibTransId="{7723D83D-DED9-4C7E-BA78-4AD5294B2DFF}"/>
    <dgm:cxn modelId="{090C2B4F-4CFE-4003-B4BB-6AB5251A3D9C}" type="presOf" srcId="{916BA7A3-973F-46AD-BCA6-2100439A6F9D}" destId="{DA3EAD1E-75C1-4046-871C-1A7C901F7018}" srcOrd="0" destOrd="0" presId="urn:microsoft.com/office/officeart/2005/8/layout/orgChart1"/>
    <dgm:cxn modelId="{8A8ABD2C-8327-41E6-8207-5B03C4464501}" type="presOf" srcId="{112BC1DD-4FBA-4B8C-9C46-079A3950A7D2}" destId="{29576F27-4775-4959-A252-F47609E70A88}" srcOrd="1" destOrd="0" presId="urn:microsoft.com/office/officeart/2005/8/layout/orgChart1"/>
    <dgm:cxn modelId="{51081B5A-B7F9-4E2F-9DFA-8A7FF266B093}" type="presOf" srcId="{916BA7A3-973F-46AD-BCA6-2100439A6F9D}" destId="{23E45234-8305-4227-B60F-183DB6813EC8}" srcOrd="1" destOrd="0" presId="urn:microsoft.com/office/officeart/2005/8/layout/orgChart1"/>
    <dgm:cxn modelId="{60788032-EA90-4D03-BDC9-0ACB0AB91460}" srcId="{1AF81560-E926-4995-89A6-3BD27684AC3D}" destId="{112BC1DD-4FBA-4B8C-9C46-079A3950A7D2}" srcOrd="0" destOrd="0" parTransId="{DEA5F421-64BB-4131-B474-F63E2C9ACFFB}" sibTransId="{A66F3712-D181-4FA8-8C2D-BB86F36A196A}"/>
    <dgm:cxn modelId="{00274711-CC80-4B50-8537-E0A1C9F5739A}" type="presOf" srcId="{112BC1DD-4FBA-4B8C-9C46-079A3950A7D2}" destId="{6C91CEAB-5275-4365-9DBF-5100210B049B}" srcOrd="0" destOrd="0" presId="urn:microsoft.com/office/officeart/2005/8/layout/orgChart1"/>
    <dgm:cxn modelId="{143EE944-B720-4015-987E-4C99CE31FF84}" type="presOf" srcId="{1AF81560-E926-4995-89A6-3BD27684AC3D}" destId="{F8D2B1AA-2A4D-49E9-B8E7-72569132AF26}" srcOrd="1" destOrd="0" presId="urn:microsoft.com/office/officeart/2005/8/layout/orgChart1"/>
    <dgm:cxn modelId="{8489C11A-E2DE-4683-9879-E4A7BBFA6C82}" type="presOf" srcId="{D4B0A1AD-5076-48A7-9483-48737B6B6906}" destId="{2DA12D14-9B3F-4A95-BA68-4651D8E13973}" srcOrd="0" destOrd="0" presId="urn:microsoft.com/office/officeart/2005/8/layout/orgChart1"/>
    <dgm:cxn modelId="{CFE1D740-804B-45D2-A6D8-09839F473FBA}" type="presOf" srcId="{1AF81560-E926-4995-89A6-3BD27684AC3D}" destId="{1EA19168-F3CA-4353-8A73-FADB55019A79}" srcOrd="0" destOrd="0" presId="urn:microsoft.com/office/officeart/2005/8/layout/orgChart1"/>
    <dgm:cxn modelId="{98C54506-44F4-4A6E-9272-842CC8F2286C}" srcId="{1AF81560-E926-4995-89A6-3BD27684AC3D}" destId="{916BA7A3-973F-46AD-BCA6-2100439A6F9D}" srcOrd="1" destOrd="0" parTransId="{D4B0A1AD-5076-48A7-9483-48737B6B6906}" sibTransId="{17DD04D3-B909-42E3-ADA5-34EEFEFB68F2}"/>
    <dgm:cxn modelId="{B119C926-0CEC-4833-A892-46D6D68EC82B}" type="presParOf" srcId="{0170EC35-02D3-47FA-8724-075BF9A22531}" destId="{6B78040D-A9CC-4C11-ABF7-E3009FC0901B}" srcOrd="0" destOrd="0" presId="urn:microsoft.com/office/officeart/2005/8/layout/orgChart1"/>
    <dgm:cxn modelId="{338778CC-D375-49B5-B6A1-9774304B8CB7}" type="presParOf" srcId="{6B78040D-A9CC-4C11-ABF7-E3009FC0901B}" destId="{6DE82843-E767-4CF3-959B-6924B62A7158}" srcOrd="0" destOrd="0" presId="urn:microsoft.com/office/officeart/2005/8/layout/orgChart1"/>
    <dgm:cxn modelId="{572DB863-26E7-41E1-873C-44A63D25D519}" type="presParOf" srcId="{6DE82843-E767-4CF3-959B-6924B62A7158}" destId="{1EA19168-F3CA-4353-8A73-FADB55019A79}" srcOrd="0" destOrd="0" presId="urn:microsoft.com/office/officeart/2005/8/layout/orgChart1"/>
    <dgm:cxn modelId="{A838DB7F-D540-401D-B0C5-7B207CC2DC14}" type="presParOf" srcId="{6DE82843-E767-4CF3-959B-6924B62A7158}" destId="{F8D2B1AA-2A4D-49E9-B8E7-72569132AF26}" srcOrd="1" destOrd="0" presId="urn:microsoft.com/office/officeart/2005/8/layout/orgChart1"/>
    <dgm:cxn modelId="{6BB5213A-16C0-41F0-9110-0AC44AFC7BFC}" type="presParOf" srcId="{6B78040D-A9CC-4C11-ABF7-E3009FC0901B}" destId="{FBF0BEE6-2A59-4770-834A-B92FA5A98A21}" srcOrd="1" destOrd="0" presId="urn:microsoft.com/office/officeart/2005/8/layout/orgChart1"/>
    <dgm:cxn modelId="{78BEF02C-3EF8-4DCD-91FF-915458BC58AC}" type="presParOf" srcId="{FBF0BEE6-2A59-4770-834A-B92FA5A98A21}" destId="{3C98BD1E-E2DB-4F40-993E-BC0529AD71F1}" srcOrd="0" destOrd="0" presId="urn:microsoft.com/office/officeart/2005/8/layout/orgChart1"/>
    <dgm:cxn modelId="{BC5F404B-7B9C-4D2D-B67F-58C1EDE0202F}" type="presParOf" srcId="{FBF0BEE6-2A59-4770-834A-B92FA5A98A21}" destId="{473B3192-ACB5-479C-9D9C-599DE26F66B3}" srcOrd="1" destOrd="0" presId="urn:microsoft.com/office/officeart/2005/8/layout/orgChart1"/>
    <dgm:cxn modelId="{765396FF-49BD-419B-ABBF-EFDD3C23A59A}" type="presParOf" srcId="{473B3192-ACB5-479C-9D9C-599DE26F66B3}" destId="{581F5A95-8CB6-4DC4-8979-286AF63D066E}" srcOrd="0" destOrd="0" presId="urn:microsoft.com/office/officeart/2005/8/layout/orgChart1"/>
    <dgm:cxn modelId="{B6C63CB0-3B19-4B65-BB83-5BDFC9E5C743}" type="presParOf" srcId="{581F5A95-8CB6-4DC4-8979-286AF63D066E}" destId="{6C91CEAB-5275-4365-9DBF-5100210B049B}" srcOrd="0" destOrd="0" presId="urn:microsoft.com/office/officeart/2005/8/layout/orgChart1"/>
    <dgm:cxn modelId="{5792198D-955B-4EB4-9826-4C58623ADFDE}" type="presParOf" srcId="{581F5A95-8CB6-4DC4-8979-286AF63D066E}" destId="{29576F27-4775-4959-A252-F47609E70A88}" srcOrd="1" destOrd="0" presId="urn:microsoft.com/office/officeart/2005/8/layout/orgChart1"/>
    <dgm:cxn modelId="{34B57C4C-8BAF-4D8E-8547-043EFE4D2049}" type="presParOf" srcId="{473B3192-ACB5-479C-9D9C-599DE26F66B3}" destId="{901228A0-8570-428E-B710-5ED9E7F90B94}" srcOrd="1" destOrd="0" presId="urn:microsoft.com/office/officeart/2005/8/layout/orgChart1"/>
    <dgm:cxn modelId="{43D42701-CF9A-427A-A4C8-E65282EEA420}" type="presParOf" srcId="{473B3192-ACB5-479C-9D9C-599DE26F66B3}" destId="{E65F732B-3344-4475-9A86-B7D0FF1F030C}" srcOrd="2" destOrd="0" presId="urn:microsoft.com/office/officeart/2005/8/layout/orgChart1"/>
    <dgm:cxn modelId="{04276058-F960-45E7-BA12-08EFA31393AB}" type="presParOf" srcId="{FBF0BEE6-2A59-4770-834A-B92FA5A98A21}" destId="{2DA12D14-9B3F-4A95-BA68-4651D8E13973}" srcOrd="2" destOrd="0" presId="urn:microsoft.com/office/officeart/2005/8/layout/orgChart1"/>
    <dgm:cxn modelId="{1A7B86B6-2A3E-4F96-AFFF-383A7ED479C0}" type="presParOf" srcId="{FBF0BEE6-2A59-4770-834A-B92FA5A98A21}" destId="{4B6F8AC6-48CC-4539-8C86-CF3C50AD47E8}" srcOrd="3" destOrd="0" presId="urn:microsoft.com/office/officeart/2005/8/layout/orgChart1"/>
    <dgm:cxn modelId="{64ADC33F-A41E-4495-8A7C-60636828F14D}" type="presParOf" srcId="{4B6F8AC6-48CC-4539-8C86-CF3C50AD47E8}" destId="{E2D59337-21DB-4AE4-86C1-18F35A560F35}" srcOrd="0" destOrd="0" presId="urn:microsoft.com/office/officeart/2005/8/layout/orgChart1"/>
    <dgm:cxn modelId="{47252234-98B7-4A1D-A29A-7E54979E1BA1}" type="presParOf" srcId="{E2D59337-21DB-4AE4-86C1-18F35A560F35}" destId="{DA3EAD1E-75C1-4046-871C-1A7C901F7018}" srcOrd="0" destOrd="0" presId="urn:microsoft.com/office/officeart/2005/8/layout/orgChart1"/>
    <dgm:cxn modelId="{681A36A7-B224-439E-BCC1-43A70CA8579D}" type="presParOf" srcId="{E2D59337-21DB-4AE4-86C1-18F35A560F35}" destId="{23E45234-8305-4227-B60F-183DB6813EC8}" srcOrd="1" destOrd="0" presId="urn:microsoft.com/office/officeart/2005/8/layout/orgChart1"/>
    <dgm:cxn modelId="{EA73B8A1-132A-4B99-A288-B8260439B591}" type="presParOf" srcId="{4B6F8AC6-48CC-4539-8C86-CF3C50AD47E8}" destId="{442013D9-BCEF-4F44-89EE-BE6BE25FDE54}" srcOrd="1" destOrd="0" presId="urn:microsoft.com/office/officeart/2005/8/layout/orgChart1"/>
    <dgm:cxn modelId="{30EA771F-3658-401C-BF2B-2515BD428992}" type="presParOf" srcId="{4B6F8AC6-48CC-4539-8C86-CF3C50AD47E8}" destId="{BC7635D0-3DB9-429B-BA4D-834136669696}" srcOrd="2" destOrd="0" presId="urn:microsoft.com/office/officeart/2005/8/layout/orgChart1"/>
    <dgm:cxn modelId="{ACED0E01-C297-470D-BB1B-B3A586EBB2F5}" type="presParOf" srcId="{6B78040D-A9CC-4C11-ABF7-E3009FC0901B}" destId="{D098F8EB-8241-461E-BF0D-360A2ECC338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12D14-9B3F-4A95-BA68-4651D8E13973}">
      <dsp:nvSpPr>
        <dsp:cNvPr id="0" name=""/>
        <dsp:cNvSpPr/>
      </dsp:nvSpPr>
      <dsp:spPr>
        <a:xfrm>
          <a:off x="4800594" y="1379004"/>
          <a:ext cx="3408553" cy="383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392"/>
              </a:lnTo>
              <a:lnTo>
                <a:pt x="3408553" y="94392"/>
              </a:lnTo>
              <a:lnTo>
                <a:pt x="3408553" y="3839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98BD1E-E2DB-4F40-993E-BC0529AD71F1}">
      <dsp:nvSpPr>
        <dsp:cNvPr id="0" name=""/>
        <dsp:cNvSpPr/>
      </dsp:nvSpPr>
      <dsp:spPr>
        <a:xfrm>
          <a:off x="1548832" y="1379004"/>
          <a:ext cx="3251761" cy="384754"/>
        </a:xfrm>
        <a:custGeom>
          <a:avLst/>
          <a:gdLst/>
          <a:ahLst/>
          <a:cxnLst/>
          <a:rect l="0" t="0" r="0" b="0"/>
          <a:pathLst>
            <a:path>
              <a:moveTo>
                <a:pt x="3251761" y="0"/>
              </a:moveTo>
              <a:lnTo>
                <a:pt x="3251761" y="95164"/>
              </a:lnTo>
              <a:lnTo>
                <a:pt x="0" y="95164"/>
              </a:lnTo>
              <a:lnTo>
                <a:pt x="0" y="3847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A19168-F3CA-4353-8A73-FADB55019A79}">
      <dsp:nvSpPr>
        <dsp:cNvPr id="0" name=""/>
        <dsp:cNvSpPr/>
      </dsp:nvSpPr>
      <dsp:spPr>
        <a:xfrm>
          <a:off x="3421595" y="5"/>
          <a:ext cx="2757997" cy="1378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Условные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 знаки</a:t>
          </a:r>
        </a:p>
      </dsp:txBody>
      <dsp:txXfrm>
        <a:off x="3421595" y="5"/>
        <a:ext cx="2757997" cy="1378998"/>
      </dsp:txXfrm>
    </dsp:sp>
    <dsp:sp modelId="{6C91CEAB-5275-4365-9DBF-5100210B049B}">
      <dsp:nvSpPr>
        <dsp:cNvPr id="0" name=""/>
        <dsp:cNvSpPr/>
      </dsp:nvSpPr>
      <dsp:spPr>
        <a:xfrm>
          <a:off x="169833" y="1763758"/>
          <a:ext cx="2757997" cy="1378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Масштабные</a:t>
          </a:r>
        </a:p>
      </dsp:txBody>
      <dsp:txXfrm>
        <a:off x="169833" y="1763758"/>
        <a:ext cx="2757997" cy="1378998"/>
      </dsp:txXfrm>
    </dsp:sp>
    <dsp:sp modelId="{DA3EAD1E-75C1-4046-871C-1A7C901F7018}">
      <dsp:nvSpPr>
        <dsp:cNvPr id="0" name=""/>
        <dsp:cNvSpPr/>
      </dsp:nvSpPr>
      <dsp:spPr>
        <a:xfrm>
          <a:off x="6830149" y="1762986"/>
          <a:ext cx="2757997" cy="1378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Внемасштабные</a:t>
          </a:r>
        </a:p>
      </dsp:txBody>
      <dsp:txXfrm>
        <a:off x="6830149" y="1762986"/>
        <a:ext cx="2757997" cy="1378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704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086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30556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018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5763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4287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1709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5884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90063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9399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4458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0032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3792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2754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088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37202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6882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3876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576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80226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3037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4105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4161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33257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38081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7991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2343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21464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16681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28417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1365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62673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9552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992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183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2539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276047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9631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638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4705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32302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6833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5651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3446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40806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82040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52014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74580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171273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80663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3751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909010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65467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6631E4A-4FE6-46CD-B9C8-B2667D65683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198DDF4-DBBA-470C-8112-9EF62F00E194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665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3D240EC-1017-46F2-A127-5E07FF6AD7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D088418-0D09-44F4-9233-18C14C300088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0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42320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C39AF82-6347-4268-AAB1-56E8DEB32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03E82EDC-FA24-4C4F-96AD-9D546353AC3A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815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B871910-9CC8-43E4-B776-6B413C740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8CCAD83-9062-43E0-ABC9-C993D8BFD825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62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2CF0CE5-768C-413F-AE9D-199D1D5819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6842F41D-DB14-4594-B2BD-CF96C2AFE428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152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6BF5C3F-F67D-4A09-8EF9-49D362EF98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8A29404-8903-4EF8-8284-B5C1180B2D99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9746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BC9CB75-6498-413E-85C1-96DACD1683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9D3F643-5EE2-4E3E-81FE-B2883F28CFFD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968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EF274BB-97B0-4FD1-A2EB-DEC7EF5CBD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F94B41F-3F47-433F-A18B-893B69735D7C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743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0415B4C-778C-4FD5-A86A-F4F06A4D4C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F0DF8B1-78C9-4C62-AA2E-8BDDCE61F516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688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FB92527-5F48-431D-BD1C-6253696436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947C515-95BF-47B0-AB6F-08144ABB2EDC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285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2C9A540F-0DB6-436B-B34C-31245E101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5736744-BF8F-4F50-80A1-E291A9B76125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4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022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481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08741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E378C-0C4E-4819-BD54-AD105962EE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76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1219170">
              <a:defRPr/>
            </a:pPr>
            <a:fld id="{C8FBFB17-7E5A-4383-997B-C09CC478C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50290C8-0511-4059-96C9-36A0F1C3E9EF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9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117" y="4234"/>
            <a:ext cx="12175067" cy="215688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405467" y="2745145"/>
            <a:ext cx="6631640" cy="32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070C0"/>
                </a:solidFill>
              </a:rPr>
              <a:t>Тема:</a:t>
            </a:r>
          </a:p>
          <a:p>
            <a:pPr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4000" dirty="0" smtClean="0">
              <a:solidFill>
                <a:srgbClr val="0070C0"/>
              </a:solidFill>
            </a:endParaRPr>
          </a:p>
          <a:p>
            <a:pPr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4000" dirty="0" smtClean="0">
                <a:solidFill>
                  <a:srgbClr val="0070C0"/>
                </a:solidFill>
              </a:rPr>
              <a:t>Понятие о проекциях карт. Географические карты и их условные карты.  </a:t>
            </a:r>
            <a:endParaRPr lang="ru-RU" altLang="ru-RU" sz="4000" dirty="0">
              <a:solidFill>
                <a:srgbClr val="0070C0"/>
              </a:solidFill>
            </a:endParaRPr>
          </a:p>
          <a:p>
            <a:pPr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3200" dirty="0">
              <a:solidFill>
                <a:srgbClr val="0070C0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151" y="2512483"/>
            <a:ext cx="728133" cy="292166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39867" y="482601"/>
            <a:ext cx="127635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39867" y="482601"/>
            <a:ext cx="127635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09767" y="527051"/>
            <a:ext cx="366184" cy="765747"/>
          </a:xfrm>
          <a:prstGeom prst="rect">
            <a:avLst/>
          </a:prstGeom>
        </p:spPr>
        <p:txBody>
          <a:bodyPr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88034" y="1229785"/>
            <a:ext cx="980017" cy="448492"/>
          </a:xfrm>
          <a:prstGeom prst="rect">
            <a:avLst/>
          </a:prstGeom>
        </p:spPr>
        <p:txBody>
          <a:bodyPr lIns="0" tIns="25499" rIns="0" bIns="0">
            <a:spAutoFit/>
          </a:bodyPr>
          <a:lstStyle/>
          <a:p>
            <a:pPr defTabSz="1218908">
              <a:spcBef>
                <a:spcPts val="201"/>
              </a:spcBef>
              <a:defRPr/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200" b="1" dirty="0">
                <a:solidFill>
                  <a:srgbClr val="FFFFFF"/>
                </a:solidFill>
              </a:rPr>
              <a:t>ГЕОГРАФИЯ</a:t>
            </a:r>
            <a:r>
              <a:rPr lang="ru-RU" altLang="ru-RU" sz="24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6384" y="533400"/>
            <a:ext cx="709083" cy="984251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285" y="893234"/>
            <a:ext cx="131233" cy="230717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11261" t="6704" r="14732" b="12798"/>
          <a:stretch/>
        </p:blipFill>
        <p:spPr>
          <a:xfrm>
            <a:off x="8037108" y="2425461"/>
            <a:ext cx="3805518" cy="41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8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Равновеликие </a:t>
            </a:r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проекции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4433" y="1269164"/>
            <a:ext cx="11229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Сохраняют 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искажения  площади. В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них сильно нарушены углы и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формы,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зато они удобны для измере­ния площадей   объектов.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"/>
          <a:stretch/>
        </p:blipFill>
        <p:spPr bwMode="auto">
          <a:xfrm>
            <a:off x="6113041" y="2789977"/>
            <a:ext cx="6035879" cy="303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5" y="2789977"/>
            <a:ext cx="5956552" cy="298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88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Произвольные проекции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3440" y="1164661"/>
            <a:ext cx="10916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Проекции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в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 или иных произвольных соотношениях искажаются и площади, 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углы, 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9" y="2485228"/>
            <a:ext cx="5719124" cy="3836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31" y="2485228"/>
            <a:ext cx="5590903" cy="3836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4651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Равноугольные проекции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834" y="1129471"/>
            <a:ext cx="11360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Оставляют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искажений  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углы  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 формы  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контуров. Они очень удобны для определения  направлений и прокладки маршрутов по азимуту. Но при этом существуют значительные искажения площадей.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7" y="2471686"/>
            <a:ext cx="4862544" cy="4126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613" y="2471686"/>
            <a:ext cx="5065488" cy="4126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8975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проекций по типу вспомогательной поверхности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39" y="1086324"/>
            <a:ext cx="11538722" cy="56541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26034" y="5538651"/>
            <a:ext cx="6039327" cy="12017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170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2" t="34921" r="4501" b="40317"/>
          <a:stretch/>
        </p:blipFill>
        <p:spPr>
          <a:xfrm>
            <a:off x="2413509" y="1012849"/>
            <a:ext cx="7803316" cy="3043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0" y="-26125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Коническая проекция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250248"/>
              </p:ext>
            </p:extLst>
          </p:nvPr>
        </p:nvGraphicFramePr>
        <p:xfrm>
          <a:off x="1150154" y="4150990"/>
          <a:ext cx="10266188" cy="2494599"/>
        </p:xfrm>
        <a:graphic>
          <a:graphicData uri="http://schemas.openxmlformats.org/drawingml/2006/table">
            <a:tbl>
              <a:tblPr firstRow="1" bandRow="1"/>
              <a:tblGrid>
                <a:gridCol w="5133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3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3399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Основа для построения проекции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Поверхность конуса</a:t>
                      </a:r>
                      <a:endParaRPr lang="ru-RU" sz="2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222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 показаны меридианы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Прямые линии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5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222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 показаны параллели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Дуги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22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Максимальные искажения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югу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умеренных широт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222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Минимальные искажения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умеренных широтах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222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каких карт используется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Карты Средней Азии, Узбекистана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50377" y="1012849"/>
            <a:ext cx="1332412" cy="457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724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-26125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Азимутальная  проекция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0" t="65555" r="5825" b="9048"/>
          <a:stretch/>
        </p:blipFill>
        <p:spPr>
          <a:xfrm>
            <a:off x="2380544" y="1061085"/>
            <a:ext cx="7417846" cy="2997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537084"/>
              </p:ext>
            </p:extLst>
          </p:nvPr>
        </p:nvGraphicFramePr>
        <p:xfrm>
          <a:off x="1184260" y="4069895"/>
          <a:ext cx="10266188" cy="2682240"/>
        </p:xfrm>
        <a:graphic>
          <a:graphicData uri="http://schemas.openxmlformats.org/drawingml/2006/table">
            <a:tbl>
              <a:tblPr firstRow="1" bandRow="1"/>
              <a:tblGrid>
                <a:gridCol w="5133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3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874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Основа для построения проекции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Плоскость, которая касается земного шара в одной точке</a:t>
                      </a:r>
                      <a:endParaRPr lang="ru-RU" sz="2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11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 показаны меридианы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Прямые линии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11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 показаны параллели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Окружности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11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Максимальные искажения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краям карты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11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Минимальные искажения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точке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касания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11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каких карт используется</a:t>
                      </a: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отдельных</a:t>
                      </a:r>
                      <a:r>
                        <a:rPr lang="ru-RU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материков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859382" y="1143816"/>
            <a:ext cx="1933303" cy="457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91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2" t="5509" r="4280" b="69206"/>
          <a:stretch/>
        </p:blipFill>
        <p:spPr>
          <a:xfrm>
            <a:off x="2411611" y="1057482"/>
            <a:ext cx="8396389" cy="3335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-26125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Цилиндрическая проекция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422325"/>
              </p:ext>
            </p:extLst>
          </p:nvPr>
        </p:nvGraphicFramePr>
        <p:xfrm>
          <a:off x="1043281" y="4362994"/>
          <a:ext cx="10569598" cy="2377440"/>
        </p:xfrm>
        <a:graphic>
          <a:graphicData uri="http://schemas.openxmlformats.org/drawingml/2006/table">
            <a:tbl>
              <a:tblPr firstRow="1" bandRow="1"/>
              <a:tblGrid>
                <a:gridCol w="5284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4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Основа для построения проекции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Поверхность цилиндра</a:t>
                      </a:r>
                      <a:endParaRPr lang="ru-RU" sz="2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 показаны меридианы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Прямые линии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 показаны параллели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Прямые линии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Максимальные искажения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полюсов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Минимальные искажения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области экватора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каких карт используется</a:t>
                      </a: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 мира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58937" y="1057482"/>
            <a:ext cx="2259874" cy="2285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317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Гренландии на картах разных проекций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00" t="32170" r="4019" b="32141"/>
          <a:stretch/>
        </p:blipFill>
        <p:spPr>
          <a:xfrm>
            <a:off x="187233" y="1057642"/>
            <a:ext cx="12004767" cy="2480174"/>
          </a:xfrm>
          <a:prstGeom prst="rect">
            <a:avLst/>
          </a:prstGeom>
          <a:gradFill>
            <a:gsLst>
              <a:gs pos="43000">
                <a:schemeClr val="accent6">
                  <a:lumMod val="40000"/>
                  <a:lumOff val="60000"/>
                </a:schemeClr>
              </a:gs>
              <a:gs pos="1000">
                <a:srgbClr val="00B0F0">
                  <a:lumMod val="85000"/>
                  <a:lumOff val="15000"/>
                </a:srgbClr>
              </a:gs>
              <a:gs pos="0">
                <a:srgbClr val="D1C39F"/>
              </a:gs>
            </a:gsLst>
            <a:lin ang="18900000" scaled="1"/>
          </a:gradFill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6" t="3033" r="3497" b="2514"/>
          <a:stretch/>
        </p:blipFill>
        <p:spPr>
          <a:xfrm>
            <a:off x="4762499" y="4063248"/>
            <a:ext cx="2667001" cy="2705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29" y="4333726"/>
            <a:ext cx="3743873" cy="18450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2" y="3902298"/>
            <a:ext cx="2866288" cy="28662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911" y="3615083"/>
            <a:ext cx="2233749" cy="35269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Азимутальная 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5114" y="3568024"/>
            <a:ext cx="2328714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Цилиндрическая</a:t>
            </a:r>
            <a:r>
              <a:rPr lang="ru-RU" sz="2000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dirty="0">
              <a:solidFill>
                <a:srgbClr val="57565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452854" y="3582383"/>
            <a:ext cx="1634615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Коническая </a:t>
            </a:r>
            <a:endParaRPr lang="ru-RU" sz="2000" dirty="0">
              <a:solidFill>
                <a:srgbClr val="57565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1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656" y="1062671"/>
            <a:ext cx="113516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33CC"/>
              </a:buCl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делать карту, вовсе лишенную искажений, невозможно</a:t>
            </a:r>
          </a:p>
          <a:p>
            <a:pPr marL="342900" indent="-342900">
              <a:lnSpc>
                <a:spcPct val="150000"/>
              </a:lnSpc>
              <a:buClr>
                <a:srgbClr val="FF33CC"/>
              </a:buCl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амые современные передовые технологии дают возможность лишь ослабить эти искажения</a:t>
            </a:r>
          </a:p>
          <a:p>
            <a:pPr marL="342900" indent="-342900">
              <a:lnSpc>
                <a:spcPct val="150000"/>
              </a:lnSpc>
              <a:buClr>
                <a:srgbClr val="FF33CC"/>
              </a:buCl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спользование различных проекций позволяет управлять искажениями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Картографические проекции и искажения - Moreg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16" y="3289477"/>
            <a:ext cx="6263728" cy="33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748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 местности </a:t>
            </a:r>
            <a:endParaRPr lang="ru-RU" alt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Geogr-1-2 budp65.p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47" y="1371601"/>
            <a:ext cx="4710666" cy="510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6725" y="2475433"/>
            <a:ext cx="5111931" cy="224676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местности </a:t>
            </a: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чертеж небольшого участка земной поверхности, выполненный в определенном масштабе. </a:t>
            </a:r>
            <a:endParaRPr lang="ru-RU" sz="2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48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 ну ка, </a:t>
            </a:r>
            <a:r>
              <a:rPr lang="ru-RU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гадай-ка? 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3805" y="188780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Страны </a:t>
            </a:r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людей,</a:t>
            </a:r>
            <a:b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Города без домов,</a:t>
            </a:r>
            <a:b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Лес без деревьев.</a:t>
            </a:r>
            <a:b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Море без воды.</a:t>
            </a:r>
            <a:b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536" y="2233052"/>
            <a:ext cx="5994219" cy="44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60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Аэрофотоснимок </a:t>
            </a:r>
            <a:endParaRPr kumimoji="0" lang="ru-RU" alt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Поселок Челобитьево Мытищинского района Московской области (аэрофотоснимок)  // План-схема местности - Компромат.Ру / Compromat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27537"/>
            <a:ext cx="4840787" cy="530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2114" y="2281356"/>
            <a:ext cx="4323806" cy="267765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Аэрофотоснимок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изображение участка земной поверхности, полученное при помощи фотосъемки, сделанной с самолета или других летательных аппаратов. 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07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Космофотоснимок</a:t>
            </a:r>
            <a:r>
              <a:rPr kumimoji="0" lang="ru-RU" alt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555" y="1327109"/>
            <a:ext cx="4571999" cy="5272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2607076"/>
            <a:ext cx="4153988" cy="193899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altLang="ru-RU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Космофотоснимок</a:t>
            </a:r>
            <a:r>
              <a:rPr lang="ru-RU" alt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изображение Земли, полученное с космического аппарата- спутника или пилотируемого корабля   </a:t>
            </a: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27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Как читать карту?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8641" y="2023813"/>
            <a:ext cx="4950822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Для </a:t>
            </a:r>
            <a:r>
              <a:rPr lang="ru-RU" altLang="ru-RU" sz="2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того чтобы путешествовать по карте, надо научиться её читать.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Надо </a:t>
            </a:r>
            <a:r>
              <a:rPr lang="ru-RU" altLang="ru-RU" sz="2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понимать особый язык карты- условные знаки.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Надо </a:t>
            </a:r>
            <a:r>
              <a:rPr lang="ru-RU" altLang="ru-RU" sz="2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понимать различные цвета  и другие обозначения.</a:t>
            </a:r>
          </a:p>
        </p:txBody>
      </p:sp>
      <p:pic>
        <p:nvPicPr>
          <p:cNvPr id="4" name="Picture 3" descr="F:\сканирование000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032" y="1577521"/>
            <a:ext cx="5140376" cy="424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13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Легенда карты 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://images.myshared.ru/9/865887/slide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" b="-676"/>
          <a:stretch/>
        </p:blipFill>
        <p:spPr bwMode="auto">
          <a:xfrm>
            <a:off x="2229028" y="1201783"/>
            <a:ext cx="7733941" cy="540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79" y="5208184"/>
            <a:ext cx="7500640" cy="15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311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Условные знаки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112" y="1189498"/>
            <a:ext cx="11634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Условные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знаки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это символы, обозначающие на карте или плане различные объекты. </a:t>
            </a: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46675116"/>
              </p:ext>
            </p:extLst>
          </p:nvPr>
        </p:nvGraphicFramePr>
        <p:xfrm>
          <a:off x="1380307" y="1812268"/>
          <a:ext cx="9614262" cy="333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9392194" y="4999202"/>
            <a:ext cx="484632" cy="487197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595154" y="4999202"/>
            <a:ext cx="484632" cy="487197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806350" y="5596937"/>
            <a:ext cx="5171688" cy="1200329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Их </a:t>
            </a:r>
            <a:r>
              <a:rPr lang="ru-RU" alt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размеры на карте всегда больше реальных размеров объектов на местности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0112" y="5596937"/>
            <a:ext cx="5592602" cy="1200329"/>
          </a:xfrm>
          <a:prstGeom prst="rect">
            <a:avLst/>
          </a:prstGeom>
          <a:ln w="38100">
            <a:solidFill>
              <a:srgbClr val="FF33CC"/>
            </a:solidFill>
          </a:ln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оказывают </a:t>
            </a: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реальные </a:t>
            </a: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размеры, которые можно вычислить с помощью масштаба </a:t>
            </a:r>
            <a:endParaRPr lang="ru-RU" alt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9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5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Условные знаки </a:t>
            </a:r>
            <a:endParaRPr lang="ru-RU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707" t="15162" r="5538" b="4425"/>
          <a:stretch/>
        </p:blipFill>
        <p:spPr>
          <a:xfrm>
            <a:off x="1324314" y="1031966"/>
            <a:ext cx="9543372" cy="58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96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graphicFrame>
        <p:nvGraphicFramePr>
          <p:cNvPr id="2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8316901"/>
              </p:ext>
            </p:extLst>
          </p:nvPr>
        </p:nvGraphicFramePr>
        <p:xfrm>
          <a:off x="1334588" y="2440577"/>
          <a:ext cx="9860280" cy="3853180"/>
        </p:xfrm>
        <a:graphic>
          <a:graphicData uri="http://schemas.openxmlformats.org/drawingml/2006/table">
            <a:tbl>
              <a:tblPr/>
              <a:tblGrid>
                <a:gridCol w="2214593">
                  <a:extLst>
                    <a:ext uri="{9D8B030D-6E8A-4147-A177-3AD203B41FA5}">
                      <a16:colId xmlns:a16="http://schemas.microsoft.com/office/drawing/2014/main" val="2585654794"/>
                    </a:ext>
                  </a:extLst>
                </a:gridCol>
                <a:gridCol w="4581918">
                  <a:extLst>
                    <a:ext uri="{9D8B030D-6E8A-4147-A177-3AD203B41FA5}">
                      <a16:colId xmlns:a16="http://schemas.microsoft.com/office/drawing/2014/main" val="3020242636"/>
                    </a:ext>
                  </a:extLst>
                </a:gridCol>
                <a:gridCol w="3063769">
                  <a:extLst>
                    <a:ext uri="{9D8B030D-6E8A-4147-A177-3AD203B41FA5}">
                      <a16:colId xmlns:a16="http://schemas.microsoft.com/office/drawing/2014/main" val="847641518"/>
                    </a:ext>
                  </a:extLst>
                </a:gridCol>
              </a:tblGrid>
              <a:tr h="546100"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Виды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Характеристика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Примеры</a:t>
                      </a: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198468"/>
                  </a:ext>
                </a:extLst>
              </a:tr>
              <a:tr h="977900"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Точечные</a:t>
                      </a: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Внемасштабные; отдельные объекты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Заводы, мосты, место</a:t>
                      </a: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рождения </a:t>
                      </a: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полезных ископаемых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412463"/>
                  </a:ext>
                </a:extLst>
              </a:tr>
              <a:tr h="850900"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Линейные</a:t>
                      </a: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Масштабные: линейные объекты</a:t>
                      </a: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381555"/>
                  </a:ext>
                </a:extLst>
              </a:tr>
              <a:tr h="901700"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Площадные</a:t>
                      </a: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93768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8862" y="1446656"/>
            <a:ext cx="317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Заполните таблицу </a:t>
            </a:r>
            <a:endParaRPr lang="ru-RU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949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Анкетирование в педагогике и его необходимость для контро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84" y="3812118"/>
            <a:ext cx="6527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084"/>
          </a:xfr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 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825501" y="1121834"/>
            <a:ext cx="9793817" cy="673100"/>
          </a:xfrm>
          <a:prstGeom prst="rect">
            <a:avLst/>
          </a:prstGeom>
          <a:solidFill>
            <a:srgbClr val="FFFF66"/>
          </a:solidFill>
          <a:ln w="9525" cap="flat" cmpd="sng" algn="ctr">
            <a:solidFill>
              <a:srgbClr val="FFFF66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Прочитайте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6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814917" y="2180167"/>
            <a:ext cx="9793816" cy="865717"/>
          </a:xfrm>
          <a:prstGeom prst="rect">
            <a:avLst/>
          </a:prstGeom>
          <a:solidFill>
            <a:srgbClr val="FFFF66"/>
          </a:solidFill>
          <a:ln w="9525" cap="flat" cmpd="sng" algn="ctr">
            <a:solidFill>
              <a:srgbClr val="FFFF66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Выполните задания на стр.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  <a:endParaRPr lang="ru-RU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2" name="Picture 22" descr="EARTH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67" y="4004734"/>
            <a:ext cx="2305051" cy="178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37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Географическая карта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817" y="1162594"/>
            <a:ext cx="5434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Географическая карта </a:t>
            </a:r>
            <a:r>
              <a:rPr lang="ru-R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-это уменьшенная поверхность Земли на плоскости с помощью условных знаков</a:t>
            </a:r>
            <a:r>
              <a:rPr lang="ru-RU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t="10943"/>
          <a:stretch/>
        </p:blipFill>
        <p:spPr>
          <a:xfrm>
            <a:off x="169817" y="3082978"/>
            <a:ext cx="5312228" cy="358516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662057" y="1182000"/>
            <a:ext cx="5159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Глобус</a:t>
            </a:r>
            <a:r>
              <a:rPr lang="ru-RU" sz="2800" b="1" u="sng" dirty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-это уменьшенная модель Земли.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4" name="Picture 2" descr="Глобус политический &quot;Глобусный мир&quot; 21 см на круглой подстав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780" y="2519499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3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Географическая карта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010" y="1057386"/>
            <a:ext cx="12658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практике удобнее работать с географическими картами.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74431" y="3244054"/>
            <a:ext cx="3393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?</a:t>
            </a:r>
            <a:endParaRPr lang="ru-RU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502" y="1785147"/>
            <a:ext cx="4998719" cy="499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1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Географическая карта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7" y="4159541"/>
            <a:ext cx="11717382" cy="2536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1356" y="3420877"/>
            <a:ext cx="44126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 от глобуса к карте </a:t>
            </a:r>
          </a:p>
          <a:p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8247" y="914400"/>
            <a:ext cx="11558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Самое верное представление о взаимном расположении материков и океанов, рек и гор дает глобус. Но, на глобусе нельзя видеть всю поверхность Земли одновременно. Такую возможность дает географическая карта.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Но, на карте земная поверхность изображена с искажениями, так как нельзя выпуклую поверхность без разрывов наложить на плоскость.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990" y="5205830"/>
            <a:ext cx="11864020" cy="1519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 от глобуса к карте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8674" y="1238005"/>
            <a:ext cx="117161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развертывании в плоскость, на  поверхности земного шара образуются разрывы. Чтобы заполнить их, производят растяжения в местах разрывов. При этом возникают искажения углов, длин, линий, площадей.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259" y="2577273"/>
            <a:ext cx="9493922" cy="41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60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023" y="5768788"/>
            <a:ext cx="1194995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Картографическая</a:t>
            </a:r>
            <a:r>
              <a:rPr lang="ru-RU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проекция 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6795" y="1083145"/>
            <a:ext cx="10772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Это способ изображения земной поверхности на плоскости</a:t>
            </a:r>
            <a:r>
              <a:rPr lang="ru-RU" sz="2400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645920"/>
            <a:ext cx="43416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ru-RU" sz="20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зависимости от характера и размеров искажений различают проекции равноугольные, равновеликие и произвольные; по виду вспомогательной поверхности - цилиндрические</a:t>
            </a:r>
            <a:r>
              <a:rPr lang="ru-RU" sz="2000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20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конические и азимутальные.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671" y="1961614"/>
            <a:ext cx="76200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60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023" y="5814954"/>
            <a:ext cx="1194995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3000" b="8262"/>
          <a:stretch/>
        </p:blipFill>
        <p:spPr>
          <a:xfrm>
            <a:off x="8785188" y="2586378"/>
            <a:ext cx="2758063" cy="337762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Картографические искажения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9524" y="1016718"/>
            <a:ext cx="11072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думаете какие карты имеют наибольшее искажение?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(карты мира и карты полушарий)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какие карты имеют наименьшее искажение?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(карты материков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3591" y="6067262"/>
            <a:ext cx="11717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 чем </a:t>
            </a:r>
            <a:r>
              <a:rPr lang="ru-R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меньше, изображённая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территория, тем меньше на карте </a:t>
            </a:r>
            <a:r>
              <a:rPr lang="ru-R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величина.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искажения.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2" y="2752072"/>
            <a:ext cx="6023608" cy="306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7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1719" y="5803584"/>
            <a:ext cx="1181385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-33257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2634" y="63981"/>
            <a:ext cx="115671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проекций по характеру искажений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719" y="5060886"/>
            <a:ext cx="119089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Сделать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карту, вовсе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лишенную искажений невозможно.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использование различных проекций позволяет управлять искажениями.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Выбирая ту или иную проекцию, мы можем выбрать такой вид искажений, который не мешал бы нам использовать карту по назначению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1884" y="2163374"/>
            <a:ext cx="3830644" cy="1690110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Равновеликие проекции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7895997" y="2052624"/>
            <a:ext cx="3993778" cy="1771089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Равноугольные </a:t>
            </a:r>
            <a:r>
              <a:rPr lang="ru-RU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проекции</a:t>
            </a:r>
            <a:endParaRPr lang="ru-RU" dirty="0">
              <a:solidFill>
                <a:srgbClr val="57565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840480" y="3089407"/>
            <a:ext cx="4360649" cy="1556556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Произвольные </a:t>
            </a:r>
            <a:r>
              <a:rPr lang="ru-RU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проекции</a:t>
            </a:r>
            <a:endParaRPr lang="ru-RU" dirty="0">
              <a:solidFill>
                <a:srgbClr val="57565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5621572" y="1323439"/>
            <a:ext cx="484632" cy="97840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8953146">
            <a:off x="7958813" y="1072236"/>
            <a:ext cx="484632" cy="97840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798297">
            <a:off x="3628239" y="1081009"/>
            <a:ext cx="484632" cy="97840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40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709</Words>
  <Application>Microsoft Office PowerPoint</Application>
  <PresentationFormat>Широкоэкранный</PresentationFormat>
  <Paragraphs>125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Open Sans</vt:lpstr>
      <vt:lpstr>Open Sans Light</vt:lpstr>
      <vt:lpstr>Times New Roman</vt:lpstr>
      <vt:lpstr>Wingdings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Задания для самостоятельной работы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32</cp:revision>
  <dcterms:created xsi:type="dcterms:W3CDTF">2020-09-09T13:38:45Z</dcterms:created>
  <dcterms:modified xsi:type="dcterms:W3CDTF">2020-09-11T18:08:54Z</dcterms:modified>
</cp:coreProperties>
</file>