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95" r:id="rId3"/>
    <p:sldId id="274" r:id="rId4"/>
    <p:sldId id="275" r:id="rId5"/>
    <p:sldId id="273" r:id="rId6"/>
    <p:sldId id="272" r:id="rId7"/>
    <p:sldId id="271" r:id="rId8"/>
    <p:sldId id="278" r:id="rId9"/>
    <p:sldId id="270" r:id="rId10"/>
    <p:sldId id="279" r:id="rId11"/>
    <p:sldId id="269" r:id="rId12"/>
    <p:sldId id="280" r:id="rId13"/>
    <p:sldId id="281" r:id="rId14"/>
    <p:sldId id="268" r:id="rId15"/>
    <p:sldId id="256" r:id="rId16"/>
    <p:sldId id="291" r:id="rId17"/>
    <p:sldId id="292" r:id="rId18"/>
    <p:sldId id="277" r:id="rId19"/>
    <p:sldId id="293" r:id="rId20"/>
    <p:sldId id="276" r:id="rId21"/>
    <p:sldId id="294" r:id="rId22"/>
    <p:sldId id="267" r:id="rId23"/>
    <p:sldId id="282" r:id="rId24"/>
    <p:sldId id="283" r:id="rId25"/>
    <p:sldId id="284" r:id="rId26"/>
    <p:sldId id="285" r:id="rId27"/>
    <p:sldId id="266" r:id="rId28"/>
    <p:sldId id="265" r:id="rId29"/>
    <p:sldId id="264" r:id="rId30"/>
    <p:sldId id="286" r:id="rId31"/>
    <p:sldId id="287" r:id="rId32"/>
    <p:sldId id="26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5050"/>
    <a:srgbClr val="CC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4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40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2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27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74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75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529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482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853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50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34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48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0800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52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6476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81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0895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9279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95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527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0839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05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96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903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75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346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451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9268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148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8556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976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4952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272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559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7915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01910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8377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8907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2042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2148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5823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22812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4597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37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34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1583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645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521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1558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5399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375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048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32911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7592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641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3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6663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3574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7163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0281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7461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9109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6222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943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858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1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9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64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5B82-CEE6-4A98-B828-947CE871399F}" type="datetimeFigureOut">
              <a:rPr lang="ru-RU" smtClean="0"/>
              <a:t>05.09.2020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64FAD-AAB1-405E-9530-58FB4F3A8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06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0C64-C07A-4F45-86D5-96DBCB2EED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39150 w 704"/>
              <a:gd name="T1" fmla="*/ 17500 h 1506"/>
              <a:gd name="T2" fmla="*/ 39150 w 704"/>
              <a:gd name="T3" fmla="*/ 17500 h 1506"/>
              <a:gd name="T4" fmla="*/ 48101 w 704"/>
              <a:gd name="T5" fmla="*/ 17500 h 1506"/>
              <a:gd name="T6" fmla="*/ 48101 w 704"/>
              <a:gd name="T7" fmla="*/ 0 h 1506"/>
              <a:gd name="T8" fmla="*/ 33616 w 704"/>
              <a:gd name="T9" fmla="*/ 0 h 1506"/>
              <a:gd name="T10" fmla="*/ 10590 w 704"/>
              <a:gd name="T11" fmla="*/ 23059 h 1506"/>
              <a:gd name="T12" fmla="*/ 10590 w 704"/>
              <a:gd name="T13" fmla="*/ 33833 h 1506"/>
              <a:gd name="T14" fmla="*/ 0 w 704"/>
              <a:gd name="T15" fmla="*/ 33833 h 1506"/>
              <a:gd name="T16" fmla="*/ 0 w 704"/>
              <a:gd name="T17" fmla="*/ 51402 h 1506"/>
              <a:gd name="T18" fmla="*/ 10590 w 704"/>
              <a:gd name="T19" fmla="*/ 51402 h 1506"/>
              <a:gd name="T20" fmla="*/ 10590 w 704"/>
              <a:gd name="T21" fmla="*/ 103353 h 1506"/>
              <a:gd name="T22" fmla="*/ 31908 w 704"/>
              <a:gd name="T23" fmla="*/ 103353 h 1506"/>
              <a:gd name="T24" fmla="*/ 31908 w 704"/>
              <a:gd name="T25" fmla="*/ 51402 h 1506"/>
              <a:gd name="T26" fmla="*/ 46393 w 704"/>
              <a:gd name="T27" fmla="*/ 51402 h 1506"/>
              <a:gd name="T28" fmla="*/ 48101 w 704"/>
              <a:gd name="T29" fmla="*/ 33833 h 1506"/>
              <a:gd name="T30" fmla="*/ 31908 w 704"/>
              <a:gd name="T31" fmla="*/ 33833 h 1506"/>
              <a:gd name="T32" fmla="*/ 31908 w 704"/>
              <a:gd name="T33" fmla="*/ 24843 h 1506"/>
              <a:gd name="T34" fmla="*/ 39150 w 704"/>
              <a:gd name="T35" fmla="*/ 17500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80306 w 1562"/>
              <a:gd name="T1" fmla="*/ 31996 h 1491"/>
              <a:gd name="T2" fmla="*/ 80306 w 1562"/>
              <a:gd name="T3" fmla="*/ 31996 h 1491"/>
              <a:gd name="T4" fmla="*/ 59478 w 1562"/>
              <a:gd name="T5" fmla="*/ 43669 h 1491"/>
              <a:gd name="T6" fmla="*/ 59478 w 1562"/>
              <a:gd name="T7" fmla="*/ 33507 h 1491"/>
              <a:gd name="T8" fmla="*/ 36739 w 1562"/>
              <a:gd name="T9" fmla="*/ 33507 h 1491"/>
              <a:gd name="T10" fmla="*/ 36739 w 1562"/>
              <a:gd name="T11" fmla="*/ 102375 h 1491"/>
              <a:gd name="T12" fmla="*/ 59478 w 1562"/>
              <a:gd name="T13" fmla="*/ 102375 h 1491"/>
              <a:gd name="T14" fmla="*/ 59478 w 1562"/>
              <a:gd name="T15" fmla="*/ 63924 h 1491"/>
              <a:gd name="T16" fmla="*/ 60503 w 1562"/>
              <a:gd name="T17" fmla="*/ 58363 h 1491"/>
              <a:gd name="T18" fmla="*/ 72180 w 1562"/>
              <a:gd name="T19" fmla="*/ 49711 h 1491"/>
              <a:gd name="T20" fmla="*/ 83857 w 1562"/>
              <a:gd name="T21" fmla="*/ 65435 h 1491"/>
              <a:gd name="T22" fmla="*/ 83857 w 1562"/>
              <a:gd name="T23" fmla="*/ 102375 h 1491"/>
              <a:gd name="T24" fmla="*/ 106665 w 1562"/>
              <a:gd name="T25" fmla="*/ 102375 h 1491"/>
              <a:gd name="T26" fmla="*/ 106665 w 1562"/>
              <a:gd name="T27" fmla="*/ 62894 h 1491"/>
              <a:gd name="T28" fmla="*/ 80306 w 1562"/>
              <a:gd name="T29" fmla="*/ 31996 h 1491"/>
              <a:gd name="T30" fmla="*/ 1502 w 1562"/>
              <a:gd name="T31" fmla="*/ 102375 h 1491"/>
              <a:gd name="T32" fmla="*/ 1502 w 1562"/>
              <a:gd name="T33" fmla="*/ 102375 h 1491"/>
              <a:gd name="T34" fmla="*/ 24379 w 1562"/>
              <a:gd name="T35" fmla="*/ 102375 h 1491"/>
              <a:gd name="T36" fmla="*/ 24379 w 1562"/>
              <a:gd name="T37" fmla="*/ 33438 h 1491"/>
              <a:gd name="T38" fmla="*/ 1502 w 1562"/>
              <a:gd name="T39" fmla="*/ 33438 h 1491"/>
              <a:gd name="T40" fmla="*/ 1502 w 1562"/>
              <a:gd name="T41" fmla="*/ 102375 h 1491"/>
              <a:gd name="T42" fmla="*/ 13179 w 1562"/>
              <a:gd name="T43" fmla="*/ 0 h 1491"/>
              <a:gd name="T44" fmla="*/ 13179 w 1562"/>
              <a:gd name="T45" fmla="*/ 0 h 1491"/>
              <a:gd name="T46" fmla="*/ 0 w 1562"/>
              <a:gd name="T47" fmla="*/ 12222 h 1491"/>
              <a:gd name="T48" fmla="*/ 12701 w 1562"/>
              <a:gd name="T49" fmla="*/ 23826 h 1491"/>
              <a:gd name="T50" fmla="*/ 25881 w 1562"/>
              <a:gd name="T51" fmla="*/ 12222 h 1491"/>
              <a:gd name="T52" fmla="*/ 13179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101876 w 1690"/>
              <a:gd name="T1" fmla="*/ 15308 h 1374"/>
              <a:gd name="T2" fmla="*/ 101876 w 1690"/>
              <a:gd name="T3" fmla="*/ 15308 h 1374"/>
              <a:gd name="T4" fmla="*/ 112535 w 1690"/>
              <a:gd name="T5" fmla="*/ 2059 h 1374"/>
              <a:gd name="T6" fmla="*/ 97298 w 1690"/>
              <a:gd name="T7" fmla="*/ 7414 h 1374"/>
              <a:gd name="T8" fmla="*/ 80011 w 1690"/>
              <a:gd name="T9" fmla="*/ 0 h 1374"/>
              <a:gd name="T10" fmla="*/ 56097 w 1690"/>
              <a:gd name="T11" fmla="*/ 24438 h 1374"/>
              <a:gd name="T12" fmla="*/ 56507 w 1690"/>
              <a:gd name="T13" fmla="*/ 29381 h 1374"/>
              <a:gd name="T14" fmla="*/ 7789 w 1690"/>
              <a:gd name="T15" fmla="*/ 4531 h 1374"/>
              <a:gd name="T16" fmla="*/ 4920 w 1690"/>
              <a:gd name="T17" fmla="*/ 16544 h 1374"/>
              <a:gd name="T18" fmla="*/ 15237 w 1690"/>
              <a:gd name="T19" fmla="*/ 36383 h 1374"/>
              <a:gd name="T20" fmla="*/ 4510 w 1690"/>
              <a:gd name="T21" fmla="*/ 33499 h 1374"/>
              <a:gd name="T22" fmla="*/ 4510 w 1690"/>
              <a:gd name="T23" fmla="*/ 33911 h 1374"/>
              <a:gd name="T24" fmla="*/ 23505 w 1690"/>
              <a:gd name="T25" fmla="*/ 57114 h 1374"/>
              <a:gd name="T26" fmla="*/ 17287 w 1690"/>
              <a:gd name="T27" fmla="*/ 57937 h 1374"/>
              <a:gd name="T28" fmla="*/ 12777 w 1690"/>
              <a:gd name="T29" fmla="*/ 57526 h 1374"/>
              <a:gd name="T30" fmla="*/ 35052 w 1690"/>
              <a:gd name="T31" fmla="*/ 74069 h 1374"/>
              <a:gd name="T32" fmla="*/ 5330 w 1690"/>
              <a:gd name="T33" fmla="*/ 84435 h 1374"/>
              <a:gd name="T34" fmla="*/ 0 w 1690"/>
              <a:gd name="T35" fmla="*/ 84023 h 1374"/>
              <a:gd name="T36" fmla="*/ 35872 w 1690"/>
              <a:gd name="T37" fmla="*/ 94320 h 1374"/>
              <a:gd name="T38" fmla="*/ 103926 w 1690"/>
              <a:gd name="T39" fmla="*/ 26909 h 1374"/>
              <a:gd name="T40" fmla="*/ 103926 w 1690"/>
              <a:gd name="T41" fmla="*/ 23614 h 1374"/>
              <a:gd name="T42" fmla="*/ 115473 w 1690"/>
              <a:gd name="T43" fmla="*/ 11189 h 1374"/>
              <a:gd name="T44" fmla="*/ 101876 w 1690"/>
              <a:gd name="T45" fmla="*/ 15308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</p:sldLayoutIdLst>
  <p:txStyles>
    <p:titleStyle>
      <a:lvl1pPr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117" y="4234"/>
            <a:ext cx="12175067" cy="192906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7171" name="object 4"/>
          <p:cNvSpPr txBox="1">
            <a:spLocks noChangeArrowheads="1"/>
          </p:cNvSpPr>
          <p:nvPr/>
        </p:nvSpPr>
        <p:spPr bwMode="auto">
          <a:xfrm>
            <a:off x="1405467" y="2381011"/>
            <a:ext cx="10251017" cy="268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>
                <a:solidFill>
                  <a:srgbClr val="0070C0"/>
                </a:solidFill>
              </a:rPr>
              <a:t>Тема: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70C0"/>
                </a:solidFill>
              </a:rPr>
              <a:t>История исследования Средней Азии.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70C0"/>
                </a:solidFill>
              </a:rPr>
              <a:t>Население и политическая карта Средней Азии.</a:t>
            </a:r>
          </a:p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3200" dirty="0">
              <a:solidFill>
                <a:srgbClr val="0070C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2" y="2381011"/>
            <a:ext cx="728133" cy="22606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09767" y="527051"/>
            <a:ext cx="366184" cy="765747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8034" y="1229785"/>
            <a:ext cx="980017" cy="448492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defTabSz="1218908">
              <a:spcBef>
                <a:spcPts val="201"/>
              </a:spcBef>
              <a:defRPr/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7177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200" b="1">
                <a:solidFill>
                  <a:srgbClr val="FFFFFF"/>
                </a:solidFill>
              </a:rPr>
              <a:t>ГЕОГРАФИЯ</a:t>
            </a:r>
            <a:r>
              <a:rPr lang="ru-RU" altLang="ru-RU" sz="24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811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b="8744"/>
          <a:stretch/>
        </p:blipFill>
        <p:spPr>
          <a:xfrm>
            <a:off x="8833819" y="3986847"/>
            <a:ext cx="2508430" cy="24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3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картинки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45926"/>
              </p:ext>
            </p:extLst>
          </p:nvPr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97" t="6010" r="1283" b="8835"/>
          <a:stretch/>
        </p:blipFill>
        <p:spPr>
          <a:xfrm>
            <a:off x="2542901" y="1510513"/>
            <a:ext cx="3505751" cy="1948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66" y="1510513"/>
            <a:ext cx="3523513" cy="1948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901" y="3544524"/>
            <a:ext cx="3505751" cy="195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467" y="3544524"/>
            <a:ext cx="3523513" cy="198650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08102"/>
              </p:ext>
            </p:extLst>
          </p:nvPr>
        </p:nvGraphicFramePr>
        <p:xfrm>
          <a:off x="4098627" y="5931748"/>
          <a:ext cx="3994746" cy="62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6270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89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слово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97" t="6010" r="1283" b="8835"/>
          <a:stretch/>
        </p:blipFill>
        <p:spPr>
          <a:xfrm>
            <a:off x="2542901" y="1510513"/>
            <a:ext cx="3505751" cy="1948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66" y="1510513"/>
            <a:ext cx="3523513" cy="1948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901" y="3544524"/>
            <a:ext cx="3505751" cy="195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467" y="3544524"/>
            <a:ext cx="3523513" cy="198650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20787"/>
              </p:ext>
            </p:extLst>
          </p:nvPr>
        </p:nvGraphicFramePr>
        <p:xfrm>
          <a:off x="4098627" y="5931748"/>
          <a:ext cx="3994746" cy="62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62701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04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картинки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слово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425199" y="5982789"/>
          <a:ext cx="3328955" cy="587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5878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09" y="1528354"/>
            <a:ext cx="3422467" cy="1959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2618" b="15223"/>
          <a:stretch/>
        </p:blipFill>
        <p:spPr>
          <a:xfrm>
            <a:off x="6154076" y="3521045"/>
            <a:ext cx="3447520" cy="1933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21" y="1528354"/>
            <a:ext cx="3492229" cy="1959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976" y="3546610"/>
            <a:ext cx="3429000" cy="20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3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картинки 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534676"/>
              </p:ext>
            </p:extLst>
          </p:nvPr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224523"/>
              </p:ext>
            </p:extLst>
          </p:nvPr>
        </p:nvGraphicFramePr>
        <p:xfrm>
          <a:off x="4425199" y="5982789"/>
          <a:ext cx="33289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09" y="1528354"/>
            <a:ext cx="3422467" cy="1959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2618" b="15223"/>
          <a:stretch/>
        </p:blipFill>
        <p:spPr>
          <a:xfrm>
            <a:off x="6154076" y="3521045"/>
            <a:ext cx="3447520" cy="1933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21" y="1528354"/>
            <a:ext cx="3492229" cy="1959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976" y="3546610"/>
            <a:ext cx="3429000" cy="20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974084"/>
              </p:ext>
            </p:extLst>
          </p:nvPr>
        </p:nvGraphicFramePr>
        <p:xfrm>
          <a:off x="1201055" y="1642946"/>
          <a:ext cx="1013750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68">
                  <a:extLst>
                    <a:ext uri="{9D8B030D-6E8A-4147-A177-3AD203B41FA5}">
                      <a16:colId xmlns:a16="http://schemas.microsoft.com/office/drawing/2014/main" val="4133702610"/>
                    </a:ext>
                  </a:extLst>
                </a:gridCol>
                <a:gridCol w="2703029">
                  <a:extLst>
                    <a:ext uri="{9D8B030D-6E8A-4147-A177-3AD203B41FA5}">
                      <a16:colId xmlns:a16="http://schemas.microsoft.com/office/drawing/2014/main" val="2215587042"/>
                    </a:ext>
                  </a:extLst>
                </a:gridCol>
                <a:gridCol w="4055307">
                  <a:extLst>
                    <a:ext uri="{9D8B030D-6E8A-4147-A177-3AD203B41FA5}">
                      <a16:colId xmlns:a16="http://schemas.microsoft.com/office/drawing/2014/main" val="3121276237"/>
                    </a:ext>
                  </a:extLst>
                </a:gridCol>
              </a:tblGrid>
              <a:tr h="28060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Путешественник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 исследований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изучал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7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Чжан-Цзянь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138-126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гг. до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н.э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Иссык Куль,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Фергана, Хорезм.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7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Сюань-Цзан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629-645 гг.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Тянь-Шань, Семиречье,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Чуйская долина, Ташкент,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Самарканд, Памир.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00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4017" y="1019039"/>
            <a:ext cx="886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период-эпоха Великого шелкового пути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02" y="3553096"/>
            <a:ext cx="2456430" cy="281432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25674" y="6392480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Чжан-Цзянь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18" y="3553095"/>
            <a:ext cx="2110740" cy="28143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753565" y="6367415"/>
            <a:ext cx="1391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Сюан-Цзан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925" y="3432273"/>
            <a:ext cx="3036075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Посол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Срединной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империи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Чжан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Цань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возвращаясь на родину через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Алайскую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долину, в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своих записках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называет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Памир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Цунлином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 есть, «Луковыми горами». Это связано с изобилием разных видов дикого лука, произрастающего здесь.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31284" y="3394633"/>
            <a:ext cx="34170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Сюань-Цзан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китайский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путешественник, буддийский монах. С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овершил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путешествие в Среднюю и Центральную Азию и Индию. В его соч. 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Записки о странах Запада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",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содержатся многочисленные сведения по географии, этнографии, истории посещенных районов, в том числе Тянь-Шаня и Памира.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2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15065"/>
              </p:ext>
            </p:extLst>
          </p:nvPr>
        </p:nvGraphicFramePr>
        <p:xfrm>
          <a:off x="809898" y="1683324"/>
          <a:ext cx="10182132" cy="207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044">
                  <a:extLst>
                    <a:ext uri="{9D8B030D-6E8A-4147-A177-3AD203B41FA5}">
                      <a16:colId xmlns:a16="http://schemas.microsoft.com/office/drawing/2014/main" val="4099751885"/>
                    </a:ext>
                  </a:extLst>
                </a:gridCol>
                <a:gridCol w="2714928">
                  <a:extLst>
                    <a:ext uri="{9D8B030D-6E8A-4147-A177-3AD203B41FA5}">
                      <a16:colId xmlns:a16="http://schemas.microsoft.com/office/drawing/2014/main" val="4095507307"/>
                    </a:ext>
                  </a:extLst>
                </a:gridCol>
                <a:gridCol w="4073160">
                  <a:extLst>
                    <a:ext uri="{9D8B030D-6E8A-4147-A177-3AD203B41FA5}">
                      <a16:colId xmlns:a16="http://schemas.microsoft.com/office/drawing/2014/main" val="1374747709"/>
                    </a:ext>
                  </a:extLst>
                </a:gridCol>
              </a:tblGrid>
              <a:tr h="5272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Путешественник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 исследований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изучал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13740"/>
                  </a:ext>
                </a:extLst>
              </a:tr>
              <a:tr h="6016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Абул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Хасан Али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Максуди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 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Книга о географии Средней Азии и Кавказа.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61815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Абу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Исхак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Истахри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 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Сочинение «Книга климатов»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947"/>
                  </a:ext>
                </a:extLst>
              </a:tr>
              <a:tr h="6016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Якут ибн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Абдулла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XII-XIII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«Список государств в алфавитном порядке»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5892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196" y="1099796"/>
            <a:ext cx="849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средние века природу Средней Азии исследовали арабские ученные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4" y="4118096"/>
            <a:ext cx="1856677" cy="2739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1977" y="4303492"/>
            <a:ext cx="4154930" cy="1689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основу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сочинения «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нига климатов» положено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разделение всей известной арабам части земли на двадцать областей. Области эти ал-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Истахри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называет термином "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иклим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("климат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"). Описания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областей ал-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Истахри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дает очень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подробные. </a:t>
            </a:r>
            <a:r>
              <a:rPr lang="ru-RU" sz="1400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Этот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 аль-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Истахри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наших дней не </a:t>
            </a:r>
            <a:r>
              <a:rPr lang="ru-RU" sz="1400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дошёл.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07" y="4054039"/>
            <a:ext cx="1954133" cy="27622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64732" y="3923235"/>
            <a:ext cx="35661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 происхождению — малоазийский грек. Будучи ребёнком, был захвачен в плен и продан в 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Багдаде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сирийскому купцу, который воспитал его в исламских традициях, обучил и сделал своим приказчиком и торговым агентом. С торговыми караванами и судами Якут объездил много стран, где объединял торговлю с научными знаниями. В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Мерве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он остаётся три года, усиленно занимаясь в богатых библиотеках. Именно здесь он начинает собирать материалы для своих главных работ.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92727"/>
              </p:ext>
            </p:extLst>
          </p:nvPr>
        </p:nvGraphicFramePr>
        <p:xfrm>
          <a:off x="313511" y="1170157"/>
          <a:ext cx="11383732" cy="2572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578">
                  <a:extLst>
                    <a:ext uri="{9D8B030D-6E8A-4147-A177-3AD203B41FA5}">
                      <a16:colId xmlns:a16="http://schemas.microsoft.com/office/drawing/2014/main" val="1840226229"/>
                    </a:ext>
                  </a:extLst>
                </a:gridCol>
                <a:gridCol w="3035318">
                  <a:extLst>
                    <a:ext uri="{9D8B030D-6E8A-4147-A177-3AD203B41FA5}">
                      <a16:colId xmlns:a16="http://schemas.microsoft.com/office/drawing/2014/main" val="1450646557"/>
                    </a:ext>
                  </a:extLst>
                </a:gridCol>
                <a:gridCol w="4553836">
                  <a:extLst>
                    <a:ext uri="{9D8B030D-6E8A-4147-A177-3AD203B41FA5}">
                      <a16:colId xmlns:a16="http://schemas.microsoft.com/office/drawing/2014/main" val="2897997788"/>
                    </a:ext>
                  </a:extLst>
                </a:gridCol>
              </a:tblGrid>
              <a:tr h="56093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Путешественник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 исследований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изучал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1782"/>
                  </a:ext>
                </a:extLst>
              </a:tr>
              <a:tr h="56093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Мухаммад ибн Муса аль-Хорезми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Основатель географии Средней Азии,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автор труда «Описание земли»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32507"/>
                  </a:ext>
                </a:extLst>
              </a:tr>
              <a:tr h="56093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Абу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Райхан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Беруний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X-XI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Изучал природу, хозяйство и историю Средней Азии.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140010"/>
                  </a:ext>
                </a:extLst>
              </a:tr>
              <a:tr h="3591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Махмуд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Кашгари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Словарь Тюркского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языка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25863"/>
                  </a:ext>
                </a:extLst>
              </a:tr>
              <a:tr h="3591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Захириддин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Мухаммад </a:t>
                      </a:r>
                      <a:r>
                        <a:rPr lang="ru-RU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Бабур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XV-XVI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вв.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Бабурнаме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7419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13" y="3966163"/>
            <a:ext cx="1560921" cy="2294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545" y="6327665"/>
            <a:ext cx="2451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Абу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Райхан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Беруний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72" y="3998528"/>
            <a:ext cx="1986855" cy="19868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62507" y="6072904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Мухаммад ибн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Муса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аль-Хорезми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696" y="3977282"/>
            <a:ext cx="1636784" cy="22305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95999" y="6291940"/>
            <a:ext cx="338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Захириддин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Мухаммад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Бабур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425" y="3968917"/>
            <a:ext cx="1677058" cy="22389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628664" y="6291940"/>
            <a:ext cx="2068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Махмуд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Кашгари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7912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83293"/>
              </p:ext>
            </p:extLst>
          </p:nvPr>
        </p:nvGraphicFramePr>
        <p:xfrm>
          <a:off x="848358" y="3082312"/>
          <a:ext cx="10495281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8427">
                  <a:extLst>
                    <a:ext uri="{9D8B030D-6E8A-4147-A177-3AD203B41FA5}">
                      <a16:colId xmlns:a16="http://schemas.microsoft.com/office/drawing/2014/main" val="45628761"/>
                    </a:ext>
                  </a:extLst>
                </a:gridCol>
                <a:gridCol w="2699173">
                  <a:extLst>
                    <a:ext uri="{9D8B030D-6E8A-4147-A177-3AD203B41FA5}">
                      <a16:colId xmlns:a16="http://schemas.microsoft.com/office/drawing/2014/main" val="4037892425"/>
                    </a:ext>
                  </a:extLst>
                </a:gridCol>
                <a:gridCol w="4297681">
                  <a:extLst>
                    <a:ext uri="{9D8B030D-6E8A-4147-A177-3AD203B41FA5}">
                      <a16:colId xmlns:a16="http://schemas.microsoft.com/office/drawing/2014/main" val="400214846"/>
                    </a:ext>
                  </a:extLst>
                </a:gridCol>
              </a:tblGrid>
              <a:tr h="29367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Путешественник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 исследований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изучал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03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 Хохлов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1620 г.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Исследовали природу Хорезма,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Каракумов, Кызылкума, Центрального Казахстана, Аральского моря.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7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Пазухин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1669-1673 гг.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78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Беневин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1718-1725 гг.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6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П.П. Семенов-Тянь-Шанский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1856-1897 гг.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Научные сведения  о геологическом строении,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полезных ископаемых, растительном и животном мире Средней Азии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10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Н.А.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Северцов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1864-1878 гг.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4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А.П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Федченко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1868-1871 гг.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36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И.В. Мушкетов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1877-1880 гг.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857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0323" y="1482113"/>
            <a:ext cx="112513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Второй –период захвата Российской империей Средней Азии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до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ктябрьской революции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8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8343" y="1144860"/>
            <a:ext cx="1184365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 трудам Средняя Азия обрела свои реальные очертания и формы на географической карте. Пальма первенства здесь бесспорно принадлежит крупнейшему русскому ученому Семенову-Тян-Шанскому. Исследуя хребты Тянь-Шаня, он пришел к выводу, что они сложены из осадочных пород, а не вулканического происхождения, как считал великий Гумбольдт.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2" y="2769324"/>
            <a:ext cx="1919210" cy="24258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163" y="5357217"/>
            <a:ext cx="2974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П.П. Семенов-Тянь-Шанский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265" y="3185702"/>
            <a:ext cx="2014266" cy="27782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01162" y="6118162"/>
            <a:ext cx="1626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Н.А. </a:t>
            </a:r>
            <a:r>
              <a:rPr lang="ru-RU" dirty="0" err="1"/>
              <a:t>Северцов</a:t>
            </a:r>
            <a:r>
              <a:rPr lang="ru-RU" dirty="0"/>
              <a:t> </a:t>
            </a:r>
          </a:p>
        </p:txBody>
      </p:sp>
      <p:sp>
        <p:nvSpPr>
          <p:cNvPr id="10" name="AutoShape 2" descr="Алексей Павлович Федченко — Письма о Ташкен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07" y="2769324"/>
            <a:ext cx="2028825" cy="242588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68245" y="5357217"/>
            <a:ext cx="154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</a:rPr>
              <a:t>А.П Федченко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205" y="3185702"/>
            <a:ext cx="2139289" cy="277829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736830" y="6118162"/>
            <a:ext cx="1634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И.В. Мушкетов</a:t>
            </a:r>
          </a:p>
        </p:txBody>
      </p:sp>
    </p:spTree>
    <p:extLst>
      <p:ext uri="{BB962C8B-B14F-4D97-AF65-F5344CB8AC3E}">
        <p14:creationId xmlns:p14="http://schemas.microsoft.com/office/powerpoint/2010/main" val="1148996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3684" y="1154276"/>
            <a:ext cx="103646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Третий-период от октябрьской революции до обретения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Узбекистаном независимости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41797"/>
              </p:ext>
            </p:extLst>
          </p:nvPr>
        </p:nvGraphicFramePr>
        <p:xfrm>
          <a:off x="2032000" y="2561529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8388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43808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Ученные 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изучали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792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Н.Л Корженевский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Изучали рельеф, климат, внутренние воды, почвы, растительный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животный мир, взаимоотношения человека и природы.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601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Д.И. Щербаков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9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Х.М. Абдуллаев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К.З. Закиров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90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Т.З.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Захидов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007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Л.Н. Бабушкин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Х.Х. Хасанов 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12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10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7444" y="1841863"/>
            <a:ext cx="63195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Выпишите термины, которые относятся к Средней Азии: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Гиндукуш, Камерун, Амур, Устюрт,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Нишапур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Муррей, Парана, </a:t>
            </a:r>
          </a:p>
          <a:p>
            <a:pPr algn="ctr"/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Тубкарагай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 Атлас,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Сафедкох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Мугоджары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Алтай,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Айиртау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Костанай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 Альпы,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Тиричмир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Джомолунгма,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Аконкагуа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Ат-Баши.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9352"/>
          <a:stretch/>
        </p:blipFill>
        <p:spPr>
          <a:xfrm>
            <a:off x="926648" y="2073210"/>
            <a:ext cx="4209760" cy="37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71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Периоды в истории исследования Средней Азии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1289685"/>
            <a:ext cx="2019300" cy="2266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421" y="3562588"/>
            <a:ext cx="215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Н.Л Корженевский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0" y="4108847"/>
            <a:ext cx="1849504" cy="22669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1112" y="6375797"/>
            <a:ext cx="1783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Д.И. Щербаков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223" y="1169345"/>
            <a:ext cx="1820364" cy="24271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9223" y="3666776"/>
            <a:ext cx="1892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Х.М. Абдуллаев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490" y="4106387"/>
            <a:ext cx="1833019" cy="22694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18165" y="6375797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К.З. Закиров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5579" b="20575"/>
          <a:stretch/>
        </p:blipFill>
        <p:spPr>
          <a:xfrm>
            <a:off x="6592001" y="1021459"/>
            <a:ext cx="1965865" cy="24340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10108" y="3552389"/>
            <a:ext cx="152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Т.З. Захидов</a:t>
            </a:r>
          </a:p>
        </p:txBody>
      </p:sp>
      <p:pic>
        <p:nvPicPr>
          <p:cNvPr id="2050" name="Picture 2" descr="Бабушкин, Марк Николаевич — Википед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97" y="4099469"/>
            <a:ext cx="1987009" cy="21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488419" y="6298924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Л.Н. Бабушкин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674" t="8138" r="71516" b="11220"/>
          <a:stretch/>
        </p:blipFill>
        <p:spPr>
          <a:xfrm>
            <a:off x="9712521" y="1169345"/>
            <a:ext cx="1586851" cy="230681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750280" y="3515228"/>
            <a:ext cx="165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Х.Х. Хасанов </a:t>
            </a:r>
          </a:p>
        </p:txBody>
      </p:sp>
    </p:spTree>
    <p:extLst>
      <p:ext uri="{BB962C8B-B14F-4D97-AF65-F5344CB8AC3E}">
        <p14:creationId xmlns:p14="http://schemas.microsoft.com/office/powerpoint/2010/main" val="258786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Формирование политической карты Средней Азии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336" y="2063931"/>
            <a:ext cx="1776549" cy="133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0593" y="1716746"/>
            <a:ext cx="4067397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этап 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До завоевания Средней Азии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Российской империей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053166" y="2913835"/>
            <a:ext cx="302249" cy="74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4698" y="3958041"/>
            <a:ext cx="2879186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Кокандское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ханство 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Хивинское ханство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Бухарский эмират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0551" t="13027" r="14955" b="3458"/>
          <a:stretch/>
        </p:blipFill>
        <p:spPr>
          <a:xfrm>
            <a:off x="4337603" y="1259545"/>
            <a:ext cx="7631303" cy="53186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37604" y="1259546"/>
            <a:ext cx="1815001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37603" y="5663767"/>
            <a:ext cx="1815001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633165" y="5447211"/>
            <a:ext cx="1319350" cy="11309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78240" y="5969725"/>
            <a:ext cx="1838534" cy="608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99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политической карты Средней Азии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336" y="2063931"/>
            <a:ext cx="1776549" cy="133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429" y="1992035"/>
            <a:ext cx="373012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этап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Средней Азии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Российской империи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375633" y="3468239"/>
            <a:ext cx="302249" cy="74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21" y="4552603"/>
            <a:ext cx="4934941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Туркестанское генерал-губернаторство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Бухарский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эмират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Хивинское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ханство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500" t="18572" r="2786" b="2000"/>
          <a:stretch/>
        </p:blipFill>
        <p:spPr>
          <a:xfrm>
            <a:off x="5080345" y="1740600"/>
            <a:ext cx="6946194" cy="43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8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политической карты Средней Азии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336" y="2063931"/>
            <a:ext cx="1776549" cy="133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212" y="2380234"/>
            <a:ext cx="306333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этап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Период с 1917-1922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526758" y="3487782"/>
            <a:ext cx="302249" cy="74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115" y="4625738"/>
            <a:ext cx="395153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Туркестанская автономия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Бухарская республика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Хорезмская республика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58" y="1261539"/>
            <a:ext cx="6362156" cy="51957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9932383">
            <a:off x="8994449" y="3948730"/>
            <a:ext cx="1568198" cy="3526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АВТОНОМИЯ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ятно 2 11"/>
          <p:cNvSpPr/>
          <p:nvPr/>
        </p:nvSpPr>
        <p:spPr>
          <a:xfrm rot="21239321">
            <a:off x="9021940" y="5131140"/>
            <a:ext cx="487661" cy="393475"/>
          </a:xfrm>
          <a:prstGeom prst="irregularSeal2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6925684" y="4615558"/>
            <a:ext cx="415642" cy="185673"/>
          </a:xfrm>
          <a:prstGeom prst="flowChartTermina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знак завершения 13"/>
          <p:cNvSpPr/>
          <p:nvPr/>
        </p:nvSpPr>
        <p:spPr>
          <a:xfrm flipV="1">
            <a:off x="6335486" y="2693313"/>
            <a:ext cx="3193378" cy="362966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666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политической карты Средней Азии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336" y="2063931"/>
            <a:ext cx="1776549" cy="133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372" y="1992035"/>
            <a:ext cx="289502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1924-1991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526758" y="3145364"/>
            <a:ext cx="302249" cy="74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180" y="4201776"/>
            <a:ext cx="3815404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Узбекская республика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Казахская республика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Кыргызская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республика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Таджикская республика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Туркменская республика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25536"/>
          <a:stretch/>
        </p:blipFill>
        <p:spPr>
          <a:xfrm>
            <a:off x="5110812" y="1638437"/>
            <a:ext cx="6436754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9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политической карты Средней Азии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262" y="1750185"/>
            <a:ext cx="348723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этап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Распад СССР 1991 год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26754" y="2884062"/>
            <a:ext cx="302249" cy="74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1920" y="3930219"/>
            <a:ext cx="2551918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Узбекистан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Туркменистан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1489661"/>
            <a:ext cx="6591636" cy="48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1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9428" b="10571"/>
          <a:stretch/>
        </p:blipFill>
        <p:spPr>
          <a:xfrm>
            <a:off x="5008377" y="1175732"/>
            <a:ext cx="1776549" cy="1175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Средней Азии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454433" y="2825744"/>
            <a:ext cx="2886891" cy="19202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млн. чел.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896652" y="2426734"/>
            <a:ext cx="0" cy="323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6296295" y="948931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271" y="1497704"/>
            <a:ext cx="1634848" cy="1238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Прямая со стрелкой 12"/>
          <p:cNvCxnSpPr/>
          <p:nvPr/>
        </p:nvCxnSpPr>
        <p:spPr>
          <a:xfrm flipH="1" flipV="1">
            <a:off x="4454433" y="2757471"/>
            <a:ext cx="226422" cy="2315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957420" y="2646303"/>
            <a:ext cx="300135" cy="295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890804" y="145298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киргизы</a:t>
            </a:r>
            <a:endParaRPr lang="ru-RU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362" y="2587652"/>
            <a:ext cx="1513901" cy="2005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3873137" y="3675366"/>
            <a:ext cx="339633" cy="8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1007991" y="3227157"/>
            <a:ext cx="93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казахи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99" y="4590791"/>
            <a:ext cx="1426025" cy="1443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4351019" y="4552122"/>
            <a:ext cx="280851" cy="233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56592" y="553991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афганцы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314" y="2712316"/>
            <a:ext cx="1434735" cy="1875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Прямая со стрелкой 31"/>
          <p:cNvCxnSpPr/>
          <p:nvPr/>
        </p:nvCxnSpPr>
        <p:spPr>
          <a:xfrm flipV="1">
            <a:off x="7574278" y="3581661"/>
            <a:ext cx="382244" cy="17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026051" y="3229919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/>
          <a:srcRect l="8629" t="8108" b="35582"/>
          <a:stretch/>
        </p:blipFill>
        <p:spPr>
          <a:xfrm>
            <a:off x="2962855" y="1357452"/>
            <a:ext cx="1850807" cy="1448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1935920" y="1306745"/>
            <a:ext cx="132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туркмены</a:t>
            </a:r>
            <a:endParaRPr lang="ru-RU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025143" y="4519352"/>
            <a:ext cx="206466" cy="323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5896652" y="4861354"/>
            <a:ext cx="1226" cy="431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/>
          <a:srcRect l="12730" t="2328" r="4031" b="34822"/>
          <a:stretch/>
        </p:blipFill>
        <p:spPr>
          <a:xfrm>
            <a:off x="5068389" y="5352315"/>
            <a:ext cx="1716537" cy="1364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/>
          <p:cNvSpPr txBox="1"/>
          <p:nvPr/>
        </p:nvSpPr>
        <p:spPr>
          <a:xfrm>
            <a:off x="3888258" y="6400428"/>
            <a:ext cx="171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каракалпаки</a:t>
            </a:r>
            <a:endParaRPr lang="ru-RU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9"/>
          <a:srcRect l="61845" t="3246" r="7748" b="55446"/>
          <a:stretch/>
        </p:blipFill>
        <p:spPr>
          <a:xfrm>
            <a:off x="7231609" y="4765319"/>
            <a:ext cx="1789612" cy="1496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/>
          <p:cNvSpPr txBox="1"/>
          <p:nvPr/>
        </p:nvSpPr>
        <p:spPr>
          <a:xfrm>
            <a:off x="9068614" y="5539914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Персы (иранцы)</a:t>
            </a:r>
            <a:endParaRPr lang="ru-RU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2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873" y="2302873"/>
            <a:ext cx="4555127" cy="45551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484" y="1106886"/>
            <a:ext cx="87477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К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странам средней Азии относятся..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Грузия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Азербайджан, Армения</a:t>
            </a: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Б. Узбекистан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Киргизия, Туркмения, Таджикистан</a:t>
            </a: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Эстония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Латвия, Литва</a:t>
            </a: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Белоруссия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Украина, Молдавия</a:t>
            </a:r>
          </a:p>
          <a:p>
            <a:pPr>
              <a:spcAft>
                <a:spcPts val="0"/>
              </a:spcAft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Это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государство расположено между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реками Амударья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Сырдарья..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Узбекистан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Киргизия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Таджикистан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Туркмения </a:t>
            </a: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Самое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большое и красивое озеро этой страны Иссык-Куль..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А. Узбекистан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Б. Киргизия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Туркмения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Таджикистан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04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501" y="2433501"/>
            <a:ext cx="4424499" cy="4424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Тесты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817" y="1045028"/>
            <a:ext cx="93007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Пустыня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Кызылкум находится в этой стране.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А. Узбекистан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Б. Киргизия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Туркмения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Таджикистан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На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западе берега этой страны омываются Каспийским морем.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А. Узбекистан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Б. Киргизия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Туркмения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Таджикистан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Мировую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славу этой стране принесли лошади ахалтекинской породы.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А. Узбекистан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Б. Киргизия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В. Туркмения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Таджикистан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58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Тесты-ответы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547" y="1181806"/>
            <a:ext cx="87477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К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странам средней Азии относятся..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Грузия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Азербайджан, Армения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Б. Узбекистан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Киргизия, Туркмения, Таджикистан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Эстония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Латвия, Литва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Белоруссия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Украина, Молдавия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Это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государство расположено между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реками Амударья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Сырдарья..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 Узбекистан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Киргизия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 Таджикистан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Туркмения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Самое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большое и красивое озеро этой страны Иссык-Куль..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А. Узбекистан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Б. Киргизия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 Туркмения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Таджикистан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364" y="3069227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0674" y="1136468"/>
            <a:ext cx="919625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Гиндукуш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Устюрт </a:t>
            </a: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Нишапур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Тубкарагай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Сафедкох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Мугоджары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Айиртау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Костанай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Тиричмир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Ат-Баши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52" y="1952425"/>
            <a:ext cx="7862836" cy="45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8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83" y="2862668"/>
            <a:ext cx="3619500" cy="3619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Тесты</a:t>
            </a:r>
            <a:r>
              <a:rPr lang="ru-RU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-ответы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384" y="1058092"/>
            <a:ext cx="8948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Пустыня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Кызылкум находится в этой стране.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А. Узбекистан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Б. Киргизия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 Туркмения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Таджикистан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западе берега этой страны омываются Каспийским морем.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А. Узбекистан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Б. Киргизия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 Туркмения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Таджикистан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Мировую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славу этой стране принесли лошади ахалтекинской породы.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А. Узбекистан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Б. Киргизия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 Туркмения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Таджикистан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53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61" t="6704" r="14732" b="12798"/>
          <a:stretch/>
        </p:blipFill>
        <p:spPr>
          <a:xfrm>
            <a:off x="7163651" y="1622011"/>
            <a:ext cx="3805518" cy="41393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1613" y="2537517"/>
            <a:ext cx="55336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Прочитать § 3,4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Устно ответить на вопросы на стр. 11,12.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Обозначьте на контурной карте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 Средней Азии, их столицы и соседние с ними страны.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2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339" y="1205543"/>
            <a:ext cx="624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означают эти цифры?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044" y="2316283"/>
            <a:ext cx="5621383" cy="39349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3911" y="2418131"/>
            <a:ext cx="1210589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2200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76266" y="3216225"/>
            <a:ext cx="1210588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2750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68576" y="5498612"/>
            <a:ext cx="1210935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3765" y="3862556"/>
            <a:ext cx="1468177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7690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81560" y="4852281"/>
            <a:ext cx="1107997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-132</a:t>
            </a:r>
          </a:p>
        </p:txBody>
      </p:sp>
    </p:spTree>
    <p:extLst>
      <p:ext uri="{BB962C8B-B14F-4D97-AF65-F5344CB8AC3E}">
        <p14:creationId xmlns:p14="http://schemas.microsoft.com/office/powerpoint/2010/main" val="20455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140" b="9725"/>
          <a:stretch/>
        </p:blipFill>
        <p:spPr>
          <a:xfrm>
            <a:off x="7443666" y="2823600"/>
            <a:ext cx="4115122" cy="3853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3997" y="1222668"/>
            <a:ext cx="165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Ответы: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722" y="2090057"/>
            <a:ext cx="102253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2200 км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протяженность Средней Азии с Севера на Юг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2750 км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протяженность Средней Азии с Запада на Восток 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физико-географических стран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7690 м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высота вершины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Тиричмир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-132 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впадина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Каракия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50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картинки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слово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990302"/>
              </p:ext>
            </p:extLst>
          </p:nvPr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12357"/>
              </p:ext>
            </p:extLst>
          </p:nvPr>
        </p:nvGraphicFramePr>
        <p:xfrm>
          <a:off x="3765731" y="5942269"/>
          <a:ext cx="4660537" cy="62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815037346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6283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364" y="1473574"/>
            <a:ext cx="3434082" cy="200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391" y="1461139"/>
            <a:ext cx="3514636" cy="2019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351" y="3550555"/>
            <a:ext cx="3471095" cy="1991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89" r="16386" b="10782"/>
          <a:stretch/>
        </p:blipFill>
        <p:spPr>
          <a:xfrm>
            <a:off x="6125390" y="3605349"/>
            <a:ext cx="3547413" cy="19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4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картинки 1 слово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578056"/>
              </p:ext>
            </p:extLst>
          </p:nvPr>
        </p:nvGraphicFramePr>
        <p:xfrm>
          <a:off x="3765731" y="5942270"/>
          <a:ext cx="4660537" cy="47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2815037346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47159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364" y="1473574"/>
            <a:ext cx="3434082" cy="200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391" y="1461139"/>
            <a:ext cx="3514636" cy="2019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351" y="3550555"/>
            <a:ext cx="3471095" cy="1991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89" r="16386" b="10782"/>
          <a:stretch/>
        </p:blipFill>
        <p:spPr>
          <a:xfrm>
            <a:off x="6125390" y="3605349"/>
            <a:ext cx="3547413" cy="19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картинки </a:t>
            </a:r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56"/>
              </p:ext>
            </p:extLst>
          </p:nvPr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99879"/>
              </p:ext>
            </p:extLst>
          </p:nvPr>
        </p:nvGraphicFramePr>
        <p:xfrm>
          <a:off x="4098627" y="5943601"/>
          <a:ext cx="3994746" cy="62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6270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524126"/>
            <a:ext cx="3436879" cy="1891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40" y="3525067"/>
            <a:ext cx="3390745" cy="2023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392" y="1483240"/>
            <a:ext cx="3440085" cy="1973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81" y="3631474"/>
            <a:ext cx="3258268" cy="19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картинки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слово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0811" y="1425061"/>
          <a:ext cx="7190378" cy="419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189">
                  <a:extLst>
                    <a:ext uri="{9D8B030D-6E8A-4147-A177-3AD203B41FA5}">
                      <a16:colId xmlns:a16="http://schemas.microsoft.com/office/drawing/2014/main" val="290335233"/>
                    </a:ext>
                  </a:extLst>
                </a:gridCol>
                <a:gridCol w="3595189">
                  <a:extLst>
                    <a:ext uri="{9D8B030D-6E8A-4147-A177-3AD203B41FA5}">
                      <a16:colId xmlns:a16="http://schemas.microsoft.com/office/drawing/2014/main" val="419837438"/>
                    </a:ext>
                  </a:extLst>
                </a:gridCol>
              </a:tblGrid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442085"/>
                  </a:ext>
                </a:extLst>
              </a:tr>
              <a:tr h="2095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9886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817128"/>
              </p:ext>
            </p:extLst>
          </p:nvPr>
        </p:nvGraphicFramePr>
        <p:xfrm>
          <a:off x="4098627" y="5943601"/>
          <a:ext cx="399474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91">
                  <a:extLst>
                    <a:ext uri="{9D8B030D-6E8A-4147-A177-3AD203B41FA5}">
                      <a16:colId xmlns:a16="http://schemas.microsoft.com/office/drawing/2014/main" val="3206564337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179092558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1842313663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461394609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3049544464"/>
                    </a:ext>
                  </a:extLst>
                </a:gridCol>
                <a:gridCol w="665791">
                  <a:extLst>
                    <a:ext uri="{9D8B030D-6E8A-4147-A177-3AD203B41FA5}">
                      <a16:colId xmlns:a16="http://schemas.microsoft.com/office/drawing/2014/main" val="812059138"/>
                    </a:ext>
                  </a:extLst>
                </a:gridCol>
              </a:tblGrid>
              <a:tr h="48332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endParaRPr lang="ru-RU" sz="28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251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524126"/>
            <a:ext cx="3436879" cy="1891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40" y="3525067"/>
            <a:ext cx="3390745" cy="2023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392" y="1483240"/>
            <a:ext cx="3440085" cy="1973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81" y="3631474"/>
            <a:ext cx="3258268" cy="19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1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1049</Words>
  <Application>Microsoft Office PowerPoint</Application>
  <PresentationFormat>Широкоэкранный</PresentationFormat>
  <Paragraphs>299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Open Sans Light</vt:lpstr>
      <vt:lpstr>Times New Roman</vt:lpstr>
      <vt:lpstr>Тема Office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43</cp:revision>
  <dcterms:created xsi:type="dcterms:W3CDTF">2020-08-09T07:27:56Z</dcterms:created>
  <dcterms:modified xsi:type="dcterms:W3CDTF">2020-09-05T04:52:45Z</dcterms:modified>
</cp:coreProperties>
</file>