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6" r:id="rId2"/>
  </p:sldMasterIdLst>
  <p:sldIdLst>
    <p:sldId id="291" r:id="rId3"/>
    <p:sldId id="260" r:id="rId4"/>
    <p:sldId id="257" r:id="rId5"/>
    <p:sldId id="283" r:id="rId6"/>
    <p:sldId id="269" r:id="rId7"/>
    <p:sldId id="285" r:id="rId8"/>
    <p:sldId id="284" r:id="rId9"/>
    <p:sldId id="286" r:id="rId10"/>
    <p:sldId id="268" r:id="rId11"/>
    <p:sldId id="287" r:id="rId12"/>
    <p:sldId id="267" r:id="rId13"/>
    <p:sldId id="288" r:id="rId14"/>
    <p:sldId id="289" r:id="rId15"/>
    <p:sldId id="275" r:id="rId16"/>
    <p:sldId id="273" r:id="rId17"/>
    <p:sldId id="276" r:id="rId18"/>
    <p:sldId id="274" r:id="rId19"/>
    <p:sldId id="272" r:id="rId20"/>
    <p:sldId id="271" r:id="rId21"/>
    <p:sldId id="270" r:id="rId22"/>
    <p:sldId id="265" r:id="rId23"/>
    <p:sldId id="266" r:id="rId24"/>
    <p:sldId id="264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D1446-6CB9-483C-9834-3DCE120A5F72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439FF-CB38-4819-8777-20CB0AF50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266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D1446-6CB9-483C-9834-3DCE120A5F72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439FF-CB38-4819-8777-20CB0AF50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499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D1446-6CB9-483C-9834-3DCE120A5F72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439FF-CB38-4819-8777-20CB0AF50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506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03409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92823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27294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82" indent="-24761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31526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35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54202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367145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071251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2539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D1446-6CB9-483C-9834-3DCE120A5F72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439FF-CB38-4819-8777-20CB0AF50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5644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89170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269860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48943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96722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3865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4321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690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7685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00779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227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D1446-6CB9-483C-9834-3DCE120A5F72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439FF-CB38-4819-8777-20CB0AF50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5336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71780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8126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23083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22995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27306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49198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1949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00938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61249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15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D1446-6CB9-483C-9834-3DCE120A5F72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439FF-CB38-4819-8777-20CB0AF50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7073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756378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3697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0741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1917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639125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255403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069077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154138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086520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0988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D1446-6CB9-483C-9834-3DCE120A5F72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439FF-CB38-4819-8777-20CB0AF50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1348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577200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65993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554520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742001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3674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300836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99824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755020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52557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4198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D1446-6CB9-483C-9834-3DCE120A5F72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439FF-CB38-4819-8777-20CB0AF50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2122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3933657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2781120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3284096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925578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2378916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7156840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027857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051214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97506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D1446-6CB9-483C-9834-3DCE120A5F72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439FF-CB38-4819-8777-20CB0AF50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77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D1446-6CB9-483C-9834-3DCE120A5F72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439FF-CB38-4819-8777-20CB0AF50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601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D1446-6CB9-483C-9834-3DCE120A5F72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439FF-CB38-4819-8777-20CB0AF50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732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50" Type="http://schemas.openxmlformats.org/officeDocument/2006/relationships/slideLayout" Target="../slideLayouts/slideLayout61.xml"/><Relationship Id="rId55" Type="http://schemas.openxmlformats.org/officeDocument/2006/relationships/slideLayout" Target="../slideLayouts/slideLayout66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3" Type="http://schemas.openxmlformats.org/officeDocument/2006/relationships/slideLayout" Target="../slideLayouts/slideLayout64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56" Type="http://schemas.openxmlformats.org/officeDocument/2006/relationships/slideLayout" Target="../slideLayouts/slideLayout67.xml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65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Relationship Id="rId57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D1446-6CB9-483C-9834-3DCE120A5F72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439FF-CB38-4819-8777-20CB0AF50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246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54"/>
            <a:ext cx="2161276" cy="307760"/>
          </a:xfrm>
          <a:prstGeom prst="rect">
            <a:avLst/>
          </a:prstGeom>
        </p:spPr>
        <p:txBody>
          <a:bodyPr vert="horz" wrap="square" lIns="121906" tIns="60952" rIns="121906" bIns="6095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06" tIns="60952" rIns="121906" bIns="6095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4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0945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707" r:id="rId21"/>
    <p:sldLayoutId id="2147483708" r:id="rId22"/>
    <p:sldLayoutId id="2147483709" r:id="rId23"/>
    <p:sldLayoutId id="2147483710" r:id="rId24"/>
    <p:sldLayoutId id="2147483711" r:id="rId25"/>
    <p:sldLayoutId id="2147483712" r:id="rId26"/>
    <p:sldLayoutId id="2147483713" r:id="rId27"/>
    <p:sldLayoutId id="2147483714" r:id="rId28"/>
    <p:sldLayoutId id="2147483715" r:id="rId29"/>
    <p:sldLayoutId id="2147483716" r:id="rId30"/>
    <p:sldLayoutId id="2147483717" r:id="rId31"/>
    <p:sldLayoutId id="2147483718" r:id="rId32"/>
    <p:sldLayoutId id="2147483719" r:id="rId33"/>
    <p:sldLayoutId id="2147483720" r:id="rId34"/>
    <p:sldLayoutId id="2147483721" r:id="rId35"/>
    <p:sldLayoutId id="2147483722" r:id="rId36"/>
    <p:sldLayoutId id="2147483723" r:id="rId37"/>
    <p:sldLayoutId id="2147483724" r:id="rId38"/>
    <p:sldLayoutId id="2147483725" r:id="rId39"/>
    <p:sldLayoutId id="2147483726" r:id="rId40"/>
    <p:sldLayoutId id="2147483727" r:id="rId41"/>
    <p:sldLayoutId id="2147483728" r:id="rId42"/>
    <p:sldLayoutId id="2147483729" r:id="rId43"/>
    <p:sldLayoutId id="2147483730" r:id="rId44"/>
    <p:sldLayoutId id="2147483731" r:id="rId45"/>
    <p:sldLayoutId id="2147483732" r:id="rId46"/>
    <p:sldLayoutId id="2147483733" r:id="rId47"/>
    <p:sldLayoutId id="2147483734" r:id="rId48"/>
    <p:sldLayoutId id="2147483735" r:id="rId49"/>
    <p:sldLayoutId id="2147483736" r:id="rId50"/>
    <p:sldLayoutId id="2147483737" r:id="rId51"/>
    <p:sldLayoutId id="2147483738" r:id="rId52"/>
    <p:sldLayoutId id="2147483739" r:id="rId53"/>
    <p:sldLayoutId id="2147483740" r:id="rId54"/>
    <p:sldLayoutId id="2147483741" r:id="rId55"/>
    <p:sldLayoutId id="2147483742" r:id="rId56"/>
    <p:sldLayoutId id="2147483743" r:id="rId57"/>
  </p:sldLayoutIdLst>
  <p:txStyles>
    <p:titleStyle>
      <a:lvl1pPr algn="ctr" defTabSz="12190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7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51" indent="-230684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19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386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4954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320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33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46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57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37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5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6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7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89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02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218939"/>
            <a:endParaRPr sz="2396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81021" y="2512635"/>
            <a:ext cx="9975304" cy="379699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</a:t>
            </a: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Географическое положение, границы и особенности Среднеазиатской физико-географической страны</a:t>
            </a:r>
            <a:r>
              <a:rPr lang="ru-RU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endParaRPr lang="ru-RU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841" lvl="0">
              <a:defRPr/>
            </a:pPr>
            <a:r>
              <a:rPr lang="ru-RU" sz="3600" spc="1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Учитель</a:t>
            </a:r>
            <a:r>
              <a:rPr lang="ru-RU" sz="3600" spc="1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26841" lvl="0">
              <a:defRPr/>
            </a:pPr>
            <a:r>
              <a:rPr lang="ru-RU" sz="3600" spc="1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Мухамедова</a:t>
            </a:r>
            <a:r>
              <a:rPr lang="ru-RU" sz="3600" spc="1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spc="1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Шахноза</a:t>
            </a:r>
            <a:r>
              <a:rPr lang="ru-RU" sz="3600" spc="1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Муратовна </a:t>
            </a:r>
            <a:endParaRPr lang="en-US" sz="3600" spc="1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62141" y="2461858"/>
            <a:ext cx="727405" cy="208401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218939"/>
            <a:endParaRPr sz="2396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62140" y="4728753"/>
            <a:ext cx="727405" cy="169167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1218939"/>
            <a:endParaRPr sz="2396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218939"/>
            <a:endParaRPr sz="2396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218939"/>
            <a:endParaRPr sz="2396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defTabSz="1218939">
              <a:spcBef>
                <a:spcPts val="265"/>
              </a:spcBef>
            </a:pPr>
            <a:r>
              <a:rPr lang="tr-TR" sz="4756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87742" y="1229751"/>
            <a:ext cx="980595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defTabSz="1218939">
              <a:spcBef>
                <a:spcPts val="201"/>
              </a:spcBef>
            </a:pPr>
            <a:r>
              <a:rPr lang="ru-RU" sz="2747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850839" y="410025"/>
            <a:ext cx="7129864" cy="1139208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>
              <a:defRPr/>
            </a:pPr>
            <a:r>
              <a:rPr lang="ru-RU" sz="7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</a:t>
            </a:r>
            <a:r>
              <a:rPr lang="ru-RU" sz="2400" b="0" dirty="0">
                <a:solidFill>
                  <a:prstClr val="white"/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696478" y="534444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6321" y="893261"/>
            <a:ext cx="131717" cy="229832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5779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картинки 1 слово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032000" y="1398933"/>
          <a:ext cx="8128000" cy="40090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3601103307"/>
                    </a:ext>
                  </a:extLst>
                </a:gridCol>
              </a:tblGrid>
              <a:tr h="400908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934596"/>
                  </a:ext>
                </a:extLst>
              </a:tr>
            </a:tbl>
          </a:graphicData>
        </a:graphic>
      </p:graphicFrame>
      <p:pic>
        <p:nvPicPr>
          <p:cNvPr id="13" name="Рисунок 12" descr="Узбекистан закрыл границы из-за коронавируса – Reporter.k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132" y="1398933"/>
            <a:ext cx="4230867" cy="2003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Граница «закрылась»: физлицам разрешили бесплатно ввозить технику ..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875" y="1398933"/>
            <a:ext cx="3845383" cy="2003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В пятницу полностью закроют границу Украины для пассажирских ...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131" y="3402106"/>
            <a:ext cx="4230868" cy="2005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Новые правила пересечения границы: стали известны детали - Новости ...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874" y="3402106"/>
            <a:ext cx="3845383" cy="200591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723395"/>
              </p:ext>
            </p:extLst>
          </p:nvPr>
        </p:nvGraphicFramePr>
        <p:xfrm>
          <a:off x="3886199" y="5669333"/>
          <a:ext cx="4614309" cy="798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187">
                  <a:extLst>
                    <a:ext uri="{9D8B030D-6E8A-4147-A177-3AD203B41FA5}">
                      <a16:colId xmlns:a16="http://schemas.microsoft.com/office/drawing/2014/main" val="2112367891"/>
                    </a:ext>
                  </a:extLst>
                </a:gridCol>
                <a:gridCol w="659187">
                  <a:extLst>
                    <a:ext uri="{9D8B030D-6E8A-4147-A177-3AD203B41FA5}">
                      <a16:colId xmlns:a16="http://schemas.microsoft.com/office/drawing/2014/main" val="3997991508"/>
                    </a:ext>
                  </a:extLst>
                </a:gridCol>
                <a:gridCol w="659187">
                  <a:extLst>
                    <a:ext uri="{9D8B030D-6E8A-4147-A177-3AD203B41FA5}">
                      <a16:colId xmlns:a16="http://schemas.microsoft.com/office/drawing/2014/main" val="1561366466"/>
                    </a:ext>
                  </a:extLst>
                </a:gridCol>
                <a:gridCol w="659187">
                  <a:extLst>
                    <a:ext uri="{9D8B030D-6E8A-4147-A177-3AD203B41FA5}">
                      <a16:colId xmlns:a16="http://schemas.microsoft.com/office/drawing/2014/main" val="1391616233"/>
                    </a:ext>
                  </a:extLst>
                </a:gridCol>
                <a:gridCol w="659187">
                  <a:extLst>
                    <a:ext uri="{9D8B030D-6E8A-4147-A177-3AD203B41FA5}">
                      <a16:colId xmlns:a16="http://schemas.microsoft.com/office/drawing/2014/main" val="2032408534"/>
                    </a:ext>
                  </a:extLst>
                </a:gridCol>
                <a:gridCol w="659187">
                  <a:extLst>
                    <a:ext uri="{9D8B030D-6E8A-4147-A177-3AD203B41FA5}">
                      <a16:colId xmlns:a16="http://schemas.microsoft.com/office/drawing/2014/main" val="1721447985"/>
                    </a:ext>
                  </a:extLst>
                </a:gridCol>
                <a:gridCol w="659187">
                  <a:extLst>
                    <a:ext uri="{9D8B030D-6E8A-4147-A177-3AD203B41FA5}">
                      <a16:colId xmlns:a16="http://schemas.microsoft.com/office/drawing/2014/main" val="5887926"/>
                    </a:ext>
                  </a:extLst>
                </a:gridCol>
              </a:tblGrid>
              <a:tr h="798701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3836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7349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 картинки 1 слово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0157889"/>
              </p:ext>
            </p:extLst>
          </p:nvPr>
        </p:nvGraphicFramePr>
        <p:xfrm>
          <a:off x="2032000" y="1294429"/>
          <a:ext cx="8128000" cy="42311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87635278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521873520"/>
                    </a:ext>
                  </a:extLst>
                </a:gridCol>
              </a:tblGrid>
              <a:tr h="211557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6662587"/>
                  </a:ext>
                </a:extLst>
              </a:tr>
              <a:tr h="211557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7873518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301037"/>
            <a:ext cx="4042228" cy="20888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1995" y="3389888"/>
            <a:ext cx="4042230" cy="21155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2031995" y="1294429"/>
            <a:ext cx="4042233" cy="20753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416616"/>
            <a:ext cx="4042228" cy="2115579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052794"/>
              </p:ext>
            </p:extLst>
          </p:nvPr>
        </p:nvGraphicFramePr>
        <p:xfrm>
          <a:off x="3984172" y="5854569"/>
          <a:ext cx="4660537" cy="6911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5791">
                  <a:extLst>
                    <a:ext uri="{9D8B030D-6E8A-4147-A177-3AD203B41FA5}">
                      <a16:colId xmlns:a16="http://schemas.microsoft.com/office/drawing/2014/main" val="2603428779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183712768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2805110758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272879839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4290754702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1708682565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4150127475"/>
                    </a:ext>
                  </a:extLst>
                </a:gridCol>
              </a:tblGrid>
              <a:tr h="6911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0993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1095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картинки 1 слово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032000" y="1294429"/>
          <a:ext cx="8128000" cy="42311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87635278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521873520"/>
                    </a:ext>
                  </a:extLst>
                </a:gridCol>
              </a:tblGrid>
              <a:tr h="211557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6662587"/>
                  </a:ext>
                </a:extLst>
              </a:tr>
              <a:tr h="211557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7873518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301037"/>
            <a:ext cx="4042228" cy="20888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1995" y="3389888"/>
            <a:ext cx="4042230" cy="21155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2031995" y="1294429"/>
            <a:ext cx="4042233" cy="20753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416616"/>
            <a:ext cx="4042228" cy="2115579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8555566"/>
              </p:ext>
            </p:extLst>
          </p:nvPr>
        </p:nvGraphicFramePr>
        <p:xfrm>
          <a:off x="3984172" y="5854569"/>
          <a:ext cx="4660537" cy="6911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5791">
                  <a:extLst>
                    <a:ext uri="{9D8B030D-6E8A-4147-A177-3AD203B41FA5}">
                      <a16:colId xmlns:a16="http://schemas.microsoft.com/office/drawing/2014/main" val="2603428779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183712768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2805110758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272879839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4290754702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1708682565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4150127475"/>
                    </a:ext>
                  </a:extLst>
                </a:gridCol>
              </a:tblGrid>
              <a:tr h="691127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0993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441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 в чёрном ящике?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3805" y="2023947"/>
            <a:ext cx="657932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Мне дал название </a:t>
            </a:r>
            <a:r>
              <a:rPr lang="ru-RU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Меркатор</a:t>
            </a:r>
            <a:endParaRPr lang="ru-RU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названии моем от ударения</a:t>
            </a:r>
          </a:p>
          <a:p>
            <a:pPr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Зависят два моих значения.</a:t>
            </a:r>
            <a:endParaRPr lang="ru-RU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Хочу – преображусь в название</a:t>
            </a:r>
            <a:endParaRPr lang="ru-RU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Блестящей, шелковистой ткани. </a:t>
            </a:r>
            <a:endParaRPr lang="ru-RU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2765" y="3301220"/>
            <a:ext cx="4036424" cy="312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858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Двойная стрелка влево/вправо 32"/>
          <p:cNvSpPr/>
          <p:nvPr/>
        </p:nvSpPr>
        <p:spPr>
          <a:xfrm>
            <a:off x="256903" y="3455773"/>
            <a:ext cx="11678194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Средняя Азия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261" t="3716" r="3699" b="4549"/>
          <a:stretch/>
        </p:blipFill>
        <p:spPr>
          <a:xfrm>
            <a:off x="256902" y="1037978"/>
            <a:ext cx="11678194" cy="5618620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2793216" y="2538610"/>
            <a:ext cx="1725215" cy="389171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Горы </a:t>
            </a:r>
            <a:r>
              <a:rPr lang="ru-RU" sz="11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Мугаджар</a:t>
            </a:r>
            <a:endParaRPr lang="ru-RU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140927" y="1794549"/>
            <a:ext cx="1439088" cy="348871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Джетыгара</a:t>
            </a:r>
            <a:endParaRPr lang="ru-RU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781007" y="1439976"/>
            <a:ext cx="1149531" cy="34887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Костанай</a:t>
            </a:r>
            <a:r>
              <a:rPr lang="ru-RU" sz="1100" dirty="0" smtClean="0">
                <a:solidFill>
                  <a:schemeClr val="tx1"/>
                </a:solidFill>
              </a:rPr>
              <a:t> 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580015" y="1067910"/>
            <a:ext cx="1031967" cy="32276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Айиртау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7094632" y="1486524"/>
            <a:ext cx="3873636" cy="56967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Сев. под-е Казахского мелкосопочника</a:t>
            </a:r>
            <a:endParaRPr lang="ru-RU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1042354" y="2352277"/>
            <a:ext cx="892743" cy="47036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Горы </a:t>
            </a:r>
            <a:r>
              <a:rPr lang="ru-RU" sz="11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Сауыр</a:t>
            </a:r>
            <a:endParaRPr lang="ru-RU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0145808" y="4193177"/>
            <a:ext cx="896546" cy="36477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Хан-Тенгри</a:t>
            </a:r>
            <a:endParaRPr lang="ru-RU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9050492" y="4601339"/>
            <a:ext cx="1395443" cy="3568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Хр. </a:t>
            </a:r>
            <a:r>
              <a:rPr lang="ru-RU" sz="11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Кокшаалтоо</a:t>
            </a:r>
            <a:endParaRPr lang="ru-RU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8454073" y="4858134"/>
            <a:ext cx="914400" cy="32714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Хр. Ат-Баши</a:t>
            </a:r>
            <a:endParaRPr lang="ru-RU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7094633" y="4626957"/>
            <a:ext cx="1746708" cy="33123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Ферганский хр.</a:t>
            </a:r>
            <a:endParaRPr lang="ru-RU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8077559" y="5614761"/>
            <a:ext cx="1907783" cy="28283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Сарыкульский</a:t>
            </a:r>
            <a:r>
              <a:rPr 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хр.</a:t>
            </a:r>
            <a:endParaRPr lang="ru-RU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6904397" y="6385328"/>
            <a:ext cx="1387055" cy="2951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Гиндукуш </a:t>
            </a:r>
            <a:endParaRPr lang="ru-RU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5215100" y="6607293"/>
            <a:ext cx="1686174" cy="22320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Хр. </a:t>
            </a:r>
            <a:r>
              <a:rPr lang="ru-RU" sz="11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Сафедкох</a:t>
            </a:r>
            <a:endParaRPr lang="ru-RU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2555748" y="6100837"/>
            <a:ext cx="1503488" cy="27428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Хр. </a:t>
            </a:r>
            <a:r>
              <a:rPr lang="ru-RU" sz="11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Нишапур</a:t>
            </a:r>
            <a:r>
              <a:rPr 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Двойная стрелка вверх/вниз 31"/>
          <p:cNvSpPr/>
          <p:nvPr/>
        </p:nvSpPr>
        <p:spPr>
          <a:xfrm>
            <a:off x="5943203" y="1308233"/>
            <a:ext cx="392907" cy="5299060"/>
          </a:xfrm>
          <a:prstGeom prst="up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Двойная стрелка влево/вправо 33"/>
          <p:cNvSpPr/>
          <p:nvPr/>
        </p:nvSpPr>
        <p:spPr>
          <a:xfrm>
            <a:off x="1290491" y="3592815"/>
            <a:ext cx="10646113" cy="376663"/>
          </a:xfrm>
          <a:prstGeom prst="left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2750 км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9452605" y="3133995"/>
            <a:ext cx="2024743" cy="40193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Хр. </a:t>
            </a:r>
            <a:r>
              <a:rPr lang="ru-RU" sz="11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Джунгарский</a:t>
            </a:r>
            <a:r>
              <a:rPr 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Алатау</a:t>
            </a:r>
            <a:endParaRPr lang="ru-RU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0493592" y="3836447"/>
            <a:ext cx="1287473" cy="23518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Хр. Карат</a:t>
            </a:r>
            <a:endParaRPr lang="ru-RU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0080171" y="3530165"/>
            <a:ext cx="1854926" cy="2188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Хр. </a:t>
            </a:r>
            <a:r>
              <a:rPr lang="ru-RU" sz="11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Боро-хоро</a:t>
            </a:r>
            <a:endParaRPr lang="ru-RU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 rot="16200000">
            <a:off x="5280761" y="2515579"/>
            <a:ext cx="1694086" cy="19756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2200 км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3344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Самая</a:t>
            </a: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высокая и самая низкая точки Средней Азии</a:t>
            </a: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261" t="3716" r="3699" b="4549"/>
          <a:stretch/>
        </p:blipFill>
        <p:spPr>
          <a:xfrm>
            <a:off x="256903" y="1037978"/>
            <a:ext cx="11678194" cy="561862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7051" y="2338251"/>
            <a:ext cx="2111829" cy="9405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Впадина </a:t>
            </a: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Каракия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(-132м)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1058092" y="3278776"/>
            <a:ext cx="484632" cy="444137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501741" y="5930536"/>
            <a:ext cx="1724298" cy="72606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Тиричмир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(7690 м)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лево 8"/>
          <p:cNvSpPr/>
          <p:nvPr/>
        </p:nvSpPr>
        <p:spPr>
          <a:xfrm>
            <a:off x="8020594" y="6051251"/>
            <a:ext cx="496388" cy="484632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95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Крайние точки Средней Азии</a:t>
            </a:r>
          </a:p>
        </p:txBody>
      </p:sp>
      <p:sp>
        <p:nvSpPr>
          <p:cNvPr id="3" name="Двойная стрелка вверх/вниз 2"/>
          <p:cNvSpPr/>
          <p:nvPr/>
        </p:nvSpPr>
        <p:spPr>
          <a:xfrm>
            <a:off x="5564777" y="2246811"/>
            <a:ext cx="484632" cy="3461658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войная стрелка влево/вправо 3"/>
          <p:cNvSpPr/>
          <p:nvPr/>
        </p:nvSpPr>
        <p:spPr>
          <a:xfrm>
            <a:off x="2717073" y="3735324"/>
            <a:ext cx="6270173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801579" y="1110342"/>
            <a:ext cx="2011027" cy="9144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Вблизи </a:t>
            </a:r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Айиртау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(53,8 ° </a:t>
            </a:r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с.ш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369480" y="5838772"/>
            <a:ext cx="4875224" cy="9144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месте примыкания </a:t>
            </a:r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Нишапурских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Сафедкохских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гор (34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° </a:t>
            </a:r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с.ш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61583" y="3520440"/>
            <a:ext cx="2365357" cy="9144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м.Тубкарагай</a:t>
            </a:r>
            <a:r>
              <a:rPr lang="ru-RU" b="1" dirty="0" smtClean="0"/>
              <a:t> (50,3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°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в.д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b="1" dirty="0" smtClean="0"/>
              <a:t>)</a:t>
            </a:r>
            <a:endParaRPr lang="ru-RU" b="1" dirty="0"/>
          </a:p>
        </p:txBody>
      </p:sp>
      <p:sp>
        <p:nvSpPr>
          <p:cNvPr id="9" name="Овал 8"/>
          <p:cNvSpPr/>
          <p:nvPr/>
        </p:nvSpPr>
        <p:spPr>
          <a:xfrm>
            <a:off x="9132786" y="3520440"/>
            <a:ext cx="2702164" cy="9144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Подножие </a:t>
            </a:r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Саврских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гор (85,6 ° </a:t>
            </a:r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в.д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49409" y="2455136"/>
            <a:ext cx="5164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С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155305" y="4219956"/>
            <a:ext cx="42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В</a:t>
            </a:r>
            <a:endParaRPr lang="ru-RU" sz="2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24244" y="5029364"/>
            <a:ext cx="5405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Ю</a:t>
            </a:r>
            <a:endParaRPr lang="ru-RU" sz="2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62619" y="3330620"/>
            <a:ext cx="4315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З</a:t>
            </a:r>
            <a:endParaRPr lang="ru-RU" sz="28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2329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Характерные особенности Средней Азии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07" y="1027258"/>
            <a:ext cx="7788922" cy="56739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46717" y="3402587"/>
            <a:ext cx="39580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Средняя Азия расположена вдали от океанов в центре материка. </a:t>
            </a:r>
          </a:p>
          <a:p>
            <a:endParaRPr lang="ru-RU" dirty="0"/>
          </a:p>
        </p:txBody>
      </p:sp>
      <p:sp>
        <p:nvSpPr>
          <p:cNvPr id="5" name="Стрелка вниз 4"/>
          <p:cNvSpPr/>
          <p:nvPr/>
        </p:nvSpPr>
        <p:spPr>
          <a:xfrm>
            <a:off x="3396342" y="3579222"/>
            <a:ext cx="509451" cy="1841864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rot="16200000">
            <a:off x="2978329" y="4258488"/>
            <a:ext cx="1345475" cy="222073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1000 км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80528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Характерные особенности Средней Азии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68" y="1013811"/>
            <a:ext cx="7788922" cy="56739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67488" y="2727420"/>
            <a:ext cx="40245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Климат Средней Азии резко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онтинентальный. Зима-холодная, лето-жаркое, мало атмосферных осадков.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Средняя Азия </a:t>
            </a:r>
            <a:r>
              <a:rPr lang="ru-RU" sz="2000" b="1" smtClean="0">
                <a:latin typeface="Arial" panose="020B0604020202020204" pitchFamily="34" charset="0"/>
                <a:cs typeface="Arial" panose="020B0604020202020204" pitchFamily="34" charset="0"/>
              </a:rPr>
              <a:t>гидрографически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замкнутая страна.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Кольцо 7"/>
          <p:cNvSpPr/>
          <p:nvPr/>
        </p:nvSpPr>
        <p:spPr>
          <a:xfrm>
            <a:off x="2770094" y="2783542"/>
            <a:ext cx="1828800" cy="1680882"/>
          </a:xfrm>
          <a:prstGeom prst="donut">
            <a:avLst>
              <a:gd name="adj" fmla="val 7044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9413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Характерные особенности Средней Азии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r="65464" b="77990"/>
          <a:stretch/>
        </p:blipFill>
        <p:spPr>
          <a:xfrm>
            <a:off x="1121677" y="2675898"/>
            <a:ext cx="10567208" cy="324080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573304" y="2675898"/>
            <a:ext cx="4114801" cy="56484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Высокие пики гор Средней Азии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07909" y="2675898"/>
            <a:ext cx="4930590" cy="41692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Впадины Средней Азии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91118" y="1479176"/>
            <a:ext cx="72335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В природе наблюдаются резкие контрасты.</a:t>
            </a:r>
          </a:p>
        </p:txBody>
      </p:sp>
    </p:spTree>
    <p:extLst>
      <p:ext uri="{BB962C8B-B14F-4D97-AF65-F5344CB8AC3E}">
        <p14:creationId xmlns:p14="http://schemas.microsoft.com/office/powerpoint/2010/main" val="1224605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Проверка знаний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07" y="1463038"/>
            <a:ext cx="7418138" cy="49116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42916" y="1463038"/>
            <a:ext cx="444908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 Пользуясь рисунком 1, определите, с какими физико-географическими странами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граничит Средняя Азия на севере?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 Какую физико-географическую страну нужно пересечь, чтобы попасть в Юго-западную Азию?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3. По какому природному объекту проходит западная граница Средней Азии?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4. Определите, какие физико-географические страны Евразии нужно пересечь, чтобы достичь берегов Тихого, Индийского, Атлантического и Северного Ледовитого океанов?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5742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Характерные особенности Средней Азии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261" t="3716" r="3699" b="4549"/>
          <a:stretch/>
        </p:blipFill>
        <p:spPr>
          <a:xfrm>
            <a:off x="256903" y="1280160"/>
            <a:ext cx="7789817" cy="51282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66522" y="2105344"/>
            <a:ext cx="383824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Горы расположены с Юга и Востока. Равнины на Севере и Северо-Западе.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В Средней Азии сочетаются незакреплённые растительностью пески пустынь и обширные оазисы с песками и садами. 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Средняя Азия является экологически замкнутой страной. 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9077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91440" y="0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Чайнворд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070069"/>
              </p:ext>
            </p:extLst>
          </p:nvPr>
        </p:nvGraphicFramePr>
        <p:xfrm>
          <a:off x="4457189" y="2230574"/>
          <a:ext cx="7643371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594">
                  <a:extLst>
                    <a:ext uri="{9D8B030D-6E8A-4147-A177-3AD203B41FA5}">
                      <a16:colId xmlns:a16="http://schemas.microsoft.com/office/drawing/2014/main" val="262245075"/>
                    </a:ext>
                  </a:extLst>
                </a:gridCol>
                <a:gridCol w="427594">
                  <a:extLst>
                    <a:ext uri="{9D8B030D-6E8A-4147-A177-3AD203B41FA5}">
                      <a16:colId xmlns:a16="http://schemas.microsoft.com/office/drawing/2014/main" val="4088048068"/>
                    </a:ext>
                  </a:extLst>
                </a:gridCol>
                <a:gridCol w="427594">
                  <a:extLst>
                    <a:ext uri="{9D8B030D-6E8A-4147-A177-3AD203B41FA5}">
                      <a16:colId xmlns:a16="http://schemas.microsoft.com/office/drawing/2014/main" val="2048249767"/>
                    </a:ext>
                  </a:extLst>
                </a:gridCol>
                <a:gridCol w="427594">
                  <a:extLst>
                    <a:ext uri="{9D8B030D-6E8A-4147-A177-3AD203B41FA5}">
                      <a16:colId xmlns:a16="http://schemas.microsoft.com/office/drawing/2014/main" val="1347721073"/>
                    </a:ext>
                  </a:extLst>
                </a:gridCol>
                <a:gridCol w="427594">
                  <a:extLst>
                    <a:ext uri="{9D8B030D-6E8A-4147-A177-3AD203B41FA5}">
                      <a16:colId xmlns:a16="http://schemas.microsoft.com/office/drawing/2014/main" val="1983539577"/>
                    </a:ext>
                  </a:extLst>
                </a:gridCol>
                <a:gridCol w="427594">
                  <a:extLst>
                    <a:ext uri="{9D8B030D-6E8A-4147-A177-3AD203B41FA5}">
                      <a16:colId xmlns:a16="http://schemas.microsoft.com/office/drawing/2014/main" val="924531013"/>
                    </a:ext>
                  </a:extLst>
                </a:gridCol>
                <a:gridCol w="427594">
                  <a:extLst>
                    <a:ext uri="{9D8B030D-6E8A-4147-A177-3AD203B41FA5}">
                      <a16:colId xmlns:a16="http://schemas.microsoft.com/office/drawing/2014/main" val="264258369"/>
                    </a:ext>
                  </a:extLst>
                </a:gridCol>
                <a:gridCol w="427594">
                  <a:extLst>
                    <a:ext uri="{9D8B030D-6E8A-4147-A177-3AD203B41FA5}">
                      <a16:colId xmlns:a16="http://schemas.microsoft.com/office/drawing/2014/main" val="3559381527"/>
                    </a:ext>
                  </a:extLst>
                </a:gridCol>
                <a:gridCol w="427594">
                  <a:extLst>
                    <a:ext uri="{9D8B030D-6E8A-4147-A177-3AD203B41FA5}">
                      <a16:colId xmlns:a16="http://schemas.microsoft.com/office/drawing/2014/main" val="253070362"/>
                    </a:ext>
                  </a:extLst>
                </a:gridCol>
                <a:gridCol w="427594">
                  <a:extLst>
                    <a:ext uri="{9D8B030D-6E8A-4147-A177-3AD203B41FA5}">
                      <a16:colId xmlns:a16="http://schemas.microsoft.com/office/drawing/2014/main" val="2450340945"/>
                    </a:ext>
                  </a:extLst>
                </a:gridCol>
                <a:gridCol w="374273">
                  <a:extLst>
                    <a:ext uri="{9D8B030D-6E8A-4147-A177-3AD203B41FA5}">
                      <a16:colId xmlns:a16="http://schemas.microsoft.com/office/drawing/2014/main" val="1393512969"/>
                    </a:ext>
                  </a:extLst>
                </a:gridCol>
                <a:gridCol w="427594">
                  <a:extLst>
                    <a:ext uri="{9D8B030D-6E8A-4147-A177-3AD203B41FA5}">
                      <a16:colId xmlns:a16="http://schemas.microsoft.com/office/drawing/2014/main" val="2063721052"/>
                    </a:ext>
                  </a:extLst>
                </a:gridCol>
                <a:gridCol w="326386">
                  <a:extLst>
                    <a:ext uri="{9D8B030D-6E8A-4147-A177-3AD203B41FA5}">
                      <a16:colId xmlns:a16="http://schemas.microsoft.com/office/drawing/2014/main" val="3871701087"/>
                    </a:ext>
                  </a:extLst>
                </a:gridCol>
                <a:gridCol w="528802">
                  <a:extLst>
                    <a:ext uri="{9D8B030D-6E8A-4147-A177-3AD203B41FA5}">
                      <a16:colId xmlns:a16="http://schemas.microsoft.com/office/drawing/2014/main" val="3156111353"/>
                    </a:ext>
                  </a:extLst>
                </a:gridCol>
                <a:gridCol w="427594">
                  <a:extLst>
                    <a:ext uri="{9D8B030D-6E8A-4147-A177-3AD203B41FA5}">
                      <a16:colId xmlns:a16="http://schemas.microsoft.com/office/drawing/2014/main" val="3491128083"/>
                    </a:ext>
                  </a:extLst>
                </a:gridCol>
                <a:gridCol w="427594">
                  <a:extLst>
                    <a:ext uri="{9D8B030D-6E8A-4147-A177-3AD203B41FA5}">
                      <a16:colId xmlns:a16="http://schemas.microsoft.com/office/drawing/2014/main" val="2389676553"/>
                    </a:ext>
                  </a:extLst>
                </a:gridCol>
                <a:gridCol w="427594">
                  <a:extLst>
                    <a:ext uri="{9D8B030D-6E8A-4147-A177-3AD203B41FA5}">
                      <a16:colId xmlns:a16="http://schemas.microsoft.com/office/drawing/2014/main" val="2009329970"/>
                    </a:ext>
                  </a:extLst>
                </a:gridCol>
                <a:gridCol w="427594">
                  <a:extLst>
                    <a:ext uri="{9D8B030D-6E8A-4147-A177-3AD203B41FA5}">
                      <a16:colId xmlns:a16="http://schemas.microsoft.com/office/drawing/2014/main" val="1591758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i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endParaRPr lang="ru-RU" b="1" i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803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</a:t>
                      </a:r>
                      <a:endParaRPr lang="ru-RU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964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endParaRPr lang="ru-RU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656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</a:t>
                      </a:r>
                      <a:endParaRPr lang="ru-RU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7336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endParaRPr lang="ru-RU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5767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</a:t>
                      </a:r>
                      <a:endParaRPr lang="ru-RU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6947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</a:t>
                      </a:r>
                      <a:endParaRPr lang="ru-RU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3388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3099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</a:t>
                      </a:r>
                      <a:endParaRPr lang="ru-RU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319986"/>
                  </a:ext>
                </a:extLst>
              </a:tr>
              <a:tr h="358020"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ru-RU" sz="7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35113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r>
                        <a:rPr lang="ru-RU" sz="7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</a:t>
                      </a:r>
                      <a:endParaRPr lang="ru-RU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6959362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65611" y="1344378"/>
            <a:ext cx="6096000" cy="401642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Город-музей Средней Азии?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Вьючное животное?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Европейское имя Ибн Сины?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Крестьянин в Средней Азии?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Столица одного из государств Средней Азии?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 Самая длинная река Средней Азии?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7. Самая большая низменность Средней Азии?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8. Ароматная приправа к плову?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9. Часть света?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10. Религия мусульман?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11. Самая низкая точка Средней Азии?</a:t>
            </a:r>
          </a:p>
        </p:txBody>
      </p:sp>
    </p:spTree>
    <p:extLst>
      <p:ext uri="{BB962C8B-B14F-4D97-AF65-F5344CB8AC3E}">
        <p14:creationId xmlns:p14="http://schemas.microsoft.com/office/powerpoint/2010/main" val="32682485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Чайн</a:t>
            </a:r>
            <a:r>
              <a:rPr lang="ru-RU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ворд</a:t>
            </a:r>
            <a:r>
              <a:rPr lang="ru-RU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6806989"/>
              </p:ext>
            </p:extLst>
          </p:nvPr>
        </p:nvGraphicFramePr>
        <p:xfrm>
          <a:off x="692337" y="2037809"/>
          <a:ext cx="9634572" cy="4401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254">
                  <a:extLst>
                    <a:ext uri="{9D8B030D-6E8A-4147-A177-3AD203B41FA5}">
                      <a16:colId xmlns:a16="http://schemas.microsoft.com/office/drawing/2014/main" val="1196810730"/>
                    </a:ext>
                  </a:extLst>
                </a:gridCol>
                <a:gridCol w="535254">
                  <a:extLst>
                    <a:ext uri="{9D8B030D-6E8A-4147-A177-3AD203B41FA5}">
                      <a16:colId xmlns:a16="http://schemas.microsoft.com/office/drawing/2014/main" val="4265667768"/>
                    </a:ext>
                  </a:extLst>
                </a:gridCol>
                <a:gridCol w="535254">
                  <a:extLst>
                    <a:ext uri="{9D8B030D-6E8A-4147-A177-3AD203B41FA5}">
                      <a16:colId xmlns:a16="http://schemas.microsoft.com/office/drawing/2014/main" val="585677990"/>
                    </a:ext>
                  </a:extLst>
                </a:gridCol>
                <a:gridCol w="535254">
                  <a:extLst>
                    <a:ext uri="{9D8B030D-6E8A-4147-A177-3AD203B41FA5}">
                      <a16:colId xmlns:a16="http://schemas.microsoft.com/office/drawing/2014/main" val="1595077711"/>
                    </a:ext>
                  </a:extLst>
                </a:gridCol>
                <a:gridCol w="535254">
                  <a:extLst>
                    <a:ext uri="{9D8B030D-6E8A-4147-A177-3AD203B41FA5}">
                      <a16:colId xmlns:a16="http://schemas.microsoft.com/office/drawing/2014/main" val="1346171776"/>
                    </a:ext>
                  </a:extLst>
                </a:gridCol>
                <a:gridCol w="535254">
                  <a:extLst>
                    <a:ext uri="{9D8B030D-6E8A-4147-A177-3AD203B41FA5}">
                      <a16:colId xmlns:a16="http://schemas.microsoft.com/office/drawing/2014/main" val="2150719029"/>
                    </a:ext>
                  </a:extLst>
                </a:gridCol>
                <a:gridCol w="535254">
                  <a:extLst>
                    <a:ext uri="{9D8B030D-6E8A-4147-A177-3AD203B41FA5}">
                      <a16:colId xmlns:a16="http://schemas.microsoft.com/office/drawing/2014/main" val="2685321360"/>
                    </a:ext>
                  </a:extLst>
                </a:gridCol>
                <a:gridCol w="535254">
                  <a:extLst>
                    <a:ext uri="{9D8B030D-6E8A-4147-A177-3AD203B41FA5}">
                      <a16:colId xmlns:a16="http://schemas.microsoft.com/office/drawing/2014/main" val="825582393"/>
                    </a:ext>
                  </a:extLst>
                </a:gridCol>
                <a:gridCol w="535254">
                  <a:extLst>
                    <a:ext uri="{9D8B030D-6E8A-4147-A177-3AD203B41FA5}">
                      <a16:colId xmlns:a16="http://schemas.microsoft.com/office/drawing/2014/main" val="3211474272"/>
                    </a:ext>
                  </a:extLst>
                </a:gridCol>
                <a:gridCol w="535254">
                  <a:extLst>
                    <a:ext uri="{9D8B030D-6E8A-4147-A177-3AD203B41FA5}">
                      <a16:colId xmlns:a16="http://schemas.microsoft.com/office/drawing/2014/main" val="3728085385"/>
                    </a:ext>
                  </a:extLst>
                </a:gridCol>
                <a:gridCol w="535254">
                  <a:extLst>
                    <a:ext uri="{9D8B030D-6E8A-4147-A177-3AD203B41FA5}">
                      <a16:colId xmlns:a16="http://schemas.microsoft.com/office/drawing/2014/main" val="3679296035"/>
                    </a:ext>
                  </a:extLst>
                </a:gridCol>
                <a:gridCol w="535254">
                  <a:extLst>
                    <a:ext uri="{9D8B030D-6E8A-4147-A177-3AD203B41FA5}">
                      <a16:colId xmlns:a16="http://schemas.microsoft.com/office/drawing/2014/main" val="1974184839"/>
                    </a:ext>
                  </a:extLst>
                </a:gridCol>
                <a:gridCol w="535254">
                  <a:extLst>
                    <a:ext uri="{9D8B030D-6E8A-4147-A177-3AD203B41FA5}">
                      <a16:colId xmlns:a16="http://schemas.microsoft.com/office/drawing/2014/main" val="2068505479"/>
                    </a:ext>
                  </a:extLst>
                </a:gridCol>
                <a:gridCol w="535254">
                  <a:extLst>
                    <a:ext uri="{9D8B030D-6E8A-4147-A177-3AD203B41FA5}">
                      <a16:colId xmlns:a16="http://schemas.microsoft.com/office/drawing/2014/main" val="1178186143"/>
                    </a:ext>
                  </a:extLst>
                </a:gridCol>
                <a:gridCol w="535254">
                  <a:extLst>
                    <a:ext uri="{9D8B030D-6E8A-4147-A177-3AD203B41FA5}">
                      <a16:colId xmlns:a16="http://schemas.microsoft.com/office/drawing/2014/main" val="1785820341"/>
                    </a:ext>
                  </a:extLst>
                </a:gridCol>
                <a:gridCol w="535254">
                  <a:extLst>
                    <a:ext uri="{9D8B030D-6E8A-4147-A177-3AD203B41FA5}">
                      <a16:colId xmlns:a16="http://schemas.microsoft.com/office/drawing/2014/main" val="3914634425"/>
                    </a:ext>
                  </a:extLst>
                </a:gridCol>
                <a:gridCol w="535254">
                  <a:extLst>
                    <a:ext uri="{9D8B030D-6E8A-4147-A177-3AD203B41FA5}">
                      <a16:colId xmlns:a16="http://schemas.microsoft.com/office/drawing/2014/main" val="758849349"/>
                    </a:ext>
                  </a:extLst>
                </a:gridCol>
                <a:gridCol w="535254">
                  <a:extLst>
                    <a:ext uri="{9D8B030D-6E8A-4147-A177-3AD203B41FA5}">
                      <a16:colId xmlns:a16="http://schemas.microsoft.com/office/drawing/2014/main" val="1729422797"/>
                    </a:ext>
                  </a:extLst>
                </a:gridCol>
              </a:tblGrid>
              <a:tr h="400675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i="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endParaRPr lang="ru-RU" b="1" i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</a:t>
                      </a:r>
                      <a:endParaRPr lang="ru-RU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</a:t>
                      </a:r>
                      <a:endParaRPr lang="ru-RU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</a:t>
                      </a:r>
                      <a:endParaRPr lang="ru-RU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endParaRPr lang="ru-RU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</a:t>
                      </a:r>
                      <a:endParaRPr lang="ru-RU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9637349"/>
                  </a:ext>
                </a:extLst>
              </a:tr>
              <a:tr h="400675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</a:t>
                      </a:r>
                      <a:endParaRPr lang="ru-RU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071724"/>
                  </a:ext>
                </a:extLst>
              </a:tr>
              <a:tr h="400675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endParaRPr lang="ru-RU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039300"/>
                  </a:ext>
                </a:extLst>
              </a:tr>
              <a:tr h="400675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</a:t>
                      </a:r>
                      <a:endParaRPr lang="ru-RU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2163398"/>
                  </a:ext>
                </a:extLst>
              </a:tr>
              <a:tr h="400675"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endParaRPr lang="ru-RU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923655"/>
                  </a:ext>
                </a:extLst>
              </a:tr>
              <a:tr h="400675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Ы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Ь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</a:t>
                      </a:r>
                      <a:endParaRPr lang="ru-RU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0102832"/>
                  </a:ext>
                </a:extLst>
              </a:tr>
              <a:tr h="400675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</a:t>
                      </a:r>
                      <a:endParaRPr lang="ru-RU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987240"/>
                  </a:ext>
                </a:extLst>
              </a:tr>
              <a:tr h="400675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9739139"/>
                  </a:ext>
                </a:extLst>
              </a:tr>
              <a:tr h="400675"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</a:t>
                      </a:r>
                      <a:endParaRPr lang="ru-RU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1779382"/>
                  </a:ext>
                </a:extLst>
              </a:tr>
              <a:tr h="395187"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ru-RU" sz="7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306948"/>
                  </a:ext>
                </a:extLst>
              </a:tr>
              <a:tr h="400675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r>
                        <a:rPr lang="ru-RU" sz="7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</a:t>
                      </a:r>
                      <a:endParaRPr lang="ru-RU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95704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03074" y="1280160"/>
            <a:ext cx="18726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ОТВЕТЫ: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8225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3103" y="1901185"/>
            <a:ext cx="4877223" cy="365791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Задания для</a:t>
            </a:r>
            <a:r>
              <a:rPr kumimoji="0" lang="ru-RU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самостоятельной работы 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1" y="1901185"/>
            <a:ext cx="704087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1. Прочитать </a:t>
            </a:r>
            <a:r>
              <a:rPr lang="ru-RU" sz="2400" dirty="0"/>
              <a:t>§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2, ответить на вопросы на стр. 8.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2. По карте Евразии определите кратчайшие растения от Ташкента до индийского, Атлантического, Северного Ледовитого и Тихого океанов.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Расстояние определите с помощью масштаба карты и напишите эти данные в тетради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7612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883" t="19565" r="5447" b="19354"/>
          <a:stretch/>
        </p:blipFill>
        <p:spPr>
          <a:xfrm>
            <a:off x="6096000" y="1220639"/>
            <a:ext cx="3856726" cy="26271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21809" b="21200"/>
          <a:stretch/>
        </p:blipFill>
        <p:spPr>
          <a:xfrm>
            <a:off x="614770" y="1078958"/>
            <a:ext cx="4286250" cy="24427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35299" t="55147" r="46775" b="30110"/>
          <a:stretch/>
        </p:blipFill>
        <p:spPr>
          <a:xfrm>
            <a:off x="8737760" y="4201690"/>
            <a:ext cx="2429931" cy="20442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587" t="-278" r="75553" b="60710"/>
          <a:stretch/>
        </p:blipFill>
        <p:spPr>
          <a:xfrm>
            <a:off x="777952" y="3521713"/>
            <a:ext cx="1763487" cy="298616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Угадай силуэт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l="13028" t="24148" r="14114" b="23588"/>
          <a:stretch/>
        </p:blipFill>
        <p:spPr>
          <a:xfrm>
            <a:off x="4238979" y="3827952"/>
            <a:ext cx="3285227" cy="2356604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4823409" y="4805790"/>
            <a:ext cx="2008466" cy="41801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8366759" y="1417322"/>
            <a:ext cx="1585967" cy="74458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603966" y="2704011"/>
            <a:ext cx="2063931" cy="103196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9381227" y="2954186"/>
            <a:ext cx="914400" cy="914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0841119" y="5014796"/>
            <a:ext cx="914400" cy="914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026504" y="3462296"/>
            <a:ext cx="914400" cy="914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3</a:t>
            </a:r>
            <a:endParaRPr lang="ru-RU" sz="2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3619" y="1352005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1</a:t>
            </a:r>
            <a:endParaRPr lang="ru-RU" sz="28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55058" y="1417322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2</a:t>
            </a:r>
            <a:endParaRPr lang="ru-RU" sz="2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26131" y="3688663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4</a:t>
            </a:r>
            <a:endParaRPr lang="ru-RU" sz="2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100702" y="4170913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5</a:t>
            </a:r>
            <a:endParaRPr lang="ru-RU" sz="2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405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883" t="19565" r="5447" b="19354"/>
          <a:stretch/>
        </p:blipFill>
        <p:spPr>
          <a:xfrm>
            <a:off x="6054138" y="1211245"/>
            <a:ext cx="3856726" cy="26271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21809" b="21200"/>
          <a:stretch/>
        </p:blipFill>
        <p:spPr>
          <a:xfrm>
            <a:off x="658381" y="1078958"/>
            <a:ext cx="4286250" cy="24427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35299" t="55147" r="46775" b="30110"/>
          <a:stretch/>
        </p:blipFill>
        <p:spPr>
          <a:xfrm>
            <a:off x="8737760" y="4201690"/>
            <a:ext cx="2429931" cy="20442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587" t="-278" r="75553" b="60710"/>
          <a:stretch/>
        </p:blipFill>
        <p:spPr>
          <a:xfrm>
            <a:off x="777952" y="3521713"/>
            <a:ext cx="1763487" cy="298616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Угадай силуэт-ответы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l="13028" t="24148" r="14114" b="23588"/>
          <a:stretch/>
        </p:blipFill>
        <p:spPr>
          <a:xfrm>
            <a:off x="4238979" y="3827952"/>
            <a:ext cx="3285227" cy="2356604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4823409" y="4805790"/>
            <a:ext cx="2008466" cy="41801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366759" y="1417322"/>
            <a:ext cx="1585967" cy="74458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603966" y="2704011"/>
            <a:ext cx="2063931" cy="103196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9381227" y="2954186"/>
            <a:ext cx="914400" cy="914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0841119" y="5014796"/>
            <a:ext cx="914400" cy="914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996012" y="3626854"/>
            <a:ext cx="914400" cy="53833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1105" y="973817"/>
            <a:ext cx="19284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Казахстан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24206" y="1129871"/>
            <a:ext cx="19622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Узбекистан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26131" y="3688663"/>
            <a:ext cx="23083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Туркменистан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206283" y="4199203"/>
            <a:ext cx="1515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Балхаш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93900" y="3774481"/>
            <a:ext cx="1684940" cy="4826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Каспийское море </a:t>
            </a:r>
            <a:endParaRPr lang="ru-RU" sz="2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237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 картинки 1 слово 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5905596"/>
              </p:ext>
            </p:extLst>
          </p:nvPr>
        </p:nvGraphicFramePr>
        <p:xfrm>
          <a:off x="2176377" y="1350105"/>
          <a:ext cx="8128000" cy="45872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827379336"/>
                    </a:ext>
                  </a:extLst>
                </a:gridCol>
              </a:tblGrid>
              <a:tr h="458723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4480630"/>
                  </a:ext>
                </a:extLst>
              </a:tr>
            </a:tbl>
          </a:graphicData>
        </a:graphic>
      </p:graphicFrame>
      <p:pic>
        <p:nvPicPr>
          <p:cNvPr id="6" name="Рисунок 5" descr="Марианская впадина обмелела? Ученые усомнились в ее глубине ..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377" y="3563471"/>
            <a:ext cx="4064000" cy="2373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6377" y="1350105"/>
            <a:ext cx="4064000" cy="2213366"/>
          </a:xfrm>
          <a:prstGeom prst="rect">
            <a:avLst/>
          </a:prstGeom>
        </p:spPr>
      </p:pic>
      <p:pic>
        <p:nvPicPr>
          <p:cNvPr id="5" name="Рисунок 4" descr="Достать до дна: 13 удивительных впадин на Земле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621" y="3563470"/>
            <a:ext cx="4008756" cy="2373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Дайвинг и снорклинг в &quot;голубых дырах&quot; Багамских островов Экзотик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748" y="1350105"/>
            <a:ext cx="4004629" cy="221336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816035"/>
              </p:ext>
            </p:extLst>
          </p:nvPr>
        </p:nvGraphicFramePr>
        <p:xfrm>
          <a:off x="3930471" y="6037854"/>
          <a:ext cx="4619811" cy="6703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973">
                  <a:extLst>
                    <a:ext uri="{9D8B030D-6E8A-4147-A177-3AD203B41FA5}">
                      <a16:colId xmlns:a16="http://schemas.microsoft.com/office/drawing/2014/main" val="2138140460"/>
                    </a:ext>
                  </a:extLst>
                </a:gridCol>
                <a:gridCol w="659973">
                  <a:extLst>
                    <a:ext uri="{9D8B030D-6E8A-4147-A177-3AD203B41FA5}">
                      <a16:colId xmlns:a16="http://schemas.microsoft.com/office/drawing/2014/main" val="1899082846"/>
                    </a:ext>
                  </a:extLst>
                </a:gridCol>
                <a:gridCol w="659973">
                  <a:extLst>
                    <a:ext uri="{9D8B030D-6E8A-4147-A177-3AD203B41FA5}">
                      <a16:colId xmlns:a16="http://schemas.microsoft.com/office/drawing/2014/main" val="1347005571"/>
                    </a:ext>
                  </a:extLst>
                </a:gridCol>
                <a:gridCol w="659973">
                  <a:extLst>
                    <a:ext uri="{9D8B030D-6E8A-4147-A177-3AD203B41FA5}">
                      <a16:colId xmlns:a16="http://schemas.microsoft.com/office/drawing/2014/main" val="2299200064"/>
                    </a:ext>
                  </a:extLst>
                </a:gridCol>
                <a:gridCol w="659973">
                  <a:extLst>
                    <a:ext uri="{9D8B030D-6E8A-4147-A177-3AD203B41FA5}">
                      <a16:colId xmlns:a16="http://schemas.microsoft.com/office/drawing/2014/main" val="2797791592"/>
                    </a:ext>
                  </a:extLst>
                </a:gridCol>
                <a:gridCol w="659973">
                  <a:extLst>
                    <a:ext uri="{9D8B030D-6E8A-4147-A177-3AD203B41FA5}">
                      <a16:colId xmlns:a16="http://schemas.microsoft.com/office/drawing/2014/main" val="391875706"/>
                    </a:ext>
                  </a:extLst>
                </a:gridCol>
                <a:gridCol w="659973">
                  <a:extLst>
                    <a:ext uri="{9D8B030D-6E8A-4147-A177-3AD203B41FA5}">
                      <a16:colId xmlns:a16="http://schemas.microsoft.com/office/drawing/2014/main" val="1151453512"/>
                    </a:ext>
                  </a:extLst>
                </a:gridCol>
              </a:tblGrid>
              <a:tr h="6703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84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7187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картинки 1 слово 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176377" y="1350105"/>
          <a:ext cx="8128000" cy="45872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827379336"/>
                    </a:ext>
                  </a:extLst>
                </a:gridCol>
              </a:tblGrid>
              <a:tr h="458723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4480630"/>
                  </a:ext>
                </a:extLst>
              </a:tr>
            </a:tbl>
          </a:graphicData>
        </a:graphic>
      </p:graphicFrame>
      <p:pic>
        <p:nvPicPr>
          <p:cNvPr id="6" name="Рисунок 5" descr="Марианская впадина обмелела? Ученые усомнились в ее глубине ..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377" y="3563471"/>
            <a:ext cx="4064000" cy="2373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6377" y="1350105"/>
            <a:ext cx="4064000" cy="2213366"/>
          </a:xfrm>
          <a:prstGeom prst="rect">
            <a:avLst/>
          </a:prstGeom>
        </p:spPr>
      </p:pic>
      <p:pic>
        <p:nvPicPr>
          <p:cNvPr id="5" name="Рисунок 4" descr="Достать до дна: 13 удивительных впадин на Земле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621" y="3563470"/>
            <a:ext cx="4008756" cy="2373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Дайвинг и снорклинг в &quot;голубых дырах&quot; Багамских островов Экзотик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748" y="1350105"/>
            <a:ext cx="4004629" cy="221336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5221514"/>
              </p:ext>
            </p:extLst>
          </p:nvPr>
        </p:nvGraphicFramePr>
        <p:xfrm>
          <a:off x="3931920" y="6037854"/>
          <a:ext cx="4618362" cy="6703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766">
                  <a:extLst>
                    <a:ext uri="{9D8B030D-6E8A-4147-A177-3AD203B41FA5}">
                      <a16:colId xmlns:a16="http://schemas.microsoft.com/office/drawing/2014/main" val="2138140460"/>
                    </a:ext>
                  </a:extLst>
                </a:gridCol>
                <a:gridCol w="659766">
                  <a:extLst>
                    <a:ext uri="{9D8B030D-6E8A-4147-A177-3AD203B41FA5}">
                      <a16:colId xmlns:a16="http://schemas.microsoft.com/office/drawing/2014/main" val="1899082846"/>
                    </a:ext>
                  </a:extLst>
                </a:gridCol>
                <a:gridCol w="659766">
                  <a:extLst>
                    <a:ext uri="{9D8B030D-6E8A-4147-A177-3AD203B41FA5}">
                      <a16:colId xmlns:a16="http://schemas.microsoft.com/office/drawing/2014/main" val="1347005571"/>
                    </a:ext>
                  </a:extLst>
                </a:gridCol>
                <a:gridCol w="659766">
                  <a:extLst>
                    <a:ext uri="{9D8B030D-6E8A-4147-A177-3AD203B41FA5}">
                      <a16:colId xmlns:a16="http://schemas.microsoft.com/office/drawing/2014/main" val="2299200064"/>
                    </a:ext>
                  </a:extLst>
                </a:gridCol>
                <a:gridCol w="659766">
                  <a:extLst>
                    <a:ext uri="{9D8B030D-6E8A-4147-A177-3AD203B41FA5}">
                      <a16:colId xmlns:a16="http://schemas.microsoft.com/office/drawing/2014/main" val="2797791592"/>
                    </a:ext>
                  </a:extLst>
                </a:gridCol>
                <a:gridCol w="659766">
                  <a:extLst>
                    <a:ext uri="{9D8B030D-6E8A-4147-A177-3AD203B41FA5}">
                      <a16:colId xmlns:a16="http://schemas.microsoft.com/office/drawing/2014/main" val="391875706"/>
                    </a:ext>
                  </a:extLst>
                </a:gridCol>
                <a:gridCol w="659766">
                  <a:extLst>
                    <a:ext uri="{9D8B030D-6E8A-4147-A177-3AD203B41FA5}">
                      <a16:colId xmlns:a16="http://schemas.microsoft.com/office/drawing/2014/main" val="1151453512"/>
                    </a:ext>
                  </a:extLst>
                </a:gridCol>
              </a:tblGrid>
              <a:tr h="670377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84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4296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 картинки 1 слово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901647"/>
              </p:ext>
            </p:extLst>
          </p:nvPr>
        </p:nvGraphicFramePr>
        <p:xfrm>
          <a:off x="2032000" y="1378571"/>
          <a:ext cx="8128000" cy="41481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3123268721"/>
                    </a:ext>
                  </a:extLst>
                </a:gridCol>
              </a:tblGrid>
              <a:tr h="414816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0512726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1378570"/>
            <a:ext cx="3911600" cy="19966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000" y="3375210"/>
            <a:ext cx="3911600" cy="21515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3375209"/>
            <a:ext cx="4216400" cy="21515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3600" y="1378568"/>
            <a:ext cx="4216400" cy="1996639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754878"/>
              </p:ext>
            </p:extLst>
          </p:nvPr>
        </p:nvGraphicFramePr>
        <p:xfrm>
          <a:off x="3792073" y="5802653"/>
          <a:ext cx="4646705" cy="638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3815">
                  <a:extLst>
                    <a:ext uri="{9D8B030D-6E8A-4147-A177-3AD203B41FA5}">
                      <a16:colId xmlns:a16="http://schemas.microsoft.com/office/drawing/2014/main" val="3220562723"/>
                    </a:ext>
                  </a:extLst>
                </a:gridCol>
                <a:gridCol w="663815">
                  <a:extLst>
                    <a:ext uri="{9D8B030D-6E8A-4147-A177-3AD203B41FA5}">
                      <a16:colId xmlns:a16="http://schemas.microsoft.com/office/drawing/2014/main" val="3311902499"/>
                    </a:ext>
                  </a:extLst>
                </a:gridCol>
                <a:gridCol w="663815">
                  <a:extLst>
                    <a:ext uri="{9D8B030D-6E8A-4147-A177-3AD203B41FA5}">
                      <a16:colId xmlns:a16="http://schemas.microsoft.com/office/drawing/2014/main" val="2592194328"/>
                    </a:ext>
                  </a:extLst>
                </a:gridCol>
                <a:gridCol w="663815">
                  <a:extLst>
                    <a:ext uri="{9D8B030D-6E8A-4147-A177-3AD203B41FA5}">
                      <a16:colId xmlns:a16="http://schemas.microsoft.com/office/drawing/2014/main" val="63881239"/>
                    </a:ext>
                  </a:extLst>
                </a:gridCol>
                <a:gridCol w="663815">
                  <a:extLst>
                    <a:ext uri="{9D8B030D-6E8A-4147-A177-3AD203B41FA5}">
                      <a16:colId xmlns:a16="http://schemas.microsoft.com/office/drawing/2014/main" val="1164421110"/>
                    </a:ext>
                  </a:extLst>
                </a:gridCol>
                <a:gridCol w="663815">
                  <a:extLst>
                    <a:ext uri="{9D8B030D-6E8A-4147-A177-3AD203B41FA5}">
                      <a16:colId xmlns:a16="http://schemas.microsoft.com/office/drawing/2014/main" val="3143655457"/>
                    </a:ext>
                  </a:extLst>
                </a:gridCol>
                <a:gridCol w="663815">
                  <a:extLst>
                    <a:ext uri="{9D8B030D-6E8A-4147-A177-3AD203B41FA5}">
                      <a16:colId xmlns:a16="http://schemas.microsoft.com/office/drawing/2014/main" val="1145291991"/>
                    </a:ext>
                  </a:extLst>
                </a:gridCol>
              </a:tblGrid>
              <a:tr h="6384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8566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4135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картинки 1 слово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032000" y="1378571"/>
          <a:ext cx="8128000" cy="41481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3123268721"/>
                    </a:ext>
                  </a:extLst>
                </a:gridCol>
              </a:tblGrid>
              <a:tr h="414816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0512726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1378570"/>
            <a:ext cx="3911600" cy="19966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000" y="3375210"/>
            <a:ext cx="3911600" cy="21515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3375209"/>
            <a:ext cx="4216400" cy="21515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3600" y="1378568"/>
            <a:ext cx="4216400" cy="1996639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4392390"/>
              </p:ext>
            </p:extLst>
          </p:nvPr>
        </p:nvGraphicFramePr>
        <p:xfrm>
          <a:off x="3792073" y="5802653"/>
          <a:ext cx="4646705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3815">
                  <a:extLst>
                    <a:ext uri="{9D8B030D-6E8A-4147-A177-3AD203B41FA5}">
                      <a16:colId xmlns:a16="http://schemas.microsoft.com/office/drawing/2014/main" val="3220562723"/>
                    </a:ext>
                  </a:extLst>
                </a:gridCol>
                <a:gridCol w="663815">
                  <a:extLst>
                    <a:ext uri="{9D8B030D-6E8A-4147-A177-3AD203B41FA5}">
                      <a16:colId xmlns:a16="http://schemas.microsoft.com/office/drawing/2014/main" val="3311902499"/>
                    </a:ext>
                  </a:extLst>
                </a:gridCol>
                <a:gridCol w="663815">
                  <a:extLst>
                    <a:ext uri="{9D8B030D-6E8A-4147-A177-3AD203B41FA5}">
                      <a16:colId xmlns:a16="http://schemas.microsoft.com/office/drawing/2014/main" val="2592194328"/>
                    </a:ext>
                  </a:extLst>
                </a:gridCol>
                <a:gridCol w="663815">
                  <a:extLst>
                    <a:ext uri="{9D8B030D-6E8A-4147-A177-3AD203B41FA5}">
                      <a16:colId xmlns:a16="http://schemas.microsoft.com/office/drawing/2014/main" val="63881239"/>
                    </a:ext>
                  </a:extLst>
                </a:gridCol>
                <a:gridCol w="663815">
                  <a:extLst>
                    <a:ext uri="{9D8B030D-6E8A-4147-A177-3AD203B41FA5}">
                      <a16:colId xmlns:a16="http://schemas.microsoft.com/office/drawing/2014/main" val="1164421110"/>
                    </a:ext>
                  </a:extLst>
                </a:gridCol>
                <a:gridCol w="663815">
                  <a:extLst>
                    <a:ext uri="{9D8B030D-6E8A-4147-A177-3AD203B41FA5}">
                      <a16:colId xmlns:a16="http://schemas.microsoft.com/office/drawing/2014/main" val="3143655457"/>
                    </a:ext>
                  </a:extLst>
                </a:gridCol>
                <a:gridCol w="663815">
                  <a:extLst>
                    <a:ext uri="{9D8B030D-6E8A-4147-A177-3AD203B41FA5}">
                      <a16:colId xmlns:a16="http://schemas.microsoft.com/office/drawing/2014/main" val="1145291991"/>
                    </a:ext>
                  </a:extLst>
                </a:gridCol>
              </a:tblGrid>
              <a:tr h="638487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sz="3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8566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0794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 картинки 1 слово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872882"/>
              </p:ext>
            </p:extLst>
          </p:nvPr>
        </p:nvGraphicFramePr>
        <p:xfrm>
          <a:off x="2032000" y="1398933"/>
          <a:ext cx="8128000" cy="40090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3601103307"/>
                    </a:ext>
                  </a:extLst>
                </a:gridCol>
              </a:tblGrid>
              <a:tr h="400908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934596"/>
                  </a:ext>
                </a:extLst>
              </a:tr>
            </a:tbl>
          </a:graphicData>
        </a:graphic>
      </p:graphicFrame>
      <p:pic>
        <p:nvPicPr>
          <p:cNvPr id="13" name="Рисунок 12" descr="Узбекистан закрыл границы из-за коронавируса – Reporter.k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132" y="1398933"/>
            <a:ext cx="4230867" cy="2003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Граница «закрылась»: физлицам разрешили бесплатно ввозить технику ..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875" y="1398933"/>
            <a:ext cx="3845383" cy="2003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В пятницу полностью закроют границу Украины для пассажирских ...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131" y="3402106"/>
            <a:ext cx="4230868" cy="2005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Новые правила пересечения границы: стали известны детали - Новости ...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874" y="3402106"/>
            <a:ext cx="3845383" cy="200591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771485"/>
              </p:ext>
            </p:extLst>
          </p:nvPr>
        </p:nvGraphicFramePr>
        <p:xfrm>
          <a:off x="3886199" y="5669333"/>
          <a:ext cx="4614309" cy="798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187">
                  <a:extLst>
                    <a:ext uri="{9D8B030D-6E8A-4147-A177-3AD203B41FA5}">
                      <a16:colId xmlns:a16="http://schemas.microsoft.com/office/drawing/2014/main" val="2112367891"/>
                    </a:ext>
                  </a:extLst>
                </a:gridCol>
                <a:gridCol w="659187">
                  <a:extLst>
                    <a:ext uri="{9D8B030D-6E8A-4147-A177-3AD203B41FA5}">
                      <a16:colId xmlns:a16="http://schemas.microsoft.com/office/drawing/2014/main" val="3997991508"/>
                    </a:ext>
                  </a:extLst>
                </a:gridCol>
                <a:gridCol w="659187">
                  <a:extLst>
                    <a:ext uri="{9D8B030D-6E8A-4147-A177-3AD203B41FA5}">
                      <a16:colId xmlns:a16="http://schemas.microsoft.com/office/drawing/2014/main" val="1561366466"/>
                    </a:ext>
                  </a:extLst>
                </a:gridCol>
                <a:gridCol w="659187">
                  <a:extLst>
                    <a:ext uri="{9D8B030D-6E8A-4147-A177-3AD203B41FA5}">
                      <a16:colId xmlns:a16="http://schemas.microsoft.com/office/drawing/2014/main" val="1391616233"/>
                    </a:ext>
                  </a:extLst>
                </a:gridCol>
                <a:gridCol w="659187">
                  <a:extLst>
                    <a:ext uri="{9D8B030D-6E8A-4147-A177-3AD203B41FA5}">
                      <a16:colId xmlns:a16="http://schemas.microsoft.com/office/drawing/2014/main" val="2032408534"/>
                    </a:ext>
                  </a:extLst>
                </a:gridCol>
                <a:gridCol w="659187">
                  <a:extLst>
                    <a:ext uri="{9D8B030D-6E8A-4147-A177-3AD203B41FA5}">
                      <a16:colId xmlns:a16="http://schemas.microsoft.com/office/drawing/2014/main" val="1721447985"/>
                    </a:ext>
                  </a:extLst>
                </a:gridCol>
                <a:gridCol w="659187">
                  <a:extLst>
                    <a:ext uri="{9D8B030D-6E8A-4147-A177-3AD203B41FA5}">
                      <a16:colId xmlns:a16="http://schemas.microsoft.com/office/drawing/2014/main" val="5887926"/>
                    </a:ext>
                  </a:extLst>
                </a:gridCol>
              </a:tblGrid>
              <a:tr h="79870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3836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80073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</TotalTime>
  <Words>674</Words>
  <Application>Microsoft Office PowerPoint</Application>
  <PresentationFormat>Широкоэкранный</PresentationFormat>
  <Paragraphs>243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Arial</vt:lpstr>
      <vt:lpstr>Arial Black</vt:lpstr>
      <vt:lpstr>Calibri</vt:lpstr>
      <vt:lpstr>Calibri Light</vt:lpstr>
      <vt:lpstr>Open Sans</vt:lpstr>
      <vt:lpstr>Open Sans Light</vt:lpstr>
      <vt:lpstr>Times New Roman</vt:lpstr>
      <vt:lpstr>Тема Office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38</cp:revision>
  <dcterms:created xsi:type="dcterms:W3CDTF">2020-08-04T08:02:40Z</dcterms:created>
  <dcterms:modified xsi:type="dcterms:W3CDTF">2020-09-04T03:39:03Z</dcterms:modified>
</cp:coreProperties>
</file>