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sldIdLst>
    <p:sldId id="291" r:id="rId3"/>
    <p:sldId id="260" r:id="rId4"/>
    <p:sldId id="257" r:id="rId5"/>
    <p:sldId id="283" r:id="rId6"/>
    <p:sldId id="269" r:id="rId7"/>
    <p:sldId id="285" r:id="rId8"/>
    <p:sldId id="284" r:id="rId9"/>
    <p:sldId id="286" r:id="rId10"/>
    <p:sldId id="268" r:id="rId11"/>
    <p:sldId id="287" r:id="rId12"/>
    <p:sldId id="267" r:id="rId13"/>
    <p:sldId id="288" r:id="rId14"/>
    <p:sldId id="289" r:id="rId15"/>
    <p:sldId id="275" r:id="rId16"/>
    <p:sldId id="273" r:id="rId17"/>
    <p:sldId id="276" r:id="rId18"/>
    <p:sldId id="274" r:id="rId19"/>
    <p:sldId id="272" r:id="rId20"/>
    <p:sldId id="271" r:id="rId21"/>
    <p:sldId id="270" r:id="rId22"/>
    <p:sldId id="265" r:id="rId23"/>
    <p:sldId id="266" r:id="rId24"/>
    <p:sldId id="26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6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9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506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4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28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7294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152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5420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6714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125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53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64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8917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986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4894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72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86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32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9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68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00779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22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33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7178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812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2308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299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32730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919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9194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093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6124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7073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5637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9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8074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1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3912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5540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6907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5413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8652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98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34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7720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599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5545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4200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367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9982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5502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525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419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212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9336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27811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2840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9255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3789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1568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702785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0512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750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7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0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3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D1446-6CB9-483C-9834-3DCE120A5F72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439FF-CB38-4819-8777-20CB0AF5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2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4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  <p:sldLayoutId id="2147483734" r:id="rId48"/>
    <p:sldLayoutId id="2147483735" r:id="rId49"/>
    <p:sldLayoutId id="2147483736" r:id="rId50"/>
    <p:sldLayoutId id="2147483737" r:id="rId51"/>
    <p:sldLayoutId id="2147483738" r:id="rId52"/>
    <p:sldLayoutId id="2147483739" r:id="rId53"/>
    <p:sldLayoutId id="2147483740" r:id="rId54"/>
    <p:sldLayoutId id="2147483741" r:id="rId55"/>
    <p:sldLayoutId id="2147483742" r:id="rId56"/>
    <p:sldLayoutId id="2147483743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218939"/>
            <a:endParaRPr sz="2396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81021" y="2512635"/>
            <a:ext cx="9975304" cy="379699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положение, границы и особенности Среднеазиатской физико-географической страны</a:t>
            </a: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41" lvl="0">
              <a:defRPr/>
            </a:pPr>
            <a:r>
              <a:rPr lang="ru-RU" sz="3600" spc="1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</a:t>
            </a:r>
            <a:r>
              <a:rPr lang="ru-RU" sz="3600" spc="1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6841" lvl="0">
              <a:defRPr/>
            </a:pPr>
            <a:r>
              <a:rPr lang="ru-RU" sz="3600" spc="1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Мухамедова</a:t>
            </a:r>
            <a:r>
              <a:rPr lang="ru-RU" sz="3600" spc="1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spc="1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Шахноза</a:t>
            </a:r>
            <a:r>
              <a:rPr lang="ru-RU" sz="3600" spc="1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Муратовна </a:t>
            </a:r>
            <a:endParaRPr lang="en-US" sz="3600" spc="1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62141" y="2461858"/>
            <a:ext cx="727405" cy="208401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218939"/>
            <a:endParaRPr sz="2396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662140" y="4728753"/>
            <a:ext cx="727405" cy="169167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1218939"/>
            <a:endParaRPr sz="2396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218939"/>
            <a:endParaRPr sz="2396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218939"/>
            <a:endParaRPr sz="2396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defTabSz="1218939">
              <a:spcBef>
                <a:spcPts val="265"/>
              </a:spcBef>
            </a:pPr>
            <a:r>
              <a:rPr lang="tr-TR" sz="4756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87742" y="1229751"/>
            <a:ext cx="980595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defTabSz="1218939">
              <a:spcBef>
                <a:spcPts val="201"/>
              </a:spcBef>
            </a:pPr>
            <a:r>
              <a:rPr lang="ru-RU" sz="2747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850839" y="410025"/>
            <a:ext cx="7129864" cy="113920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>
              <a:defRPr/>
            </a:pPr>
            <a:r>
              <a:rPr lang="ru-RU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r>
              <a:rPr lang="ru-RU" sz="2400" b="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478" y="534444"/>
            <a:ext cx="709657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77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032000" y="1398933"/>
          <a:ext cx="8128000" cy="400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601103307"/>
                    </a:ext>
                  </a:extLst>
                </a:gridCol>
              </a:tblGrid>
              <a:tr h="40090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934596"/>
                  </a:ext>
                </a:extLst>
              </a:tr>
            </a:tbl>
          </a:graphicData>
        </a:graphic>
      </p:graphicFrame>
      <p:pic>
        <p:nvPicPr>
          <p:cNvPr id="13" name="Рисунок 12" descr="Узбекистан закрыл границы из-за коронавируса – Reporter.k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32" y="1398933"/>
            <a:ext cx="4230867" cy="200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Граница «закрылась»: физлицам разрешили бесплатно ввозить технику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75" y="1398933"/>
            <a:ext cx="3845383" cy="200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В пятницу полностью закроют границу Украины для пассажирских ..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31" y="3402106"/>
            <a:ext cx="4230868" cy="200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Новые правила пересечения границы: стали известны детали - Новости ..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74" y="3402106"/>
            <a:ext cx="3845383" cy="20059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23395"/>
              </p:ext>
            </p:extLst>
          </p:nvPr>
        </p:nvGraphicFramePr>
        <p:xfrm>
          <a:off x="3886199" y="5669333"/>
          <a:ext cx="4614309" cy="798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87">
                  <a:extLst>
                    <a:ext uri="{9D8B030D-6E8A-4147-A177-3AD203B41FA5}">
                      <a16:colId xmlns:a16="http://schemas.microsoft.com/office/drawing/2014/main" val="2112367891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3997991508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1561366466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1391616233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2032408534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1721447985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5887926"/>
                    </a:ext>
                  </a:extLst>
                </a:gridCol>
              </a:tblGrid>
              <a:tr h="7987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383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34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157889"/>
              </p:ext>
            </p:extLst>
          </p:nvPr>
        </p:nvGraphicFramePr>
        <p:xfrm>
          <a:off x="2032000" y="1294429"/>
          <a:ext cx="8128000" cy="4231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63527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21873520"/>
                    </a:ext>
                  </a:extLst>
                </a:gridCol>
              </a:tblGrid>
              <a:tr h="21155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662587"/>
                  </a:ext>
                </a:extLst>
              </a:tr>
              <a:tr h="21155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87351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1037"/>
            <a:ext cx="4042228" cy="2088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5" y="3389888"/>
            <a:ext cx="4042230" cy="2115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31995" y="1294429"/>
            <a:ext cx="4042233" cy="2075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16616"/>
            <a:ext cx="4042228" cy="211557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52794"/>
              </p:ext>
            </p:extLst>
          </p:nvPr>
        </p:nvGraphicFramePr>
        <p:xfrm>
          <a:off x="3984172" y="5854569"/>
          <a:ext cx="4660537" cy="69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260342877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371276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28051107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27287983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290754702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708682565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150127475"/>
                    </a:ext>
                  </a:extLst>
                </a:gridCol>
              </a:tblGrid>
              <a:tr h="691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099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09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32000" y="1294429"/>
          <a:ext cx="8128000" cy="4231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63527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21873520"/>
                    </a:ext>
                  </a:extLst>
                </a:gridCol>
              </a:tblGrid>
              <a:tr h="21155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662587"/>
                  </a:ext>
                </a:extLst>
              </a:tr>
              <a:tr h="21155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87351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1037"/>
            <a:ext cx="4042228" cy="2088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5" y="3389888"/>
            <a:ext cx="4042230" cy="2115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31995" y="1294429"/>
            <a:ext cx="4042233" cy="2075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16616"/>
            <a:ext cx="4042228" cy="211557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555566"/>
              </p:ext>
            </p:extLst>
          </p:nvPr>
        </p:nvGraphicFramePr>
        <p:xfrm>
          <a:off x="3984172" y="5854569"/>
          <a:ext cx="4660537" cy="69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260342877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371276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28051107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27287983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290754702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708682565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150127475"/>
                    </a:ext>
                  </a:extLst>
                </a:gridCol>
              </a:tblGrid>
              <a:tr h="691127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099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4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в чёрном ящике?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3805" y="2023947"/>
            <a:ext cx="65793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Мне дал название </a:t>
            </a:r>
            <a:r>
              <a:rPr lang="ru-RU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Меркатор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названии моем от ударения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Зависят два моих значения.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Хочу – преображусь в название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Блестящей, шелковистой ткани. </a:t>
            </a: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65" y="3301220"/>
            <a:ext cx="4036424" cy="31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58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войная стрелка влево/вправо 32"/>
          <p:cNvSpPr/>
          <p:nvPr/>
        </p:nvSpPr>
        <p:spPr>
          <a:xfrm>
            <a:off x="256903" y="3455773"/>
            <a:ext cx="11678194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Средняя Азия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261" t="3716" r="3699" b="4549"/>
          <a:stretch/>
        </p:blipFill>
        <p:spPr>
          <a:xfrm>
            <a:off x="256902" y="1037978"/>
            <a:ext cx="11678194" cy="561862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793216" y="2538610"/>
            <a:ext cx="1725215" cy="389171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Мугаджар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140927" y="1794549"/>
            <a:ext cx="1439088" cy="348871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Джетыгара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81007" y="1439976"/>
            <a:ext cx="1149531" cy="3488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Костанай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580015" y="1067910"/>
            <a:ext cx="1031967" cy="3227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Айиртау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094632" y="1486524"/>
            <a:ext cx="3873636" cy="5696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Сев. под-е Казахского мелкосопочника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1042354" y="2352277"/>
            <a:ext cx="892743" cy="4703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Сауыр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145808" y="4193177"/>
            <a:ext cx="896546" cy="364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Хан-Тенгри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050492" y="4601339"/>
            <a:ext cx="1395443" cy="3568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Кокшаалтоо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454073" y="4858134"/>
            <a:ext cx="914400" cy="3271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Ат-Баши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094633" y="4626957"/>
            <a:ext cx="1746708" cy="3312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Ферганский хр.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077559" y="5614761"/>
            <a:ext cx="1907783" cy="2828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Сарыкульский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хр.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904397" y="6385328"/>
            <a:ext cx="1387055" cy="2951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Гиндукуш 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215100" y="6607293"/>
            <a:ext cx="1686174" cy="2232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Сафедкох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555748" y="6100837"/>
            <a:ext cx="1503488" cy="2742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Нишапур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Двойная стрелка вверх/вниз 31"/>
          <p:cNvSpPr/>
          <p:nvPr/>
        </p:nvSpPr>
        <p:spPr>
          <a:xfrm>
            <a:off x="5943203" y="1308233"/>
            <a:ext cx="392907" cy="529906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Двойная стрелка влево/вправо 33"/>
          <p:cNvSpPr/>
          <p:nvPr/>
        </p:nvSpPr>
        <p:spPr>
          <a:xfrm>
            <a:off x="1290491" y="3592815"/>
            <a:ext cx="10646113" cy="376663"/>
          </a:xfrm>
          <a:prstGeom prst="left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2750 км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9452605" y="3133995"/>
            <a:ext cx="2024743" cy="4019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Джунгарский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Алатау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493592" y="3836447"/>
            <a:ext cx="1287473" cy="2351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Карат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080171" y="3530165"/>
            <a:ext cx="1854926" cy="218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Боро-хоро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rot="16200000">
            <a:off x="5280761" y="2515579"/>
            <a:ext cx="1694086" cy="1975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2200 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Самая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высокая и самая низкая точки Средней Азии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261" t="3716" r="3699" b="4549"/>
          <a:stretch/>
        </p:blipFill>
        <p:spPr>
          <a:xfrm>
            <a:off x="256903" y="1037978"/>
            <a:ext cx="11678194" cy="56186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051" y="2338251"/>
            <a:ext cx="2111829" cy="9405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Впадина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Каракия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(-132м)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058092" y="3278776"/>
            <a:ext cx="484632" cy="444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01741" y="5930536"/>
            <a:ext cx="1724298" cy="7260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Тиричмир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(7690 м)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8020594" y="6051251"/>
            <a:ext cx="496388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Крайние точки Средней Азии</a:t>
            </a:r>
          </a:p>
        </p:txBody>
      </p:sp>
      <p:sp>
        <p:nvSpPr>
          <p:cNvPr id="3" name="Двойная стрелка вверх/вниз 2"/>
          <p:cNvSpPr/>
          <p:nvPr/>
        </p:nvSpPr>
        <p:spPr>
          <a:xfrm>
            <a:off x="5564777" y="2246811"/>
            <a:ext cx="484632" cy="346165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2717073" y="3735324"/>
            <a:ext cx="6270173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801579" y="1110342"/>
            <a:ext cx="2011027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Вблизи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Айиртау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(53,8 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369480" y="5838772"/>
            <a:ext cx="4875224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месте примыкания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Нишапурских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Сафедкохских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гор (34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1583" y="3520440"/>
            <a:ext cx="2365357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м.Тубкарагай</a:t>
            </a:r>
            <a:r>
              <a:rPr lang="ru-RU" b="1" dirty="0" smtClean="0"/>
              <a:t> (50,3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9132786" y="3520440"/>
            <a:ext cx="2702164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Подножие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Саврских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гор (85,6 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409" y="2455136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155305" y="421995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4244" y="502936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Ю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2619" y="3330620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</a:t>
            </a:r>
            <a:endParaRPr lang="ru-RU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3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Характерные особенности Средней Азии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7" y="1027258"/>
            <a:ext cx="7788922" cy="5673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6717" y="3402587"/>
            <a:ext cx="395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Средняя Азия расположена вдали от океанов в центре материка. </a:t>
            </a:r>
          </a:p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3396342" y="3579222"/>
            <a:ext cx="509451" cy="1841864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2978329" y="4258488"/>
            <a:ext cx="1345475" cy="2220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1000 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05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Характерные особенности Средней Азии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8" y="1013811"/>
            <a:ext cx="7788922" cy="5673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67488" y="2727420"/>
            <a:ext cx="4024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Климат Средней Азии резко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онтинентальный. Зима-холодная, лето-жаркое, мало атмосферных осадков.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Средняя Азия </a:t>
            </a:r>
            <a:r>
              <a:rPr lang="ru-RU" sz="2000" b="1" smtClean="0">
                <a:latin typeface="Arial" panose="020B0604020202020204" pitchFamily="34" charset="0"/>
                <a:cs typeface="Arial" panose="020B0604020202020204" pitchFamily="34" charset="0"/>
              </a:rPr>
              <a:t>гидрографически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замкнутая страна.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Кольцо 7"/>
          <p:cNvSpPr/>
          <p:nvPr/>
        </p:nvSpPr>
        <p:spPr>
          <a:xfrm>
            <a:off x="2770094" y="2783542"/>
            <a:ext cx="1828800" cy="1680882"/>
          </a:xfrm>
          <a:prstGeom prst="donut">
            <a:avLst>
              <a:gd name="adj" fmla="val 704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41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Характерные особенности Средней Азии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65464" b="77990"/>
          <a:stretch/>
        </p:blipFill>
        <p:spPr>
          <a:xfrm>
            <a:off x="1121677" y="2675898"/>
            <a:ext cx="10567208" cy="32408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73304" y="2675898"/>
            <a:ext cx="4114801" cy="5648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Высокие пики гор Средней Азии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7909" y="2675898"/>
            <a:ext cx="4930590" cy="4169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Впадины Средней Азии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1118" y="1479176"/>
            <a:ext cx="7233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В природе наблюдаются резкие контрасты.</a:t>
            </a:r>
          </a:p>
        </p:txBody>
      </p:sp>
    </p:spTree>
    <p:extLst>
      <p:ext uri="{BB962C8B-B14F-4D97-AF65-F5344CB8AC3E}">
        <p14:creationId xmlns:p14="http://schemas.microsoft.com/office/powerpoint/2010/main" val="122460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7" y="1463038"/>
            <a:ext cx="7418138" cy="4911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2916" y="1463038"/>
            <a:ext cx="44490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Пользуясь рисунком 1, определите, с какими физико-географическими странами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граничит Средняя Азия на севере?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Какую физико-географическую страну нужно пересечь, чтобы попасть в Юго-западную Азию?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По какому природному объекту проходит западная граница Средней Азии?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 Определите, какие физико-географические страны Евразии нужно пересечь, чтобы достичь берегов Тихого, Индийского, Атлантического и Северного Ледовитого океанов?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74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Характерные особенности Средней Азии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61" t="3716" r="3699" b="4549"/>
          <a:stretch/>
        </p:blipFill>
        <p:spPr>
          <a:xfrm>
            <a:off x="256903" y="1280160"/>
            <a:ext cx="7789817" cy="5128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6522" y="2105344"/>
            <a:ext cx="38382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Горы расположены с Юга и Востока. Равнины на Севере и Северо-Западе.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В Средней Азии сочетаются незакреплённые растительностью пески пустынь и обширные оазисы с песками и садами.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Средняя Азия является экологически замкнутой страной. 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0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144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Чайнворд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070069"/>
              </p:ext>
            </p:extLst>
          </p:nvPr>
        </p:nvGraphicFramePr>
        <p:xfrm>
          <a:off x="4457189" y="2230574"/>
          <a:ext cx="764337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94">
                  <a:extLst>
                    <a:ext uri="{9D8B030D-6E8A-4147-A177-3AD203B41FA5}">
                      <a16:colId xmlns:a16="http://schemas.microsoft.com/office/drawing/2014/main" val="262245075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4088048068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048249767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1347721073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1983539577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924531013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64258369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3559381527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53070362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450340945"/>
                    </a:ext>
                  </a:extLst>
                </a:gridCol>
                <a:gridCol w="374273">
                  <a:extLst>
                    <a:ext uri="{9D8B030D-6E8A-4147-A177-3AD203B41FA5}">
                      <a16:colId xmlns:a16="http://schemas.microsoft.com/office/drawing/2014/main" val="1393512969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063721052"/>
                    </a:ext>
                  </a:extLst>
                </a:gridCol>
                <a:gridCol w="326386">
                  <a:extLst>
                    <a:ext uri="{9D8B030D-6E8A-4147-A177-3AD203B41FA5}">
                      <a16:colId xmlns:a16="http://schemas.microsoft.com/office/drawing/2014/main" val="3871701087"/>
                    </a:ext>
                  </a:extLst>
                </a:gridCol>
                <a:gridCol w="528802">
                  <a:extLst>
                    <a:ext uri="{9D8B030D-6E8A-4147-A177-3AD203B41FA5}">
                      <a16:colId xmlns:a16="http://schemas.microsoft.com/office/drawing/2014/main" val="3156111353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3491128083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389676553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2009329970"/>
                    </a:ext>
                  </a:extLst>
                </a:gridCol>
                <a:gridCol w="427594">
                  <a:extLst>
                    <a:ext uri="{9D8B030D-6E8A-4147-A177-3AD203B41FA5}">
                      <a16:colId xmlns:a16="http://schemas.microsoft.com/office/drawing/2014/main" val="159175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80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64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65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733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576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947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38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09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319986"/>
                  </a:ext>
                </a:extLst>
              </a:tr>
              <a:tr h="358020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1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95936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5611" y="1344378"/>
            <a:ext cx="6096000" cy="40164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Город-музей Средней Азии?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Вьючное животное?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Европейское имя Ибн Сины?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Крестьянин в Средней Азии?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Столица одного из государств Средней Азии?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Самая длинная река Средней Азии?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Самая большая низменность Средней Азии?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Ароматная приправа к плову?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Часть света?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Религия мусульман?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Самая низкая точка Средней Азии?</a:t>
            </a:r>
          </a:p>
        </p:txBody>
      </p:sp>
    </p:spTree>
    <p:extLst>
      <p:ext uri="{BB962C8B-B14F-4D97-AF65-F5344CB8AC3E}">
        <p14:creationId xmlns:p14="http://schemas.microsoft.com/office/powerpoint/2010/main" val="3268248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Чайн</a:t>
            </a:r>
            <a:r>
              <a:rPr lang="ru-RU" sz="4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ворд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806989"/>
              </p:ext>
            </p:extLst>
          </p:nvPr>
        </p:nvGraphicFramePr>
        <p:xfrm>
          <a:off x="692337" y="2037809"/>
          <a:ext cx="9634572" cy="4401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254">
                  <a:extLst>
                    <a:ext uri="{9D8B030D-6E8A-4147-A177-3AD203B41FA5}">
                      <a16:colId xmlns:a16="http://schemas.microsoft.com/office/drawing/2014/main" val="1196810730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4265667768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585677990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1595077711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1346171776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2150719029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2685321360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825582393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3211474272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3728085385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3679296035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1974184839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2068505479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1178186143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1785820341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3914634425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758849349"/>
                    </a:ext>
                  </a:extLst>
                </a:gridCol>
                <a:gridCol w="535254">
                  <a:extLst>
                    <a:ext uri="{9D8B030D-6E8A-4147-A177-3AD203B41FA5}">
                      <a16:colId xmlns:a16="http://schemas.microsoft.com/office/drawing/2014/main" val="1729422797"/>
                    </a:ext>
                  </a:extLst>
                </a:gridCol>
              </a:tblGrid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b="1" i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37349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071724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39300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163398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923655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Ь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02832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87240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39139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ru-RU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779382"/>
                  </a:ext>
                </a:extLst>
              </a:tr>
              <a:tr h="395187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306948"/>
                  </a:ext>
                </a:extLst>
              </a:tr>
              <a:tr h="400675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957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03074" y="1280160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ОТВЕТЫ: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2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103" y="1901185"/>
            <a:ext cx="4877223" cy="36579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Задания для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самостоятельной работы 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1901185"/>
            <a:ext cx="70408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Прочитать </a:t>
            </a:r>
            <a:r>
              <a:rPr lang="ru-RU" sz="2400" dirty="0"/>
              <a:t>§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2, ответить на вопросы на стр. 8.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По карте Евразии определите кратчайшие растения от Ташкента до индийского, Атлантического, Северного Ледовитого и Тихого океанов.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 определите с помощью масштаба карты и напишите эти данные в тетради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61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83" t="19565" r="5447" b="19354"/>
          <a:stretch/>
        </p:blipFill>
        <p:spPr>
          <a:xfrm>
            <a:off x="6096000" y="1220639"/>
            <a:ext cx="3856726" cy="2627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1809" b="21200"/>
          <a:stretch/>
        </p:blipFill>
        <p:spPr>
          <a:xfrm>
            <a:off x="614770" y="1078958"/>
            <a:ext cx="4286250" cy="2442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299" t="55147" r="46775" b="30110"/>
          <a:stretch/>
        </p:blipFill>
        <p:spPr>
          <a:xfrm>
            <a:off x="8737760" y="4201690"/>
            <a:ext cx="2429931" cy="2044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87" t="-278" r="75553" b="60710"/>
          <a:stretch/>
        </p:blipFill>
        <p:spPr>
          <a:xfrm>
            <a:off x="777952" y="3521713"/>
            <a:ext cx="1763487" cy="29861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Угадай силуэт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3028" t="24148" r="14114" b="23588"/>
          <a:stretch/>
        </p:blipFill>
        <p:spPr>
          <a:xfrm>
            <a:off x="4238979" y="3827952"/>
            <a:ext cx="3285227" cy="2356604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4823409" y="4805790"/>
            <a:ext cx="2008466" cy="4180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366759" y="1417322"/>
            <a:ext cx="1585967" cy="7445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603966" y="2704011"/>
            <a:ext cx="2063931" cy="10319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381227" y="295418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841119" y="501479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026504" y="346229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3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19" y="135200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1</a:t>
            </a:r>
            <a:endParaRPr lang="ru-RU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5058" y="141732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6131" y="368866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4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00702" y="41709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5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0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83" t="19565" r="5447" b="19354"/>
          <a:stretch/>
        </p:blipFill>
        <p:spPr>
          <a:xfrm>
            <a:off x="6054138" y="1211245"/>
            <a:ext cx="3856726" cy="2627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1809" b="21200"/>
          <a:stretch/>
        </p:blipFill>
        <p:spPr>
          <a:xfrm>
            <a:off x="658381" y="1078958"/>
            <a:ext cx="4286250" cy="2442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299" t="55147" r="46775" b="30110"/>
          <a:stretch/>
        </p:blipFill>
        <p:spPr>
          <a:xfrm>
            <a:off x="8737760" y="4201690"/>
            <a:ext cx="2429931" cy="2044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87" t="-278" r="75553" b="60710"/>
          <a:stretch/>
        </p:blipFill>
        <p:spPr>
          <a:xfrm>
            <a:off x="777952" y="3521713"/>
            <a:ext cx="1763487" cy="29861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Угадай силуэт-ответы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3028" t="24148" r="14114" b="23588"/>
          <a:stretch/>
        </p:blipFill>
        <p:spPr>
          <a:xfrm>
            <a:off x="4238979" y="3827952"/>
            <a:ext cx="3285227" cy="2356604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4823409" y="4805790"/>
            <a:ext cx="2008466" cy="4180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66759" y="1417322"/>
            <a:ext cx="1585967" cy="7445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603966" y="2704011"/>
            <a:ext cx="2063931" cy="10319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381227" y="295418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841119" y="501479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996012" y="3626854"/>
            <a:ext cx="914400" cy="5383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105" y="973817"/>
            <a:ext cx="192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4206" y="1129871"/>
            <a:ext cx="196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Узбекистан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6131" y="3688663"/>
            <a:ext cx="2308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Туркменистан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06283" y="4199203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Балхаш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93900" y="3774481"/>
            <a:ext cx="1684940" cy="4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Каспийское море </a:t>
            </a:r>
            <a:endParaRPr lang="ru-RU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3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905596"/>
              </p:ext>
            </p:extLst>
          </p:nvPr>
        </p:nvGraphicFramePr>
        <p:xfrm>
          <a:off x="2176377" y="1350105"/>
          <a:ext cx="8128000" cy="4587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827379336"/>
                    </a:ext>
                  </a:extLst>
                </a:gridCol>
              </a:tblGrid>
              <a:tr h="45872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80630"/>
                  </a:ext>
                </a:extLst>
              </a:tr>
            </a:tbl>
          </a:graphicData>
        </a:graphic>
      </p:graphicFrame>
      <p:pic>
        <p:nvPicPr>
          <p:cNvPr id="6" name="Рисунок 5" descr="Марианская впадина обмелела? Ученые усомнились в ее глубине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77" y="3563471"/>
            <a:ext cx="4064000" cy="237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77" y="1350105"/>
            <a:ext cx="4064000" cy="2213366"/>
          </a:xfrm>
          <a:prstGeom prst="rect">
            <a:avLst/>
          </a:prstGeom>
        </p:spPr>
      </p:pic>
      <p:pic>
        <p:nvPicPr>
          <p:cNvPr id="5" name="Рисунок 4" descr="Достать до дна: 13 удивительных впадин на Земл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21" y="3563470"/>
            <a:ext cx="4008756" cy="237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Дайвинг и снорклинг в &quot;голубых дырах&quot; Багамских островов Экзотик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48" y="1350105"/>
            <a:ext cx="4004629" cy="22133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816035"/>
              </p:ext>
            </p:extLst>
          </p:nvPr>
        </p:nvGraphicFramePr>
        <p:xfrm>
          <a:off x="3930471" y="6037854"/>
          <a:ext cx="4619811" cy="670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73">
                  <a:extLst>
                    <a:ext uri="{9D8B030D-6E8A-4147-A177-3AD203B41FA5}">
                      <a16:colId xmlns:a16="http://schemas.microsoft.com/office/drawing/2014/main" val="2138140460"/>
                    </a:ext>
                  </a:extLst>
                </a:gridCol>
                <a:gridCol w="659973">
                  <a:extLst>
                    <a:ext uri="{9D8B030D-6E8A-4147-A177-3AD203B41FA5}">
                      <a16:colId xmlns:a16="http://schemas.microsoft.com/office/drawing/2014/main" val="1899082846"/>
                    </a:ext>
                  </a:extLst>
                </a:gridCol>
                <a:gridCol w="659973">
                  <a:extLst>
                    <a:ext uri="{9D8B030D-6E8A-4147-A177-3AD203B41FA5}">
                      <a16:colId xmlns:a16="http://schemas.microsoft.com/office/drawing/2014/main" val="1347005571"/>
                    </a:ext>
                  </a:extLst>
                </a:gridCol>
                <a:gridCol w="659973">
                  <a:extLst>
                    <a:ext uri="{9D8B030D-6E8A-4147-A177-3AD203B41FA5}">
                      <a16:colId xmlns:a16="http://schemas.microsoft.com/office/drawing/2014/main" val="2299200064"/>
                    </a:ext>
                  </a:extLst>
                </a:gridCol>
                <a:gridCol w="659973">
                  <a:extLst>
                    <a:ext uri="{9D8B030D-6E8A-4147-A177-3AD203B41FA5}">
                      <a16:colId xmlns:a16="http://schemas.microsoft.com/office/drawing/2014/main" val="2797791592"/>
                    </a:ext>
                  </a:extLst>
                </a:gridCol>
                <a:gridCol w="659973">
                  <a:extLst>
                    <a:ext uri="{9D8B030D-6E8A-4147-A177-3AD203B41FA5}">
                      <a16:colId xmlns:a16="http://schemas.microsoft.com/office/drawing/2014/main" val="391875706"/>
                    </a:ext>
                  </a:extLst>
                </a:gridCol>
                <a:gridCol w="659973">
                  <a:extLst>
                    <a:ext uri="{9D8B030D-6E8A-4147-A177-3AD203B41FA5}">
                      <a16:colId xmlns:a16="http://schemas.microsoft.com/office/drawing/2014/main" val="1151453512"/>
                    </a:ext>
                  </a:extLst>
                </a:gridCol>
              </a:tblGrid>
              <a:tr h="6703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18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76377" y="1350105"/>
          <a:ext cx="8128000" cy="4587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827379336"/>
                    </a:ext>
                  </a:extLst>
                </a:gridCol>
              </a:tblGrid>
              <a:tr h="45872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80630"/>
                  </a:ext>
                </a:extLst>
              </a:tr>
            </a:tbl>
          </a:graphicData>
        </a:graphic>
      </p:graphicFrame>
      <p:pic>
        <p:nvPicPr>
          <p:cNvPr id="6" name="Рисунок 5" descr="Марианская впадина обмелела? Ученые усомнились в ее глубине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77" y="3563471"/>
            <a:ext cx="4064000" cy="237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77" y="1350105"/>
            <a:ext cx="4064000" cy="2213366"/>
          </a:xfrm>
          <a:prstGeom prst="rect">
            <a:avLst/>
          </a:prstGeom>
        </p:spPr>
      </p:pic>
      <p:pic>
        <p:nvPicPr>
          <p:cNvPr id="5" name="Рисунок 4" descr="Достать до дна: 13 удивительных впадин на Земл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21" y="3563470"/>
            <a:ext cx="4008756" cy="237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Дайвинг и снорклинг в &quot;голубых дырах&quot; Багамских островов Экзотик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48" y="1350105"/>
            <a:ext cx="4004629" cy="22133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21514"/>
              </p:ext>
            </p:extLst>
          </p:nvPr>
        </p:nvGraphicFramePr>
        <p:xfrm>
          <a:off x="3931920" y="6037854"/>
          <a:ext cx="4618362" cy="670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766">
                  <a:extLst>
                    <a:ext uri="{9D8B030D-6E8A-4147-A177-3AD203B41FA5}">
                      <a16:colId xmlns:a16="http://schemas.microsoft.com/office/drawing/2014/main" val="2138140460"/>
                    </a:ext>
                  </a:extLst>
                </a:gridCol>
                <a:gridCol w="659766">
                  <a:extLst>
                    <a:ext uri="{9D8B030D-6E8A-4147-A177-3AD203B41FA5}">
                      <a16:colId xmlns:a16="http://schemas.microsoft.com/office/drawing/2014/main" val="1899082846"/>
                    </a:ext>
                  </a:extLst>
                </a:gridCol>
                <a:gridCol w="659766">
                  <a:extLst>
                    <a:ext uri="{9D8B030D-6E8A-4147-A177-3AD203B41FA5}">
                      <a16:colId xmlns:a16="http://schemas.microsoft.com/office/drawing/2014/main" val="1347005571"/>
                    </a:ext>
                  </a:extLst>
                </a:gridCol>
                <a:gridCol w="659766">
                  <a:extLst>
                    <a:ext uri="{9D8B030D-6E8A-4147-A177-3AD203B41FA5}">
                      <a16:colId xmlns:a16="http://schemas.microsoft.com/office/drawing/2014/main" val="2299200064"/>
                    </a:ext>
                  </a:extLst>
                </a:gridCol>
                <a:gridCol w="659766">
                  <a:extLst>
                    <a:ext uri="{9D8B030D-6E8A-4147-A177-3AD203B41FA5}">
                      <a16:colId xmlns:a16="http://schemas.microsoft.com/office/drawing/2014/main" val="2797791592"/>
                    </a:ext>
                  </a:extLst>
                </a:gridCol>
                <a:gridCol w="659766">
                  <a:extLst>
                    <a:ext uri="{9D8B030D-6E8A-4147-A177-3AD203B41FA5}">
                      <a16:colId xmlns:a16="http://schemas.microsoft.com/office/drawing/2014/main" val="391875706"/>
                    </a:ext>
                  </a:extLst>
                </a:gridCol>
                <a:gridCol w="659766">
                  <a:extLst>
                    <a:ext uri="{9D8B030D-6E8A-4147-A177-3AD203B41FA5}">
                      <a16:colId xmlns:a16="http://schemas.microsoft.com/office/drawing/2014/main" val="1151453512"/>
                    </a:ext>
                  </a:extLst>
                </a:gridCol>
              </a:tblGrid>
              <a:tr h="670377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29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01647"/>
              </p:ext>
            </p:extLst>
          </p:nvPr>
        </p:nvGraphicFramePr>
        <p:xfrm>
          <a:off x="2032000" y="1378571"/>
          <a:ext cx="8128000" cy="4148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123268721"/>
                    </a:ext>
                  </a:extLst>
                </a:gridCol>
              </a:tblGrid>
              <a:tr h="41481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1272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78570"/>
            <a:ext cx="3911600" cy="1996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375210"/>
            <a:ext cx="3911600" cy="2151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375209"/>
            <a:ext cx="4216400" cy="2151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1378568"/>
            <a:ext cx="4216400" cy="199663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54878"/>
              </p:ext>
            </p:extLst>
          </p:nvPr>
        </p:nvGraphicFramePr>
        <p:xfrm>
          <a:off x="3792073" y="5802653"/>
          <a:ext cx="4646705" cy="638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815">
                  <a:extLst>
                    <a:ext uri="{9D8B030D-6E8A-4147-A177-3AD203B41FA5}">
                      <a16:colId xmlns:a16="http://schemas.microsoft.com/office/drawing/2014/main" val="3220562723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3311902499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2592194328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63881239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1164421110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3143655457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1145291991"/>
                    </a:ext>
                  </a:extLst>
                </a:gridCol>
              </a:tblGrid>
              <a:tr h="6384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56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135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32000" y="1378571"/>
          <a:ext cx="8128000" cy="4148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123268721"/>
                    </a:ext>
                  </a:extLst>
                </a:gridCol>
              </a:tblGrid>
              <a:tr h="41481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1272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78570"/>
            <a:ext cx="3911600" cy="1996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375210"/>
            <a:ext cx="3911600" cy="2151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375209"/>
            <a:ext cx="4216400" cy="2151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1378568"/>
            <a:ext cx="4216400" cy="199663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392390"/>
              </p:ext>
            </p:extLst>
          </p:nvPr>
        </p:nvGraphicFramePr>
        <p:xfrm>
          <a:off x="3792073" y="5802653"/>
          <a:ext cx="464670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815">
                  <a:extLst>
                    <a:ext uri="{9D8B030D-6E8A-4147-A177-3AD203B41FA5}">
                      <a16:colId xmlns:a16="http://schemas.microsoft.com/office/drawing/2014/main" val="3220562723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3311902499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2592194328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63881239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1164421110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3143655457"/>
                    </a:ext>
                  </a:extLst>
                </a:gridCol>
                <a:gridCol w="663815">
                  <a:extLst>
                    <a:ext uri="{9D8B030D-6E8A-4147-A177-3AD203B41FA5}">
                      <a16:colId xmlns:a16="http://schemas.microsoft.com/office/drawing/2014/main" val="1145291991"/>
                    </a:ext>
                  </a:extLst>
                </a:gridCol>
              </a:tblGrid>
              <a:tr h="638487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56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794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872882"/>
              </p:ext>
            </p:extLst>
          </p:nvPr>
        </p:nvGraphicFramePr>
        <p:xfrm>
          <a:off x="2032000" y="1398933"/>
          <a:ext cx="8128000" cy="400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601103307"/>
                    </a:ext>
                  </a:extLst>
                </a:gridCol>
              </a:tblGrid>
              <a:tr h="40090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934596"/>
                  </a:ext>
                </a:extLst>
              </a:tr>
            </a:tbl>
          </a:graphicData>
        </a:graphic>
      </p:graphicFrame>
      <p:pic>
        <p:nvPicPr>
          <p:cNvPr id="13" name="Рисунок 12" descr="Узбекистан закрыл границы из-за коронавируса – Reporter.k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32" y="1398933"/>
            <a:ext cx="4230867" cy="200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Граница «закрылась»: физлицам разрешили бесплатно ввозить технику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75" y="1398933"/>
            <a:ext cx="3845383" cy="200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В пятницу полностью закроют границу Украины для пассажирских ..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31" y="3402106"/>
            <a:ext cx="4230868" cy="200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Новые правила пересечения границы: стали известны детали - Новости ..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74" y="3402106"/>
            <a:ext cx="3845383" cy="20059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71485"/>
              </p:ext>
            </p:extLst>
          </p:nvPr>
        </p:nvGraphicFramePr>
        <p:xfrm>
          <a:off x="3886199" y="5669333"/>
          <a:ext cx="4614309" cy="798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87">
                  <a:extLst>
                    <a:ext uri="{9D8B030D-6E8A-4147-A177-3AD203B41FA5}">
                      <a16:colId xmlns:a16="http://schemas.microsoft.com/office/drawing/2014/main" val="2112367891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3997991508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1561366466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1391616233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2032408534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1721447985"/>
                    </a:ext>
                  </a:extLst>
                </a:gridCol>
                <a:gridCol w="659187">
                  <a:extLst>
                    <a:ext uri="{9D8B030D-6E8A-4147-A177-3AD203B41FA5}">
                      <a16:colId xmlns:a16="http://schemas.microsoft.com/office/drawing/2014/main" val="5887926"/>
                    </a:ext>
                  </a:extLst>
                </a:gridCol>
              </a:tblGrid>
              <a:tr h="7987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383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0073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674</Words>
  <Application>Microsoft Office PowerPoint</Application>
  <PresentationFormat>Широкоэкранный</PresentationFormat>
  <Paragraphs>243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Open Sans</vt:lpstr>
      <vt:lpstr>Open Sans Light</vt:lpstr>
      <vt:lpstr>Times New Roman</vt:lpstr>
      <vt:lpstr>Тема Office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38</cp:revision>
  <dcterms:created xsi:type="dcterms:W3CDTF">2020-08-04T08:02:40Z</dcterms:created>
  <dcterms:modified xsi:type="dcterms:W3CDTF">2020-09-04T03:39:03Z</dcterms:modified>
</cp:coreProperties>
</file>