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318" r:id="rId3"/>
    <p:sldId id="319" r:id="rId4"/>
    <p:sldId id="320" r:id="rId5"/>
    <p:sldId id="321" r:id="rId6"/>
    <p:sldId id="322" r:id="rId7"/>
    <p:sldId id="328" r:id="rId8"/>
    <p:sldId id="329" r:id="rId9"/>
    <p:sldId id="323" r:id="rId10"/>
    <p:sldId id="489" r:id="rId11"/>
    <p:sldId id="324" r:id="rId12"/>
    <p:sldId id="490" r:id="rId13"/>
    <p:sldId id="330" r:id="rId14"/>
    <p:sldId id="331" r:id="rId15"/>
    <p:sldId id="325" r:id="rId16"/>
    <p:sldId id="326" r:id="rId17"/>
    <p:sldId id="473" r:id="rId18"/>
    <p:sldId id="474" r:id="rId19"/>
    <p:sldId id="488" r:id="rId20"/>
    <p:sldId id="491" r:id="rId21"/>
    <p:sldId id="492" r:id="rId22"/>
    <p:sldId id="493" r:id="rId23"/>
    <p:sldId id="425" r:id="rId24"/>
    <p:sldId id="486" r:id="rId25"/>
    <p:sldId id="494" r:id="rId26"/>
    <p:sldId id="495" r:id="rId27"/>
    <p:sldId id="315" r:id="rId28"/>
    <p:sldId id="316" r:id="rId29"/>
    <p:sldId id="317" r:id="rId30"/>
    <p:sldId id="327" r:id="rId31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3333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BB370E6B-99FB-451E-A7F2-AAF1CEA21E9F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223BB9D7-FD4D-48A4-A4E6-23314C6F6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7639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5483" y="77363"/>
            <a:ext cx="295846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3400" spc="-5" dirty="0"/>
              <a:t>География 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611016" y="831993"/>
            <a:ext cx="5149069" cy="2395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950"/>
              </a:lnSpc>
              <a:spcBef>
                <a:spcPts val="110"/>
              </a:spcBef>
            </a:pPr>
            <a:endParaRPr lang="ru-RU" spc="-2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ru-RU" sz="2800" b="1" spc="-20" dirty="0">
                <a:solidFill>
                  <a:srgbClr val="0000FF"/>
                </a:solidFill>
                <a:latin typeface="Arial"/>
                <a:cs typeface="Arial"/>
              </a:rPr>
              <a:t>Население и</a:t>
            </a: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z="2800" b="1" spc="-20" dirty="0">
                <a:solidFill>
                  <a:srgbClr val="0000FF"/>
                </a:solidFill>
                <a:latin typeface="Arial"/>
                <a:cs typeface="Arial"/>
              </a:rPr>
              <a:t>политическая карта </a:t>
            </a: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z="2800" b="1" spc="-20" dirty="0">
                <a:solidFill>
                  <a:srgbClr val="0000FF"/>
                </a:solidFill>
                <a:latin typeface="Arial"/>
                <a:cs typeface="Arial"/>
              </a:rPr>
              <a:t>Евразии. </a:t>
            </a: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endParaRPr lang="ru-RU" sz="2800" b="1" spc="-2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z="2800" b="1" spc="-20" dirty="0">
                <a:solidFill>
                  <a:srgbClr val="0000FF"/>
                </a:solidFill>
                <a:latin typeface="Arial"/>
                <a:cs typeface="Arial"/>
              </a:rPr>
              <a:t>Антропогенные </a:t>
            </a: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z="2800" b="1" spc="-20" dirty="0">
                <a:solidFill>
                  <a:srgbClr val="0000FF"/>
                </a:solidFill>
                <a:latin typeface="Arial"/>
                <a:cs typeface="Arial"/>
              </a:rPr>
              <a:t>природные </a:t>
            </a: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z="2800" b="1" spc="-20" dirty="0">
                <a:solidFill>
                  <a:srgbClr val="0000FF"/>
                </a:solidFill>
                <a:latin typeface="Arial"/>
                <a:cs typeface="Arial"/>
              </a:rPr>
              <a:t>комплексы.</a:t>
            </a: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endParaRPr lang="ru-RU" sz="1200" b="1" spc="-1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0527" y="1021466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37874" y="223202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object 10"/>
          <p:cNvGrpSpPr/>
          <p:nvPr/>
        </p:nvGrpSpPr>
        <p:grpSpPr>
          <a:xfrm>
            <a:off x="4814912" y="58650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01197" y="59388"/>
            <a:ext cx="602216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  6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7009" y="408186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6770" y="142370"/>
            <a:ext cx="467359" cy="4667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4BB988-B0FC-4F5A-99D4-827A2AFB1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05" y="823326"/>
            <a:ext cx="1493607" cy="119308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55CB59C-1D4B-40D9-8748-A8089A423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204" y="2050641"/>
            <a:ext cx="1493607" cy="110491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553998"/>
          </a:xfrm>
        </p:spPr>
        <p:txBody>
          <a:bodyPr/>
          <a:lstStyle/>
          <a:p>
            <a:pPr algn="ctr"/>
            <a:r>
              <a:rPr lang="ru-RU" sz="1200" dirty="0"/>
              <a:t>Каждый народ отличается от других своим языком, исторической территорией проживания, культурой, традиционным образом жизни.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4F8F66-92C8-4160-B08B-879E680F8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591875"/>
            <a:ext cx="3314702" cy="1563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BB5D3-9DE1-4224-8C12-E904F3D6520E}"/>
              </a:ext>
            </a:extLst>
          </p:cNvPr>
          <p:cNvSpPr txBox="1"/>
          <p:nvPr/>
        </p:nvSpPr>
        <p:spPr>
          <a:xfrm>
            <a:off x="47172" y="2203707"/>
            <a:ext cx="26270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 по сходству языков, свидетельствующему об историческом родстве народов, они объединяются в семьи и группы.</a:t>
            </a:r>
            <a:endParaRPr lang="en-US" sz="11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A3D554-6F64-4743-93EC-7FECE10AC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192311"/>
            <a:ext cx="1295400" cy="893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DCEBA3-883F-47BC-91E7-46675DA9A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899" y="2192310"/>
            <a:ext cx="1449617" cy="893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28FA6D-46DA-4E0D-A5B6-3766DAD71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68" y="591875"/>
            <a:ext cx="1915432" cy="14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553998"/>
          </a:xfrm>
        </p:spPr>
        <p:txBody>
          <a:bodyPr/>
          <a:lstStyle/>
          <a:p>
            <a:pPr algn="ctr"/>
            <a:r>
              <a:rPr lang="ru-RU" sz="1200" dirty="0"/>
              <a:t>Каждый народ отличается от других своим языком, исторической территорией проживания, культурой, традиционным образом жизни.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4014" y="1869895"/>
            <a:ext cx="212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Европе выделяются три крупных языковых групп народов:</a:t>
            </a:r>
          </a:p>
          <a:p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германская </a:t>
            </a:r>
          </a:p>
          <a:p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романская </a:t>
            </a:r>
          </a:p>
          <a:p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славянская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4727AAE-F27A-438E-8412-6EFE419DC4F7}"/>
              </a:ext>
            </a:extLst>
          </p:cNvPr>
          <p:cNvCxnSpPr>
            <a:cxnSpLocks/>
          </p:cNvCxnSpPr>
          <p:nvPr/>
        </p:nvCxnSpPr>
        <p:spPr>
          <a:xfrm>
            <a:off x="3562348" y="1089025"/>
            <a:ext cx="0" cy="1539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89470C-A803-4C61-961D-C6AD31BB0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2" y="555625"/>
            <a:ext cx="3428996" cy="25868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321C51-8AD2-4366-868F-B098ED3A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199" y="642407"/>
            <a:ext cx="1993890" cy="12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98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553998"/>
          </a:xfrm>
        </p:spPr>
        <p:txBody>
          <a:bodyPr/>
          <a:lstStyle/>
          <a:p>
            <a:pPr algn="ctr"/>
            <a:r>
              <a:rPr lang="ru-RU" sz="1200" dirty="0"/>
              <a:t>Каждый народ отличается от других своим языком, исторической территорией проживания, культурой, традиционным образом жизни.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0136" y="556080"/>
            <a:ext cx="23859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Турки, туркмены, узбеки, казахи, киргизы, азербайджанцы, каракалпаки, татары, башкиры образуют тюркскую языковую  группу народов.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55ED82-CF32-4DAD-83DB-55C8DBA0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1" y="555626"/>
            <a:ext cx="3160630" cy="2586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738DC6-4745-49B6-AB18-C5074682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2178743"/>
            <a:ext cx="1828800" cy="9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1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45978"/>
            <a:ext cx="5325348" cy="430887"/>
          </a:xfrm>
        </p:spPr>
        <p:txBody>
          <a:bodyPr/>
          <a:lstStyle/>
          <a:p>
            <a:pPr algn="ctr"/>
            <a:r>
              <a:rPr lang="ru-RU" sz="1400" dirty="0"/>
              <a:t>Самыми многочисленными народами материка и всего мира являются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FF9551-D74D-40A0-BD06-4C08D6B92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677798"/>
            <a:ext cx="2034510" cy="1136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5028B3-E229-4351-9B99-B27F37598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910369"/>
            <a:ext cx="2034510" cy="1136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396C8-FC2A-420B-A0F9-1DE9266C94B1}"/>
              </a:ext>
            </a:extLst>
          </p:cNvPr>
          <p:cNvSpPr txBox="1"/>
          <p:nvPr/>
        </p:nvSpPr>
        <p:spPr>
          <a:xfrm>
            <a:off x="596900" y="2606131"/>
            <a:ext cx="2547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китайцы и индусы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173D5A-CDEC-4F43-8E6D-7CCE7162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15" y="639336"/>
            <a:ext cx="1676399" cy="1548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B5BA7F-4AF8-4ADA-9CCD-DEF7EE5C3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0" y="1160599"/>
            <a:ext cx="1676399" cy="13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22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Политическая карта Евразия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693629-8518-45B8-B528-A672A2AEC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1" y="618941"/>
            <a:ext cx="4038598" cy="247514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FA400FA-C553-4878-B3C3-1D8FE1A07858}"/>
              </a:ext>
            </a:extLst>
          </p:cNvPr>
          <p:cNvSpPr/>
          <p:nvPr/>
        </p:nvSpPr>
        <p:spPr>
          <a:xfrm>
            <a:off x="139701" y="674910"/>
            <a:ext cx="2204289" cy="3154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90 государств </a:t>
            </a:r>
          </a:p>
        </p:txBody>
      </p:sp>
      <p:pic>
        <p:nvPicPr>
          <p:cNvPr id="8" name="Рисунок 7" descr="Маркер">
            <a:extLst>
              <a:ext uri="{FF2B5EF4-FFF2-40B4-BE49-F238E27FC236}">
                <a16:creationId xmlns:a16="http://schemas.microsoft.com/office/drawing/2014/main" id="{0446D0F1-E166-4F73-B21E-AFA0E8172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4279" y="718550"/>
            <a:ext cx="512279" cy="464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DCD65C-DDC6-4A9E-96F6-F74A017CE626}"/>
              </a:ext>
            </a:extLst>
          </p:cNvPr>
          <p:cNvSpPr txBox="1"/>
          <p:nvPr/>
        </p:nvSpPr>
        <p:spPr>
          <a:xfrm>
            <a:off x="3512875" y="724501"/>
            <a:ext cx="156251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 </a:t>
            </a:r>
            <a:r>
              <a:rPr lang="ru-RU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млн.кв.км</a:t>
            </a:r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D67344-A2B1-46C9-93CE-0F2A1F22D7CE}"/>
              </a:ext>
            </a:extLst>
          </p:cNvPr>
          <p:cNvSpPr txBox="1"/>
          <p:nvPr/>
        </p:nvSpPr>
        <p:spPr>
          <a:xfrm>
            <a:off x="3990033" y="2150868"/>
            <a:ext cx="1494971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9,6 </a:t>
            </a:r>
            <a:r>
              <a:rPr lang="ru-RU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млн.кв.км</a:t>
            </a:r>
            <a:endParaRPr lang="en-US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Маркер">
            <a:extLst>
              <a:ext uri="{FF2B5EF4-FFF2-40B4-BE49-F238E27FC236}">
                <a16:creationId xmlns:a16="http://schemas.microsoft.com/office/drawing/2014/main" id="{546DB0A8-FDA5-4A0A-8087-A17B94286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4900" y="1646511"/>
            <a:ext cx="533400" cy="457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1ED11-A113-4FCE-9637-F4E19700D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03" y="2103711"/>
            <a:ext cx="1414812" cy="9903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77DEFE-762A-4439-95DD-963B32988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1" y="1108935"/>
            <a:ext cx="1414812" cy="9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5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0CCD3F-EADA-4948-B61C-090F522ED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" t="50000"/>
          <a:stretch/>
        </p:blipFill>
        <p:spPr>
          <a:xfrm>
            <a:off x="2611098" y="860426"/>
            <a:ext cx="2942679" cy="190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Политическая карта Евразия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8" y="1015995"/>
            <a:ext cx="2277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«карликовые» государства:</a:t>
            </a:r>
          </a:p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Ватикан 0,4 </a:t>
            </a:r>
            <a:r>
              <a:rPr lang="ru-RU" sz="14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кв.км</a:t>
            </a:r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Лихтенштейн 200 </a:t>
            </a:r>
            <a:r>
              <a:rPr lang="ru-RU" sz="14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кв.км</a:t>
            </a:r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FA400FA-C553-4878-B3C3-1D8FE1A07858}"/>
              </a:ext>
            </a:extLst>
          </p:cNvPr>
          <p:cNvSpPr/>
          <p:nvPr/>
        </p:nvSpPr>
        <p:spPr>
          <a:xfrm>
            <a:off x="261166" y="700524"/>
            <a:ext cx="2204289" cy="3154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90 государств </a:t>
            </a:r>
          </a:p>
        </p:txBody>
      </p:sp>
      <p:pic>
        <p:nvPicPr>
          <p:cNvPr id="8" name="Рисунок 7" descr="Маркер">
            <a:extLst>
              <a:ext uri="{FF2B5EF4-FFF2-40B4-BE49-F238E27FC236}">
                <a16:creationId xmlns:a16="http://schemas.microsoft.com/office/drawing/2014/main" id="{0446D0F1-E166-4F73-B21E-AFA0E8172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3489" y="1105807"/>
            <a:ext cx="512279" cy="464267"/>
          </a:xfrm>
          <a:prstGeom prst="rect">
            <a:avLst/>
          </a:prstGeom>
        </p:spPr>
      </p:pic>
      <p:pic>
        <p:nvPicPr>
          <p:cNvPr id="16" name="Рисунок 15" descr="Маркер">
            <a:extLst>
              <a:ext uri="{FF2B5EF4-FFF2-40B4-BE49-F238E27FC236}">
                <a16:creationId xmlns:a16="http://schemas.microsoft.com/office/drawing/2014/main" id="{B20C830E-4EEC-4C08-AF55-6B4E14586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7639" y="1584326"/>
            <a:ext cx="457200" cy="4572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ED53CB-0506-4506-9CB2-9A2E962DD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8" y="2041527"/>
            <a:ext cx="1193792" cy="10355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1062BD-0BE2-430B-893C-503D03A38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24" y="2027276"/>
            <a:ext cx="1193792" cy="10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0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Политическая карта мира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0100" y="704346"/>
            <a:ext cx="24832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Самые крупные </a:t>
            </a:r>
          </a:p>
          <a:p>
            <a:pPr algn="ctr"/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по численности населения:</a:t>
            </a:r>
          </a:p>
          <a:p>
            <a:pPr algn="ctr"/>
            <a:endParaRPr lang="ru-RU" sz="1200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Китай  более 1,35 </a:t>
            </a:r>
            <a:r>
              <a:rPr lang="ru-RU" sz="12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млрд.чел</a:t>
            </a: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Индия около  1,3 </a:t>
            </a:r>
            <a:r>
              <a:rPr lang="ru-RU" sz="12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млрд.чел</a:t>
            </a: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Индонезия  259 </a:t>
            </a:r>
            <a:r>
              <a:rPr lang="ru-RU" sz="12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млн.чел</a:t>
            </a: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Пакистан  203,4 </a:t>
            </a:r>
            <a:r>
              <a:rPr lang="ru-RU" sz="12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млн.чел</a:t>
            </a: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Бангладеш 162,2 млн. чел.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Россия  144 </a:t>
            </a:r>
            <a:r>
              <a:rPr lang="ru-RU" sz="12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млн.чел</a:t>
            </a: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Япония 125,3 </a:t>
            </a:r>
            <a:r>
              <a:rPr lang="ru-RU" sz="1200" b="1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млн.чел</a:t>
            </a:r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sz="2000" dirty="0">
              <a:solidFill>
                <a:srgbClr val="3333CC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5A5135-559C-4FCB-8E98-1D0F673EB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68564"/>
            <a:ext cx="3190038" cy="2020661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18E3D50-6AF7-48A3-AE09-6D709453B285}"/>
              </a:ext>
            </a:extLst>
          </p:cNvPr>
          <p:cNvSpPr/>
          <p:nvPr/>
        </p:nvSpPr>
        <p:spPr>
          <a:xfrm>
            <a:off x="177798" y="2757928"/>
            <a:ext cx="5448301" cy="384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Политическая карта Евразии формировалась на протяжении длительного исторического времени, и в этом отразилось развитие общества.</a:t>
            </a:r>
            <a:endParaRPr lang="en-US" sz="11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6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1900" y="605538"/>
            <a:ext cx="3084333" cy="132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78"/>
              </a:spcAft>
            </a:pPr>
            <a:r>
              <a:rPr lang="ru-RU" sz="11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Природный комплекс </a:t>
            </a:r>
            <a:r>
              <a:rPr lang="ru-RU" sz="11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это закономерное сочетание компонентов природы: горных пород, воздуха, вод, растений, животных и почв на определённой территории.</a:t>
            </a:r>
          </a:p>
          <a:p>
            <a:pPr>
              <a:lnSpc>
                <a:spcPct val="107000"/>
              </a:lnSpc>
              <a:spcAft>
                <a:spcPts val="378"/>
              </a:spcAft>
            </a:pPr>
            <a:endParaRPr lang="ru-RU" sz="1050" dirty="0">
              <a:solidFill>
                <a:srgbClr val="0000FF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985" y="1820216"/>
            <a:ext cx="1899532" cy="1266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0" y="2016502"/>
            <a:ext cx="1592147" cy="1050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200" y="1917272"/>
            <a:ext cx="1209619" cy="1169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95" y="830354"/>
            <a:ext cx="2049905" cy="10043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8974"/>
            <a:ext cx="5765800" cy="460334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81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ПРИРОДНЫЙ КОМПЛЕКС</a:t>
            </a:r>
            <a:endParaRPr lang="ru-RU" sz="208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1900" y="527017"/>
            <a:ext cx="3084333" cy="130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378"/>
              </a:spcAft>
            </a:pP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Евразия с древности заселена человеком и является центром возникновения культуры </a:t>
            </a:r>
          </a:p>
          <a:p>
            <a:pPr algn="ctr">
              <a:lnSpc>
                <a:spcPct val="107000"/>
              </a:lnSpc>
              <a:spcAft>
                <a:spcPts val="378"/>
              </a:spcAft>
            </a:pP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цивилизации.</a:t>
            </a:r>
          </a:p>
          <a:p>
            <a:pPr algn="ctr">
              <a:lnSpc>
                <a:spcPct val="107000"/>
              </a:lnSpc>
              <a:spcAft>
                <a:spcPts val="378"/>
              </a:spcAft>
            </a:pPr>
            <a:endParaRPr lang="ru-RU" sz="1200" dirty="0">
              <a:solidFill>
                <a:srgbClr val="0000FF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974"/>
            <a:ext cx="5765800" cy="460334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АНТРОПОГЕННЫЙ ПРИРОДНЫЙ КОМПЛЕКС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8EE108-7D38-4DF4-B519-F8825D08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67" y="605538"/>
            <a:ext cx="2297920" cy="13978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7228A7-35AC-4AEF-9065-6538C746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87" y="1546225"/>
            <a:ext cx="3045246" cy="15116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8E27CA-9998-4410-9B92-76819E3C5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67" y="2107366"/>
            <a:ext cx="2297919" cy="9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0933" y="493502"/>
            <a:ext cx="5423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Антропогенный комплекс (или ландшафт) - природно-территориальный комплекс, измененный или созданный в результате деятельности человека. Антропогенным называют особый тип географического комплекса, который начал формироваться на Земле в историческое время.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091" y="89424"/>
            <a:ext cx="5585618" cy="404078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81" b="1" dirty="0">
                <a:latin typeface="Arial" pitchFamily="34" charset="0"/>
                <a:cs typeface="Arial" pitchFamily="34" charset="0"/>
              </a:rPr>
              <a:t>Антропогенный природный комплекс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1" y="1851025"/>
            <a:ext cx="2792809" cy="124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92" y="1851025"/>
            <a:ext cx="2702718" cy="124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6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226" y="105075"/>
            <a:ext cx="5325347" cy="307777"/>
          </a:xfrm>
        </p:spPr>
        <p:txBody>
          <a:bodyPr/>
          <a:lstStyle/>
          <a:p>
            <a:r>
              <a:rPr lang="ru-RU" sz="2000" dirty="0"/>
              <a:t>Численность населения Евразии и расы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01914"/>
            <a:ext cx="209549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5BE824-D8EB-48B4-8AB8-958E80EF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601914"/>
            <a:ext cx="2950632" cy="2529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887C4E-9CE2-4056-A708-2AB3E17A6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" y="2229362"/>
            <a:ext cx="2175932" cy="885978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7A8ACE3-6081-4A22-ACB1-CF9F0EAD8F11}"/>
              </a:ext>
            </a:extLst>
          </p:cNvPr>
          <p:cNvSpPr/>
          <p:nvPr/>
        </p:nvSpPr>
        <p:spPr>
          <a:xfrm>
            <a:off x="122767" y="615824"/>
            <a:ext cx="2438400" cy="15400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 Евразии на 2016 год составило</a:t>
            </a:r>
          </a:p>
          <a:p>
            <a:pPr algn="ctr"/>
            <a:r>
              <a:rPr lang="ru-RU" sz="1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5 177 000 000 человек (Европе – 740 млн. чел. В Азии – 4млрд. 437 млн. чел.)</a:t>
            </a:r>
            <a:endParaRPr lang="en-US" sz="1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29DFE-106E-4CD2-B928-990AAFDFEEA8}"/>
              </a:ext>
            </a:extLst>
          </p:cNvPr>
          <p:cNvSpPr txBox="1"/>
          <p:nvPr/>
        </p:nvSpPr>
        <p:spPr>
          <a:xfrm>
            <a:off x="2578100" y="15462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A29275-CEBC-4C54-B428-94AAD98D95E9}"/>
              </a:ext>
            </a:extLst>
          </p:cNvPr>
          <p:cNvSpPr txBox="1"/>
          <p:nvPr/>
        </p:nvSpPr>
        <p:spPr>
          <a:xfrm>
            <a:off x="2654300" y="2567480"/>
            <a:ext cx="297752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Это составляет большую часть населения Земли.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559" y="594608"/>
            <a:ext cx="5423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Около 80% степей Восточно-Европейской равнины с черноземными и каштановыми почвами распаханы, освоены населением. На месте бескрайних степей появились в большом количестве такие антропогенные природные комплексы(ландшафты), как города и села, сады и поля.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091" y="89424"/>
            <a:ext cx="5585618" cy="404078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81" b="1" dirty="0">
                <a:latin typeface="Arial" pitchFamily="34" charset="0"/>
                <a:cs typeface="Arial" pitchFamily="34" charset="0"/>
              </a:rPr>
              <a:t>Антропогенный природный комплекс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368A89-DD5E-4180-BAE2-6BCF60BD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3" y="1610271"/>
            <a:ext cx="1584344" cy="11757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69EC58-CEDB-4B09-B5A2-D0018B3D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57" y="1956121"/>
            <a:ext cx="1584343" cy="1166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E9A2E9-3D0A-42E3-92D7-6C0BA326A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1" y="1402480"/>
            <a:ext cx="1584343" cy="11072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79F8C0-5046-4761-966E-EDFFAC949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08" y="1956121"/>
            <a:ext cx="1584344" cy="11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559" y="594608"/>
            <a:ext cx="5423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Около 80% степей Восточно-Европейской равнины с черноземными и каштановыми почвами распаханы, освоены населением. На месте бескрайних степей появились в большом количестве такие антропогенные природные комплексы(ландшафты), как города и села, сады и поля.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091" y="89424"/>
            <a:ext cx="5585618" cy="404078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81" b="1" dirty="0">
                <a:latin typeface="Arial" pitchFamily="34" charset="0"/>
                <a:cs typeface="Arial" pitchFamily="34" charset="0"/>
              </a:rPr>
              <a:t>Антропогенный природный комплекс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368A89-DD5E-4180-BAE2-6BCF60BD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3" y="1610271"/>
            <a:ext cx="1584344" cy="11757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69EC58-CEDB-4B09-B5A2-D0018B3D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57" y="1956121"/>
            <a:ext cx="1584343" cy="1166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E9A2E9-3D0A-42E3-92D7-6C0BA326A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1" y="1402480"/>
            <a:ext cx="1584343" cy="11072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79F8C0-5046-4761-966E-EDFFAC949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08" y="1956121"/>
            <a:ext cx="1584344" cy="11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2" y="1325067"/>
            <a:ext cx="2755825" cy="176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091" y="555625"/>
            <a:ext cx="5582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 настоящему моменту благоприятные  для жизни человека территории освоены. Начиная со второй половины 20 века, стали активно осваиваться леса, пустыни, горы. В результате  площадь занятая  антропогенным ландшафтом, неуклонно расширяется.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699C-10DC-48D1-B984-076985B34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7"/>
          <a:stretch/>
        </p:blipFill>
        <p:spPr>
          <a:xfrm>
            <a:off x="3084540" y="1325065"/>
            <a:ext cx="2439202" cy="17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730"/>
            <a:ext cx="5765800" cy="47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 целью охраны природы в различных природных зонах и горных областях Евразии стали создаваться заповедники, национальные парки, заказники.</a:t>
            </a:r>
          </a:p>
        </p:txBody>
      </p:sp>
      <p:pic>
        <p:nvPicPr>
          <p:cNvPr id="2" name="Picture 4" descr="10 фактов о Большом Арктическом заповедни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80" y="631825"/>
            <a:ext cx="258622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F6E5F-652D-444E-A089-21C3B396065E}"/>
              </a:ext>
            </a:extLst>
          </p:cNvPr>
          <p:cNvSpPr txBox="1"/>
          <p:nvPr/>
        </p:nvSpPr>
        <p:spPr>
          <a:xfrm>
            <a:off x="139700" y="555625"/>
            <a:ext cx="29001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Заповедник — участок территории, на котором сохраняется в естественном состоянии весь его природный комплекс.</a:t>
            </a:r>
          </a:p>
          <a:p>
            <a:pPr algn="ctr"/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в первозданном виде рельеф, почвенный покров, воды, разнообразный растительный и животный мир.</a:t>
            </a:r>
            <a:endParaRPr lang="en-US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9BC8E0-1516-4546-B7FA-D8D105C47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0" y="1351959"/>
            <a:ext cx="2595379" cy="10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9149" y="98425"/>
            <a:ext cx="5287501" cy="412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Европе  - Беловежская пуща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3C2B5C-460D-423D-8E13-0EC3A25A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576004"/>
            <a:ext cx="2221022" cy="14997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100791-8382-4B82-B1E8-DD90FEB2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31825"/>
            <a:ext cx="2085975" cy="1573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121881-9B52-4F7E-B238-F1D744AA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35" y="630700"/>
            <a:ext cx="1939195" cy="13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9149" y="98425"/>
            <a:ext cx="5287501" cy="412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8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Урале – Ильменский заповедник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689FE-B507-4803-96E5-A6006F28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58812"/>
            <a:ext cx="2362200" cy="17728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5102A-0243-4748-BCC9-9C937414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1622425"/>
            <a:ext cx="2273300" cy="14451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BBB29-2CB5-4D65-BB28-E1224F875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611439"/>
            <a:ext cx="2133600" cy="131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700" y="22925"/>
            <a:ext cx="533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Средней Азии – 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Чаткальский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Иссык - 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Кульский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заповедники.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A4F19-D28A-4ADD-B545-23670456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31825"/>
            <a:ext cx="1746964" cy="1165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76ECD4-F0E3-4DF4-A040-C4277FECC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370" y="860425"/>
            <a:ext cx="1940281" cy="12008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8575CC-5F9F-4E38-A68F-8E0024FB7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615951"/>
            <a:ext cx="1676400" cy="1165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71F6A3-1B14-42AD-A727-2B3EC82DD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00" y="1853474"/>
            <a:ext cx="1746964" cy="1200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F5111-7528-479C-86CA-001C52250B5D}"/>
              </a:ext>
            </a:extLst>
          </p:cNvPr>
          <p:cNvSpPr txBox="1"/>
          <p:nvPr/>
        </p:nvSpPr>
        <p:spPr>
          <a:xfrm>
            <a:off x="159657" y="2197526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Сибири – Баргузинский, на Камчатке – </a:t>
            </a:r>
            <a:r>
              <a:rPr lang="ru-RU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Кроноцкий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заповедники и национальные парки. 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/>
              <a:t>Какие океаны омывают берега Евразии?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5047" y="1089025"/>
            <a:ext cx="193309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Тихий океан</a:t>
            </a:r>
          </a:p>
          <a:p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Атлантический океан</a:t>
            </a:r>
          </a:p>
          <a:p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Индийский океан</a:t>
            </a:r>
          </a:p>
          <a:p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Северный Ледовитый </a:t>
            </a:r>
          </a:p>
          <a:p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океан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E1DA84-C4D5-4C09-8EBE-A2FDE090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31825"/>
            <a:ext cx="3533533" cy="23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755" y="174625"/>
            <a:ext cx="5164295" cy="215444"/>
          </a:xfrm>
        </p:spPr>
        <p:txBody>
          <a:bodyPr/>
          <a:lstStyle/>
          <a:p>
            <a:r>
              <a:rPr lang="ru-RU" sz="1400" dirty="0"/>
              <a:t>Какие материки ближе всего находятся к Евразии?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4A1C9C-E8F8-4ED4-A142-9448D47D3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31825"/>
            <a:ext cx="4068923" cy="23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70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706348" cy="553998"/>
          </a:xfrm>
        </p:spPr>
        <p:txBody>
          <a:bodyPr/>
          <a:lstStyle/>
          <a:p>
            <a:pPr algn="ctr"/>
            <a:r>
              <a:rPr lang="ru-RU" sz="1200" dirty="0"/>
              <a:t>Охарактеризуйте положение материка по отношению к экватору и нулевому меридиану?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8" y="631825"/>
            <a:ext cx="4876800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79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Плотность населения Евразии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31825"/>
            <a:ext cx="346127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2500" y="631825"/>
            <a:ext cx="20896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Плотность населения — число жителей, приходящееся на </a:t>
            </a:r>
            <a:endParaRPr 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км² территории.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3900" y="1927225"/>
            <a:ext cx="23182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Средняя плотность населения – </a:t>
            </a:r>
          </a:p>
          <a:p>
            <a:pPr algn="ctr"/>
            <a:r>
              <a:rPr lang="ru-RU" sz="1400" b="1" i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96 человек </a:t>
            </a:r>
            <a:endParaRPr lang="en-US" sz="1400" b="1" i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на квадратный километр. ( ч/км²)</a:t>
            </a:r>
          </a:p>
        </p:txBody>
      </p:sp>
    </p:spTree>
    <p:extLst>
      <p:ext uri="{BB962C8B-B14F-4D97-AF65-F5344CB8AC3E}">
        <p14:creationId xmlns:p14="http://schemas.microsoft.com/office/powerpoint/2010/main" val="2446047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Задание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7900" y="1197755"/>
            <a:ext cx="5105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Прочитать параграф   58, 59</a:t>
            </a:r>
          </a:p>
          <a:p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Выполните письменно</a:t>
            </a:r>
          </a:p>
          <a:p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«Практические задания»</a:t>
            </a: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стр. 134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Документ">
            <a:extLst>
              <a:ext uri="{FF2B5EF4-FFF2-40B4-BE49-F238E27FC236}">
                <a16:creationId xmlns:a16="http://schemas.microsoft.com/office/drawing/2014/main" id="{FE4CC6B5-8656-40C6-A5D3-558F3E08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14" y="636328"/>
            <a:ext cx="1115786" cy="1475827"/>
          </a:xfrm>
          <a:prstGeom prst="rect">
            <a:avLst/>
          </a:prstGeom>
        </p:spPr>
      </p:pic>
      <p:pic>
        <p:nvPicPr>
          <p:cNvPr id="8" name="Рисунок 7" descr="Карандаш">
            <a:extLst>
              <a:ext uri="{FF2B5EF4-FFF2-40B4-BE49-F238E27FC236}">
                <a16:creationId xmlns:a16="http://schemas.microsoft.com/office/drawing/2014/main" id="{3BFC1F6C-83D8-4785-9E1B-4399479DD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364" y="474810"/>
            <a:ext cx="65858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Плотно населенные  территории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31825"/>
            <a:ext cx="3581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6170" y="1250860"/>
            <a:ext cx="223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Полуостров Индостан, </a:t>
            </a:r>
          </a:p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Великая</a:t>
            </a:r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Китайская равнина, </a:t>
            </a:r>
          </a:p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остров Ява,</a:t>
            </a:r>
          </a:p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Западная Европа</a:t>
            </a:r>
          </a:p>
        </p:txBody>
      </p:sp>
    </p:spTree>
    <p:extLst>
      <p:ext uri="{BB962C8B-B14F-4D97-AF65-F5344CB8AC3E}">
        <p14:creationId xmlns:p14="http://schemas.microsoft.com/office/powerpoint/2010/main" val="356962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Редко населенные территории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31825"/>
            <a:ext cx="3505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4486" y="1317625"/>
            <a:ext cx="234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Северная часть материка, высокогорные  </a:t>
            </a:r>
          </a:p>
          <a:p>
            <a:pPr algn="ctr"/>
            <a:r>
              <a:rPr lang="ru-RU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и пустынные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1374406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Прирост населения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"/>
          <a:stretch/>
        </p:blipFill>
        <p:spPr bwMode="auto">
          <a:xfrm>
            <a:off x="180163" y="577850"/>
            <a:ext cx="3464737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1060A2-30F1-4863-9B5B-15D1EC08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66" y="936625"/>
            <a:ext cx="1792981" cy="16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5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Прирост населения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"/>
          <a:stretch/>
        </p:blipFill>
        <p:spPr bwMode="auto">
          <a:xfrm>
            <a:off x="180163" y="577850"/>
            <a:ext cx="3546681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8931" y="608687"/>
            <a:ext cx="2305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Высокий прирост:</a:t>
            </a:r>
          </a:p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Южная Азия</a:t>
            </a:r>
          </a:p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Юго-Восточная Азия</a:t>
            </a:r>
          </a:p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и Средней Азии</a:t>
            </a:r>
            <a:endParaRPr lang="ru-RU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6844" y="2155825"/>
            <a:ext cx="2016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Низкий прирост:</a:t>
            </a:r>
          </a:p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 Европе </a:t>
            </a:r>
          </a:p>
        </p:txBody>
      </p:sp>
    </p:spTree>
    <p:extLst>
      <p:ext uri="{BB962C8B-B14F-4D97-AF65-F5344CB8AC3E}">
        <p14:creationId xmlns:p14="http://schemas.microsoft.com/office/powerpoint/2010/main" val="146135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68008"/>
            <a:ext cx="5164295" cy="430887"/>
          </a:xfrm>
        </p:spPr>
        <p:txBody>
          <a:bodyPr/>
          <a:lstStyle/>
          <a:p>
            <a:pPr algn="ctr"/>
            <a:r>
              <a:rPr lang="ru-RU" sz="1400" dirty="0"/>
              <a:t>Население Евразии составляют, главным образом представители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708025"/>
            <a:ext cx="3071043" cy="227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6853" y="2308225"/>
            <a:ext cx="220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европеоидной и монголоидной рас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C9596-A16C-4B9C-81D6-94D7F7915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8" t="7156" r="11938" b="10078"/>
          <a:stretch/>
        </p:blipFill>
        <p:spPr>
          <a:xfrm>
            <a:off x="3436094" y="708025"/>
            <a:ext cx="2028953" cy="13857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566C25-CF41-4546-9947-C489800FA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7" t="26192" r="41194" b="10079"/>
          <a:stretch/>
        </p:blipFill>
        <p:spPr>
          <a:xfrm>
            <a:off x="3446853" y="708025"/>
            <a:ext cx="204454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3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53097"/>
            <a:ext cx="5164295" cy="430887"/>
          </a:xfrm>
        </p:spPr>
        <p:txBody>
          <a:bodyPr/>
          <a:lstStyle/>
          <a:p>
            <a:pPr algn="ctr"/>
            <a:r>
              <a:rPr lang="ru-RU" sz="1400" dirty="0"/>
              <a:t>Население Евразии составляют, главным образом представители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631825"/>
            <a:ext cx="3276600" cy="232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6052" y="1837369"/>
            <a:ext cx="2209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Европеоиды, преобладают  </a:t>
            </a:r>
          </a:p>
          <a:p>
            <a:pPr algn="ctr"/>
            <a:r>
              <a:rPr lang="ru-RU" sz="14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 Европе  и Юго-Западной Азии.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C9596-A16C-4B9C-81D6-94D7F7915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8" t="26207" r="40281" b="10078"/>
          <a:stretch/>
        </p:blipFill>
        <p:spPr>
          <a:xfrm>
            <a:off x="3769922" y="678526"/>
            <a:ext cx="1695125" cy="116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0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5048</TotalTime>
  <Words>740</Words>
  <Application>Microsoft Office PowerPoint</Application>
  <PresentationFormat>Произвольный</PresentationFormat>
  <Paragraphs>115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Wingdings</vt:lpstr>
      <vt:lpstr>Office Theme</vt:lpstr>
      <vt:lpstr>География </vt:lpstr>
      <vt:lpstr>Численность населения Евразии и расы</vt:lpstr>
      <vt:lpstr>Плотность населения Евразии</vt:lpstr>
      <vt:lpstr>Плотно населенные  территории</vt:lpstr>
      <vt:lpstr>Редко населенные территории</vt:lpstr>
      <vt:lpstr>Прирост населения</vt:lpstr>
      <vt:lpstr>Прирост населения</vt:lpstr>
      <vt:lpstr>Население Евразии составляют, главным образом представители </vt:lpstr>
      <vt:lpstr>Население Евразии составляют, главным образом представители </vt:lpstr>
      <vt:lpstr>Каждый народ отличается от других своим языком, исторической территорией проживания, культурой, традиционным образом жизни.</vt:lpstr>
      <vt:lpstr>Каждый народ отличается от других своим языком, исторической территорией проживания, культурой, традиционным образом жизни.</vt:lpstr>
      <vt:lpstr>Каждый народ отличается от других своим языком, исторической территорией проживания, культурой, традиционным образом жизни.</vt:lpstr>
      <vt:lpstr>Самыми многочисленными народами материка и всего мира являются</vt:lpstr>
      <vt:lpstr>Политическая карта Евразия</vt:lpstr>
      <vt:lpstr>Политическая карта Евразия</vt:lpstr>
      <vt:lpstr>Политическая карта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океаны омывают берега Евразии?</vt:lpstr>
      <vt:lpstr>Какие материки ближе всего находятся к Евразии?</vt:lpstr>
      <vt:lpstr>Охарактеризуйте положение материка по отношению к экватору и нулевому меридиану? </vt:lpstr>
      <vt:lpstr>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WINDOWS 10</cp:lastModifiedBy>
  <cp:revision>233</cp:revision>
  <dcterms:created xsi:type="dcterms:W3CDTF">2020-04-13T08:05:42Z</dcterms:created>
  <dcterms:modified xsi:type="dcterms:W3CDTF">2021-03-03T08:51:14Z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