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3"/>
  </p:notesMasterIdLst>
  <p:sldIdLst>
    <p:sldId id="1378" r:id="rId2"/>
    <p:sldId id="1433" r:id="rId3"/>
    <p:sldId id="1434" r:id="rId4"/>
    <p:sldId id="1435" r:id="rId5"/>
    <p:sldId id="338" r:id="rId6"/>
    <p:sldId id="320" r:id="rId7"/>
    <p:sldId id="1436" r:id="rId8"/>
    <p:sldId id="1437" r:id="rId9"/>
    <p:sldId id="1438" r:id="rId10"/>
    <p:sldId id="1439" r:id="rId11"/>
    <p:sldId id="1440" r:id="rId12"/>
    <p:sldId id="1441" r:id="rId13"/>
    <p:sldId id="1442" r:id="rId14"/>
    <p:sldId id="1443" r:id="rId15"/>
    <p:sldId id="339" r:id="rId16"/>
    <p:sldId id="1444" r:id="rId17"/>
    <p:sldId id="340" r:id="rId18"/>
    <p:sldId id="1445" r:id="rId19"/>
    <p:sldId id="262" r:id="rId20"/>
    <p:sldId id="1414" r:id="rId21"/>
    <p:sldId id="1427" r:id="rId22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433"/>
            <p14:sldId id="1434"/>
            <p14:sldId id="1435"/>
            <p14:sldId id="338"/>
            <p14:sldId id="320"/>
            <p14:sldId id="1436"/>
            <p14:sldId id="1437"/>
            <p14:sldId id="1438"/>
            <p14:sldId id="1439"/>
            <p14:sldId id="1440"/>
            <p14:sldId id="1441"/>
            <p14:sldId id="1442"/>
            <p14:sldId id="1443"/>
            <p14:sldId id="339"/>
            <p14:sldId id="1444"/>
            <p14:sldId id="340"/>
            <p14:sldId id="1445"/>
            <p14:sldId id="262"/>
            <p14:sldId id="1414"/>
            <p14:sldId id="14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8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22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2AE"/>
    <a:srgbClr val="027405"/>
    <a:srgbClr val="001C54"/>
    <a:srgbClr val="000000"/>
    <a:srgbClr val="800000"/>
    <a:srgbClr val="006600"/>
    <a:srgbClr val="01494B"/>
    <a:srgbClr val="450133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1" d="100"/>
          <a:sy n="141" d="100"/>
        </p:scale>
        <p:origin x="786" y="114"/>
      </p:cViewPr>
      <p:guideLst>
        <p:guide orient="horz" pos="748"/>
        <p:guide pos="1882"/>
        <p:guide orient="horz" pos="52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2DC9-084F-4B8F-B0A3-1529236EF0D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51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75" y="71059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5251377" y="159134"/>
            <a:ext cx="252451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069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3844" r:id="rId58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5751631" cy="86396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F02AE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55489" y="1184806"/>
            <a:ext cx="3276364" cy="19273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3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Западная 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и Восточная 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36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3600" b="1" dirty="0">
                <a:solidFill>
                  <a:srgbClr val="002060"/>
                </a:solidFill>
                <a:latin typeface="Arial"/>
                <a:cs typeface="Arial"/>
              </a:rPr>
              <a:t>Сибирь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36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57176" y="1368017"/>
            <a:ext cx="343665" cy="132112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F02AE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63792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0" y="51970"/>
            <a:ext cx="602999" cy="605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29177" y="59450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420390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95084" y="59450"/>
            <a:ext cx="2881078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6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09104" y="67761"/>
            <a:ext cx="545382" cy="568238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54ACA0-6F66-4B50-B826-A3B5AF5D6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342" y="1092116"/>
            <a:ext cx="1929687" cy="17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30255"/>
          </a:xfrm>
          <a:solidFill>
            <a:srgbClr val="1F02AE"/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СИБИРЬ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72454" y="471738"/>
            <a:ext cx="2586996" cy="2673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      Рельеф края в основном состоит из плоскогорий. Центральную часть занимает </a:t>
            </a:r>
            <a:r>
              <a:rPr lang="ru-RU" sz="1198" b="1" i="1" dirty="0">
                <a:ln w="3175">
                  <a:solidFill>
                    <a:schemeClr val="tx1"/>
                  </a:solidFill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Среднесибирское плоскогорье</a:t>
            </a:r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которое в среднем возвышается на 400-600 м. Нагорье </a:t>
            </a:r>
            <a:r>
              <a:rPr lang="ru-RU" sz="1198" b="1" dirty="0" err="1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Путорана</a:t>
            </a:r>
            <a:r>
              <a:rPr lang="ru-RU" sz="11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  достигает  высоты 1 701 м.             	Фундамент образован в архейскую эру, ее западная часть поднялась в палеозойскую эру, а восточная – в мезозойскую.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23A3F5-26F9-43E1-BA6A-26D1B4982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2" y="455490"/>
            <a:ext cx="3168353" cy="26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4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31844"/>
          </a:xfrm>
          <a:solidFill>
            <a:srgbClr val="1F02AE"/>
          </a:solidFill>
        </p:spPr>
        <p:txBody>
          <a:bodyPr anchor="ctr">
            <a:noAutofit/>
          </a:bodyPr>
          <a:lstStyle/>
          <a:p>
            <a:pPr algn="ctr"/>
            <a:br>
              <a:rPr lang="ru-RU" sz="20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ВОСТОЧНОЙ СИБИРИ</a:t>
            </a:r>
            <a:b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 t="10551" r="4896" b="10188"/>
          <a:stretch/>
        </p:blipFill>
        <p:spPr bwMode="auto">
          <a:xfrm>
            <a:off x="1871613" y="467916"/>
            <a:ext cx="3816424" cy="270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980838-89AA-43FD-8749-94E5A611CE84}"/>
              </a:ext>
            </a:extLst>
          </p:cNvPr>
          <p:cNvSpPr txBox="1"/>
          <p:nvPr/>
        </p:nvSpPr>
        <p:spPr>
          <a:xfrm>
            <a:off x="71413" y="477738"/>
            <a:ext cx="1800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Сибирь находится 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трех климатических поясах: арктическом, субарктическом и умеренном.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резко-континентальный, здесь очень велики годовые перепады температур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зрыв: 8 точек 4">
            <a:extLst>
              <a:ext uri="{FF2B5EF4-FFF2-40B4-BE49-F238E27FC236}">
                <a16:creationId xmlns:a16="http://schemas.microsoft.com/office/drawing/2014/main" id="{6B62F66A-74D9-4020-86E7-65F6B3F96380}"/>
              </a:ext>
            </a:extLst>
          </p:cNvPr>
          <p:cNvSpPr/>
          <p:nvPr/>
        </p:nvSpPr>
        <p:spPr>
          <a:xfrm>
            <a:off x="3599805" y="719944"/>
            <a:ext cx="1908212" cy="790819"/>
          </a:xfrm>
          <a:prstGeom prst="irregularSeal1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- 20°..- 40°С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зрыв: 8 точек 5">
            <a:extLst>
              <a:ext uri="{FF2B5EF4-FFF2-40B4-BE49-F238E27FC236}">
                <a16:creationId xmlns:a16="http://schemas.microsoft.com/office/drawing/2014/main" id="{7D9FAB28-B736-4864-B7C9-B662362B32E5}"/>
              </a:ext>
            </a:extLst>
          </p:cNvPr>
          <p:cNvSpPr/>
          <p:nvPr/>
        </p:nvSpPr>
        <p:spPr>
          <a:xfrm>
            <a:off x="3768992" y="1360900"/>
            <a:ext cx="1990458" cy="914400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latin typeface="Arial" panose="020B0604020202020204" pitchFamily="34" charset="0"/>
                <a:cs typeface="Arial" panose="020B0604020202020204" pitchFamily="34" charset="0"/>
              </a:rPr>
              <a:t>+16°..+ 18°</a:t>
            </a:r>
            <a:endParaRPr 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F72E41-09C5-40B1-A4E5-4A2FC45E7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907" y="460742"/>
            <a:ext cx="3887837" cy="2707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5843F2-AF14-4D85-B314-6FD96A006344}"/>
              </a:ext>
            </a:extLst>
          </p:cNvPr>
          <p:cNvSpPr txBox="1"/>
          <p:nvPr/>
        </p:nvSpPr>
        <p:spPr>
          <a:xfrm>
            <a:off x="1919046" y="2695554"/>
            <a:ext cx="3768991" cy="441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Оймяконе зафиксирована рекордно низкая температура - 71°С при летнем максимуме +36°С</a:t>
            </a:r>
            <a:endParaRPr lang="en-US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3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650"/>
            <a:ext cx="5759449" cy="473566"/>
          </a:xfrm>
          <a:solidFill>
            <a:srgbClr val="1F02AE"/>
          </a:solidFill>
        </p:spPr>
        <p:txBody>
          <a:bodyPr>
            <a:noAutofit/>
          </a:bodyPr>
          <a:lstStyle/>
          <a:p>
            <a:b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ВОСТОЧНОЙ СИБИРИ</a:t>
            </a:r>
            <a:b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7" b="25666"/>
          <a:stretch/>
        </p:blipFill>
        <p:spPr bwMode="auto">
          <a:xfrm>
            <a:off x="140552" y="503899"/>
            <a:ext cx="5478347" cy="213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B33B5-4EB0-4065-BF1E-F31695903F18}"/>
              </a:ext>
            </a:extLst>
          </p:cNvPr>
          <p:cNvSpPr txBox="1"/>
          <p:nvPr/>
        </p:nvSpPr>
        <p:spPr>
          <a:xfrm>
            <a:off x="140551" y="2647178"/>
            <a:ext cx="54783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Енисей и Лена являются крупнейшими. Крупными реками являются также Алдан, Колыма, Таймыр, Хатанга, Вилюй, Анабар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547" y="0"/>
            <a:ext cx="5781551" cy="456613"/>
          </a:xfrm>
          <a:solidFill>
            <a:srgbClr val="1F02AE"/>
          </a:solidFill>
        </p:spPr>
        <p:txBody>
          <a:bodyPr anchor="ctr">
            <a:normAutofit fontScale="90000"/>
          </a:bodyPr>
          <a:lstStyle/>
          <a:p>
            <a:pPr algn="ctr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ЗОНЫ  И ПОЧВЫ ВОСТОЧНОЙ СИБИРИ</a:t>
            </a:r>
            <a:b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792" r="4583"/>
          <a:stretch/>
        </p:blipFill>
        <p:spPr bwMode="auto">
          <a:xfrm>
            <a:off x="140551" y="494551"/>
            <a:ext cx="2967438" cy="248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3" r="32778"/>
          <a:stretch/>
        </p:blipFill>
        <p:spPr bwMode="auto">
          <a:xfrm>
            <a:off x="3260166" y="494552"/>
            <a:ext cx="2358733" cy="257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61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45" cy="429402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197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РАСТИТЕЛЬНОСТЬ ВОСТОЧНОЙ  СИБИРЬ</a:t>
            </a:r>
            <a:endParaRPr lang="ru-RU" sz="279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031901" y="706987"/>
            <a:ext cx="0" cy="2387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9" r="1563" b="4166"/>
          <a:stretch/>
        </p:blipFill>
        <p:spPr bwMode="auto">
          <a:xfrm>
            <a:off x="108850" y="528195"/>
            <a:ext cx="2770875" cy="131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0" y="1908076"/>
            <a:ext cx="2808921" cy="118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8" y="1908076"/>
            <a:ext cx="2434821" cy="118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8A7C10-E928-4A44-A169-33582A191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4"/>
          <a:stretch/>
        </p:blipFill>
        <p:spPr>
          <a:xfrm>
            <a:off x="3125675" y="498004"/>
            <a:ext cx="2483534" cy="137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25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5217"/>
            <a:ext cx="5759450" cy="457854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1997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97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ЖИВОТНЫЙ МИР ВОСТОЧНОЙ СИБИРИ </a:t>
            </a:r>
            <a:b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4"/>
          <a:stretch/>
        </p:blipFill>
        <p:spPr bwMode="auto">
          <a:xfrm>
            <a:off x="119920" y="528725"/>
            <a:ext cx="2739174" cy="139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22219" y="528726"/>
            <a:ext cx="1521763" cy="25434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32" b="1" dirty="0">
                <a:latin typeface="Arial" pitchFamily="34" charset="0"/>
                <a:cs typeface="Arial" pitchFamily="34" charset="0"/>
              </a:rPr>
              <a:t>Тайга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" t="15980" r="2382" b="666"/>
          <a:stretch/>
        </p:blipFill>
        <p:spPr bwMode="auto">
          <a:xfrm>
            <a:off x="3031901" y="528725"/>
            <a:ext cx="2666521" cy="139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716695" y="528726"/>
            <a:ext cx="1445675" cy="2543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32" b="1" dirty="0">
                <a:latin typeface="Arial" pitchFamily="34" charset="0"/>
                <a:cs typeface="Arial" pitchFamily="34" charset="0"/>
              </a:rPr>
              <a:t>Тундра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89" y="2000485"/>
            <a:ext cx="2514345" cy="106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21" y="2000485"/>
            <a:ext cx="2669615" cy="106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4323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68" y="102274"/>
            <a:ext cx="5156715" cy="245860"/>
          </a:xfrm>
        </p:spPr>
        <p:txBody>
          <a:bodyPr/>
          <a:lstStyle/>
          <a:p>
            <a:endParaRPr lang="ru-RU" sz="1598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t="26336" r="12305"/>
          <a:stretch/>
        </p:blipFill>
        <p:spPr bwMode="auto">
          <a:xfrm>
            <a:off x="1057" y="0"/>
            <a:ext cx="5757336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667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4"/>
          <a:stretch/>
        </p:blipFill>
        <p:spPr bwMode="auto">
          <a:xfrm>
            <a:off x="1057" y="22194"/>
            <a:ext cx="5757337" cy="321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1281874" y="1011339"/>
            <a:ext cx="1369587" cy="456529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1205785" y="1011339"/>
            <a:ext cx="1445675" cy="53261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281874" y="2000485"/>
            <a:ext cx="1369587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966667" y="2380926"/>
            <a:ext cx="684793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995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D9E74-B4E3-4E33-B5D0-410B47A4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ФИЗИКО-ГЕОГРАФИЧЕСКИЕ СТРАНЫ ЕВРАЗИИ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0228B1-CE79-41D6-B01F-6E4B92C4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45" y="482905"/>
            <a:ext cx="4084560" cy="2589291"/>
          </a:xfrm>
          <a:prstGeom prst="rect">
            <a:avLst/>
          </a:prstGeom>
        </p:spPr>
      </p:pic>
      <p:pic>
        <p:nvPicPr>
          <p:cNvPr id="5" name="Рисунок 4" descr="Маркер">
            <a:extLst>
              <a:ext uri="{FF2B5EF4-FFF2-40B4-BE49-F238E27FC236}">
                <a16:creationId xmlns:a16="http://schemas.microsoft.com/office/drawing/2014/main" id="{C63A33F5-F2E9-4C08-A520-343E7EC43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469" y="952199"/>
            <a:ext cx="277180" cy="277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FE6FA9-F139-4AF5-A7FD-6B2006C25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537" y="948939"/>
            <a:ext cx="280440" cy="2804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064080-B682-4186-8927-3597AA487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32" y="1032698"/>
            <a:ext cx="280440" cy="2804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0662AC-FC79-4B12-9CF1-366B87FBC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6803" y="868747"/>
            <a:ext cx="280440" cy="280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969FD6-5446-467A-BAB7-CCED9FB61903}"/>
              </a:ext>
            </a:extLst>
          </p:cNvPr>
          <p:cNvSpPr txBox="1"/>
          <p:nvPr/>
        </p:nvSpPr>
        <p:spPr>
          <a:xfrm>
            <a:off x="386919" y="1119905"/>
            <a:ext cx="14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Европа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086256-9FFD-42AD-805C-6882C94BA36F}"/>
              </a:ext>
            </a:extLst>
          </p:cNvPr>
          <p:cNvSpPr txBox="1"/>
          <p:nvPr/>
        </p:nvSpPr>
        <p:spPr>
          <a:xfrm>
            <a:off x="1506028" y="755699"/>
            <a:ext cx="1601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Европа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CCBCB-5AA4-425A-BFA0-1E58EC555A38}"/>
              </a:ext>
            </a:extLst>
          </p:cNvPr>
          <p:cNvSpPr txBox="1"/>
          <p:nvPr/>
        </p:nvSpPr>
        <p:spPr>
          <a:xfrm>
            <a:off x="2058237" y="1221023"/>
            <a:ext cx="1535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Западная Сибирь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031C56-2153-4761-9C49-4ADECC8E3D6D}"/>
              </a:ext>
            </a:extLst>
          </p:cNvPr>
          <p:cNvSpPr txBox="1"/>
          <p:nvPr/>
        </p:nvSpPr>
        <p:spPr>
          <a:xfrm>
            <a:off x="3242220" y="894198"/>
            <a:ext cx="1621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Восточная Сибирь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8" name="object 8"/>
          <p:cNvSpPr txBox="1"/>
          <p:nvPr/>
        </p:nvSpPr>
        <p:spPr>
          <a:xfrm>
            <a:off x="1583582" y="496129"/>
            <a:ext cx="4716524" cy="1440106"/>
          </a:xfrm>
          <a:prstGeom prst="rect">
            <a:avLst/>
          </a:prstGeom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1. Прочитать: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8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§ 63 Западная и Восточная Сибирь.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8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2. Выполнить практическое 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8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800" b="1" dirty="0">
                <a:solidFill>
                  <a:srgbClr val="00A650"/>
                </a:solidFill>
                <a:latin typeface="Arial"/>
                <a:cs typeface="Arial"/>
              </a:rPr>
              <a:t>задание стр. 143</a:t>
            </a: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0" name="object 10"/>
          <p:cNvSpPr/>
          <p:nvPr/>
        </p:nvSpPr>
        <p:spPr>
          <a:xfrm>
            <a:off x="1799605" y="2328708"/>
            <a:ext cx="3492388" cy="403121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55" y="0"/>
            <a:ext cx="5757337" cy="395908"/>
          </a:xfrm>
          <a:solidFill>
            <a:srgbClr val="1F02AE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15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ФИЗИКО-ГЕОГРАФИЧЕСКАЯ СТРАНА ЗАПАДНАЯ СИБИРЬ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9420" y="395908"/>
            <a:ext cx="2298464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Занимает территорию</a:t>
            </a:r>
          </a:p>
          <a:p>
            <a:pPr algn="ctr"/>
            <a:r>
              <a:rPr lang="ru-RU" sz="14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98" b="1" i="1" dirty="0">
                <a:ln w="3175">
                  <a:solidFill>
                    <a:schemeClr val="tx1"/>
                  </a:solidFill>
                </a:ln>
                <a:solidFill>
                  <a:srgbClr val="027405"/>
                </a:solidFill>
                <a:latin typeface="Arial" pitchFamily="34" charset="0"/>
                <a:cs typeface="Arial" pitchFamily="34" charset="0"/>
              </a:rPr>
              <a:t>Западно-Сибирской равнины</a:t>
            </a:r>
          </a:p>
          <a:p>
            <a:pPr algn="ctr"/>
            <a:r>
              <a:rPr lang="ru-RU" sz="1498" b="1" i="1" dirty="0">
                <a:ln w="3175">
                  <a:solidFill>
                    <a:schemeClr val="tx1"/>
                  </a:solidFill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и несколько небольших островов в  </a:t>
            </a:r>
            <a:r>
              <a:rPr lang="ru-RU" sz="1498" b="1" i="1" dirty="0">
                <a:ln w="3175">
                  <a:solidFill>
                    <a:schemeClr val="tx1"/>
                  </a:solidFill>
                </a:ln>
                <a:solidFill>
                  <a:srgbClr val="001C54"/>
                </a:solidFill>
                <a:latin typeface="Arial" pitchFamily="34" charset="0"/>
                <a:cs typeface="Arial" pitchFamily="34" charset="0"/>
              </a:rPr>
              <a:t>Карском море.</a:t>
            </a:r>
          </a:p>
          <a:p>
            <a:pPr algn="ctr"/>
            <a:endParaRPr lang="ru-RU" sz="1498" b="1" dirty="0">
              <a:ln w="3175">
                <a:noFill/>
              </a:ln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98" b="1" dirty="0">
                <a:ln w="3175">
                  <a:noFill/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Она вытянулась: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7474" y="2300818"/>
            <a:ext cx="22780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 севера на юг -  2500 км</a:t>
            </a:r>
            <a:r>
              <a:rPr lang="ru-RU" sz="1300" b="1" dirty="0">
                <a:solidFill>
                  <a:srgbClr val="1F02AE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9067" y="2604081"/>
            <a:ext cx="25948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 запада на восток – 1900 км.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6891BE-CF72-479A-8A58-24434FBDF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1" y="454458"/>
            <a:ext cx="3293819" cy="271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«Гидросфера»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DFA5C-115F-4302-A47C-E63A32E9996F}"/>
              </a:ext>
            </a:extLst>
          </p:cNvPr>
          <p:cNvSpPr txBox="1"/>
          <p:nvPr/>
        </p:nvSpPr>
        <p:spPr>
          <a:xfrm>
            <a:off x="179425" y="539924"/>
            <a:ext cx="5400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1.Непрерывное движение воды в природе.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2.Выход на поверхность подземных вод.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3.Часть океана, отличающаяся свойствами воды, течениями, организмами.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4.Падение реки с уступа.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5.Плавающая ледяная гора.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6.Скопление воды в природном углублении на суше.</a:t>
            </a:r>
          </a:p>
          <a:p>
            <a:r>
              <a:rPr lang="ru-RU" sz="16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7.Единица измерения солености.</a:t>
            </a:r>
            <a:endParaRPr lang="en-US" sz="1600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57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991"/>
            <a:ext cx="5759450" cy="386260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«Гидросфера»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1E5D5-BCD2-4A8D-95F1-28EFA01DABC7}"/>
              </a:ext>
            </a:extLst>
          </p:cNvPr>
          <p:cNvSpPr txBox="1"/>
          <p:nvPr/>
        </p:nvSpPr>
        <p:spPr>
          <a:xfrm>
            <a:off x="287437" y="287896"/>
            <a:ext cx="223224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круговорот</a:t>
            </a:r>
          </a:p>
          <a:p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родник</a:t>
            </a:r>
          </a:p>
          <a:p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море</a:t>
            </a:r>
          </a:p>
          <a:p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водопад</a:t>
            </a:r>
          </a:p>
          <a:p>
            <a:pPr marL="228600" indent="-228600">
              <a:buAutoNum type="arabicPeriod" startAt="5"/>
            </a:pPr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айсберг</a:t>
            </a:r>
          </a:p>
          <a:p>
            <a:pPr marL="228600" indent="-228600">
              <a:buAutoNum type="arabicPeriod" startAt="5"/>
            </a:pPr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озеро</a:t>
            </a:r>
          </a:p>
          <a:p>
            <a:pPr marL="228600" indent="-228600">
              <a:buAutoNum type="arabicPeriod" startAt="5"/>
            </a:pPr>
            <a:r>
              <a:rPr lang="ru-RU" sz="20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промилле</a:t>
            </a:r>
            <a:endParaRPr lang="en-US" sz="20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0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49" cy="430255"/>
          </a:xfrm>
          <a:solidFill>
            <a:srgbClr val="1F02AE"/>
          </a:solidFill>
        </p:spPr>
        <p:txBody>
          <a:bodyPr/>
          <a:lstStyle/>
          <a:p>
            <a:pPr algn="ctr"/>
            <a:r>
              <a:rPr lang="ru-RU" sz="2796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ЗАПАДНАЯ СИБИРЬ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6162" y="430255"/>
            <a:ext cx="24132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        На основании Западно-Сибирской равнины лежит </a:t>
            </a:r>
            <a:r>
              <a:rPr lang="ru-RU" sz="1050" b="1" dirty="0">
                <a:ln w="3175">
                  <a:solidFill>
                    <a:schemeClr val="tx1"/>
                  </a:solidFill>
                </a:ln>
                <a:solidFill>
                  <a:srgbClr val="001C54"/>
                </a:solidFill>
                <a:latin typeface="Arial" pitchFamily="34" charset="0"/>
                <a:cs typeface="Arial" pitchFamily="34" charset="0"/>
              </a:rPr>
              <a:t>плита</a:t>
            </a:r>
            <a:r>
              <a:rPr lang="ru-RU" sz="105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,   сформировавшаяся </a:t>
            </a:r>
          </a:p>
          <a:p>
            <a:pPr algn="just"/>
            <a:r>
              <a:rPr lang="ru-RU" sz="105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в палеозойскую эру, напоминает дно гигантского блюда </a:t>
            </a:r>
          </a:p>
          <a:p>
            <a:pPr algn="just"/>
            <a:r>
              <a:rPr lang="ru-RU" sz="105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  приподнятыми крутыми бортами. Её фундамент перекрыт осадочными отложениями мезозойского </a:t>
            </a:r>
          </a:p>
          <a:p>
            <a:pPr algn="just"/>
            <a:r>
              <a:rPr lang="ru-RU" sz="105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и кайнозойского возраста.              Важнейшими полезными ископаемыми  являются крупные запасы </a:t>
            </a:r>
            <a:r>
              <a:rPr lang="ru-RU" sz="1050" b="1" dirty="0">
                <a:ln w="3175">
                  <a:solidFill>
                    <a:schemeClr val="tx1"/>
                  </a:solidFill>
                </a:ln>
                <a:solidFill>
                  <a:srgbClr val="001C54"/>
                </a:solidFill>
                <a:latin typeface="Arial" pitchFamily="34" charset="0"/>
                <a:cs typeface="Arial" pitchFamily="34" charset="0"/>
              </a:rPr>
              <a:t>нефти и газа</a:t>
            </a:r>
            <a:r>
              <a:rPr lang="ru-RU" sz="1400" b="1" dirty="0">
                <a:ln w="3175">
                  <a:solidFill>
                    <a:schemeClr val="tx1"/>
                  </a:solidFill>
                </a:ln>
                <a:solidFill>
                  <a:srgbClr val="001C54"/>
                </a:solidFill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3E6CE-293F-4EC8-AAE5-1B778AB02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920"/>
            <a:ext cx="3346162" cy="27361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F579DB-60FE-4AE3-AE88-C56CFD476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366" y="2628157"/>
            <a:ext cx="1187543" cy="540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622B57-DD94-4C1C-A1DE-FB9AAC6C8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917" y="2628053"/>
            <a:ext cx="1080120" cy="5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98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5759449" cy="456868"/>
          </a:xfrm>
          <a:solidFill>
            <a:srgbClr val="1F02AE"/>
          </a:solidFill>
          <a:ln>
            <a:noFill/>
          </a:ln>
        </p:spPr>
        <p:txBody>
          <a:bodyPr/>
          <a:lstStyle/>
          <a:p>
            <a:pPr algn="ctr"/>
            <a:r>
              <a:rPr lang="ru-RU" sz="3195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РЕЛЬЕФ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9" y="1519587"/>
            <a:ext cx="2262566" cy="164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478" y="1519587"/>
            <a:ext cx="2102235" cy="164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667" y="1612651"/>
            <a:ext cx="2018449" cy="14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13" y="380780"/>
            <a:ext cx="5490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n w="3175">
                  <a:noFill/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        Поверхность слегка наклонена на север. </a:t>
            </a:r>
          </a:p>
          <a:p>
            <a:pPr algn="ctr"/>
            <a:r>
              <a:rPr lang="ru-RU" sz="1600" i="1" dirty="0">
                <a:ln w="3175">
                  <a:noFill/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В пределах равнины часто встречаются линейно вытянутые возвышенности – </a:t>
            </a:r>
            <a:r>
              <a:rPr lang="ru-RU" sz="1800" i="1" dirty="0">
                <a:ln w="3175">
                  <a:noFill/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увалы. </a:t>
            </a:r>
            <a:endParaRPr lang="ru-RU" sz="1600" i="1" dirty="0">
              <a:ln w="3175">
                <a:noFill/>
              </a:ln>
              <a:solidFill>
                <a:srgbClr val="1F02AE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i="1" dirty="0">
                <a:ln w="3175">
                  <a:noFill/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В целом абсолютная высота не превышает 300 м.</a:t>
            </a:r>
          </a:p>
        </p:txBody>
      </p:sp>
    </p:spTree>
    <p:extLst>
      <p:ext uri="{BB962C8B-B14F-4D97-AF65-F5344CB8AC3E}">
        <p14:creationId xmlns:p14="http://schemas.microsoft.com/office/powerpoint/2010/main" val="341740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21" y="466151"/>
            <a:ext cx="1274382" cy="65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74"/>
            <a:ext cx="5759449" cy="433722"/>
          </a:xfrm>
          <a:solidFill>
            <a:srgbClr val="1F02AE"/>
          </a:solidFill>
        </p:spPr>
        <p:txBody>
          <a:bodyPr>
            <a:noAutofit/>
          </a:bodyPr>
          <a:lstStyle/>
          <a:p>
            <a:pPr algn="ctr"/>
            <a:b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 ЗАПАДНОЙ СИБИРИ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8" y="457261"/>
            <a:ext cx="3941626" cy="258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0807" r="5087" b="13165"/>
          <a:stretch/>
        </p:blipFill>
        <p:spPr bwMode="auto">
          <a:xfrm>
            <a:off x="4444214" y="1187451"/>
            <a:ext cx="1274382" cy="658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577" y="986798"/>
            <a:ext cx="2346873" cy="2661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32" b="1" dirty="0">
                <a:ln w="3175">
                  <a:noFill/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Средние </a:t>
            </a:r>
            <a:r>
              <a:rPr lang="en-US" sz="1132" b="1" dirty="0">
                <a:ln w="3175">
                  <a:noFill/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t⁰</a:t>
            </a:r>
            <a:r>
              <a:rPr lang="ru-RU" sz="1132" b="1" dirty="0">
                <a:ln w="3175">
                  <a:noFill/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января - -25⁰…-30⁰С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8330" y="1486965"/>
            <a:ext cx="1897091" cy="2661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32" b="1" dirty="0">
                <a:ln w="3175">
                  <a:noFill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Средние </a:t>
            </a:r>
            <a:r>
              <a:rPr lang="en-US" sz="1132" b="1" dirty="0">
                <a:ln w="3175">
                  <a:noFill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t⁰ </a:t>
            </a:r>
            <a:r>
              <a:rPr lang="ru-RU" sz="1132" b="1" dirty="0">
                <a:ln w="3175">
                  <a:noFill/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июля - +22⁰С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207" y="1922778"/>
            <a:ext cx="3238436" cy="26615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32" b="1" dirty="0">
                <a:ln w="3175">
                  <a:noFill/>
                </a:ln>
                <a:solidFill>
                  <a:srgbClr val="027405"/>
                </a:solidFill>
                <a:latin typeface="Arial" pitchFamily="34" charset="0"/>
                <a:cs typeface="Arial" pitchFamily="34" charset="0"/>
              </a:rPr>
              <a:t>Годовое количество осадков – 480-550 мм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5C40E-B68D-4DA9-B68C-7F77651E242A}"/>
              </a:ext>
            </a:extLst>
          </p:cNvPr>
          <p:cNvSpPr txBox="1"/>
          <p:nvPr/>
        </p:nvSpPr>
        <p:spPr>
          <a:xfrm>
            <a:off x="3943682" y="1908752"/>
            <a:ext cx="182414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Господствуют зимой – арктические , летом – умеренные воздушные массы</a:t>
            </a:r>
            <a:endParaRPr lang="en-US" sz="13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9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539"/>
            <a:ext cx="5759450" cy="440224"/>
          </a:xfrm>
          <a:solidFill>
            <a:srgbClr val="1F02AE"/>
          </a:solidFill>
        </p:spPr>
        <p:txBody>
          <a:bodyPr anchor="ctr">
            <a:normAutofit fontScale="90000"/>
          </a:bodyPr>
          <a:lstStyle/>
          <a:p>
            <a:pPr algn="ctr"/>
            <a:br>
              <a:rPr lang="ru-RU" sz="2796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96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РЕКИ ЗАПАДНОЙ СИБИРИ</a:t>
            </a:r>
            <a:br>
              <a:rPr lang="ru-RU" sz="279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3" y="462559"/>
            <a:ext cx="2967438" cy="220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9632" y="462559"/>
            <a:ext cx="2687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Почти все реки, относятся </a:t>
            </a:r>
          </a:p>
          <a:p>
            <a:pPr algn="ctr"/>
            <a:r>
              <a:rPr lang="ru-RU" sz="1800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к бассейну </a:t>
            </a:r>
            <a:r>
              <a:rPr lang="ru-RU" sz="1800" b="1" i="1" dirty="0">
                <a:ln w="3175">
                  <a:solidFill>
                    <a:schemeClr val="tx1"/>
                  </a:solidFill>
                </a:ln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Северного Ледовитого океана.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557" y="1939885"/>
            <a:ext cx="1255454" cy="120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216" y="1939887"/>
            <a:ext cx="1255455" cy="120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41139" y="1062724"/>
            <a:ext cx="1141322" cy="112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32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32F9B-375A-4BFF-9579-C62DBBF76974}"/>
              </a:ext>
            </a:extLst>
          </p:cNvPr>
          <p:cNvSpPr txBox="1"/>
          <p:nvPr/>
        </p:nvSpPr>
        <p:spPr>
          <a:xfrm>
            <a:off x="97495" y="2664160"/>
            <a:ext cx="31782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Обь, Иртыш, Таз и Пур – крупнейшие реки Западной Сибири.</a:t>
            </a:r>
            <a:endParaRPr lang="en-US" sz="13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63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27"/>
            <a:ext cx="5759450" cy="434339"/>
          </a:xfrm>
          <a:solidFill>
            <a:srgbClr val="1F02AE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 ЗАПАДНОЙ СИБИРИ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51" y="503920"/>
            <a:ext cx="3423250" cy="273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675" y="1303146"/>
            <a:ext cx="2663087" cy="1813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Почвы:</a:t>
            </a:r>
          </a:p>
          <a:p>
            <a:pPr marL="342386" indent="-342386">
              <a:buAutoNum type="arabicPeriod"/>
            </a:pPr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Арктические</a:t>
            </a:r>
          </a:p>
          <a:p>
            <a:pPr marL="342386" indent="-342386">
              <a:buAutoNum type="arabicPeriod"/>
            </a:pPr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Тундрово-глеевые</a:t>
            </a:r>
          </a:p>
          <a:p>
            <a:pPr marL="342386" indent="-342386">
              <a:buAutoNum type="arabicPeriod"/>
            </a:pPr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Подзолистые</a:t>
            </a:r>
          </a:p>
          <a:p>
            <a:pPr marL="342386" indent="-342386">
              <a:buAutoNum type="arabicPeriod"/>
            </a:pPr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Дерново-подзолистые</a:t>
            </a:r>
          </a:p>
          <a:p>
            <a:pPr marL="342386" indent="-342386">
              <a:buAutoNum type="arabicPeriod"/>
            </a:pPr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Лугово-черноземные</a:t>
            </a:r>
          </a:p>
          <a:p>
            <a:pPr marL="342386" indent="-342386">
              <a:buAutoNum type="arabicPeriod"/>
            </a:pPr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Типичные черноземы</a:t>
            </a:r>
          </a:p>
          <a:p>
            <a:pPr marL="342386" indent="-342386">
              <a:buAutoNum type="arabicPeriod"/>
            </a:pPr>
            <a:r>
              <a:rPr lang="ru-RU" sz="1398" b="1" dirty="0">
                <a:solidFill>
                  <a:srgbClr val="1F02AE"/>
                </a:solidFill>
                <a:latin typeface="Arial" pitchFamily="34" charset="0"/>
                <a:cs typeface="Arial" pitchFamily="34" charset="0"/>
              </a:rPr>
              <a:t>Горно-таежные</a:t>
            </a:r>
          </a:p>
        </p:txBody>
      </p:sp>
    </p:spTree>
    <p:extLst>
      <p:ext uri="{BB962C8B-B14F-4D97-AF65-F5344CB8AC3E}">
        <p14:creationId xmlns:p14="http://schemas.microsoft.com/office/powerpoint/2010/main" val="320874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579"/>
            <a:ext cx="5759450" cy="398487"/>
          </a:xfrm>
          <a:solidFill>
            <a:srgbClr val="1F02AE"/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РАСТИТЕЛЬНОСТЬ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412342" y="788855"/>
            <a:ext cx="0" cy="2239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88" y="678472"/>
            <a:ext cx="1815010" cy="117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" y="487995"/>
            <a:ext cx="1698073" cy="113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" y="2132436"/>
            <a:ext cx="1698065" cy="108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E375F6-1B6E-4614-AB8C-E9C9FDEF3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402" y="1885144"/>
            <a:ext cx="1804216" cy="11364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8C5413-1E86-4D68-B000-8BE2D1E742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3" t="12219" r="3329" b="3329"/>
          <a:stretch/>
        </p:blipFill>
        <p:spPr>
          <a:xfrm>
            <a:off x="3527801" y="452723"/>
            <a:ext cx="2147636" cy="13971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FB27AD-45B6-40B2-ADD5-51DF5849D2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19"/>
          <a:stretch/>
        </p:blipFill>
        <p:spPr>
          <a:xfrm>
            <a:off x="3450388" y="1924250"/>
            <a:ext cx="2218892" cy="125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65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759450" cy="368790"/>
          </a:xfrm>
          <a:solidFill>
            <a:srgbClr val="1F02AE"/>
          </a:solidFill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ЖИВОТНЫЕ ЗАПАДНОЙ СИБИРИ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6"/>
          <a:stretch/>
        </p:blipFill>
        <p:spPr bwMode="auto">
          <a:xfrm>
            <a:off x="131039" y="455191"/>
            <a:ext cx="2358161" cy="133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14514" r="2708"/>
          <a:stretch/>
        </p:blipFill>
        <p:spPr bwMode="auto">
          <a:xfrm>
            <a:off x="140551" y="1869726"/>
            <a:ext cx="2358161" cy="129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1157" r="11817" b="6395"/>
          <a:stretch/>
        </p:blipFill>
        <p:spPr bwMode="auto">
          <a:xfrm>
            <a:off x="3527797" y="455191"/>
            <a:ext cx="2091978" cy="1291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t="11973"/>
          <a:stretch/>
        </p:blipFill>
        <p:spPr bwMode="auto">
          <a:xfrm>
            <a:off x="3536433" y="1796807"/>
            <a:ext cx="2091978" cy="136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EDDDDD-9A7A-4CDB-97F3-028638297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977" y="470619"/>
            <a:ext cx="911043" cy="7161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E0F949-9984-4FA3-9AC3-B08E68D24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7594" y="1245060"/>
            <a:ext cx="916426" cy="9287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79DE4-0CF8-44E1-964A-C390ED8132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7595" y="2232112"/>
            <a:ext cx="911044" cy="9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240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153214</TotalTime>
  <Words>484</Words>
  <Application>Microsoft Office PowerPoint</Application>
  <PresentationFormat>Произвольный</PresentationFormat>
  <Paragraphs>94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Open Sans</vt:lpstr>
      <vt:lpstr>Open Sans Light</vt:lpstr>
      <vt:lpstr>1_Office Theme</vt:lpstr>
      <vt:lpstr>Презентация PowerPoint</vt:lpstr>
      <vt:lpstr>ФИЗИКО-ГЕОГРАФИЧЕСКАЯ СТРАНА ЗАПАДНАЯ СИБИРЬ</vt:lpstr>
      <vt:lpstr>      ЗАПАДНАЯ СИБИРЬ</vt:lpstr>
      <vt:lpstr>РЕЛЬЕФ</vt:lpstr>
      <vt:lpstr> КЛИМАТ ЗАПАДНОЙ СИБИРИ </vt:lpstr>
      <vt:lpstr> РЕКИ ЗАПАДНОЙ СИБИРИ </vt:lpstr>
      <vt:lpstr>ПОЧВЫ ЗАПАДНОЙ СИБИРИ</vt:lpstr>
      <vt:lpstr>РАСТИТЕЛЬНОСТЬ </vt:lpstr>
      <vt:lpstr>ЖИВОТНЫЕ ЗАПАДНОЙ СИБИРИ</vt:lpstr>
      <vt:lpstr>ВОСТОЧНАЯ СИБИРЬ</vt:lpstr>
      <vt:lpstr> КЛИМАТ ВОСТОЧНОЙ СИБИРИ </vt:lpstr>
      <vt:lpstr> РЕКИ ВОСТОЧНОЙ СИБИРИ </vt:lpstr>
      <vt:lpstr>  ПРИРОДНЫЕ ЗОНЫ  И ПОЧВЫ ВОСТОЧНОЙ СИБИРИ </vt:lpstr>
      <vt:lpstr>РАСТИТЕЛЬНОСТЬ ВОСТОЧНОЙ  СИБИРЬ</vt:lpstr>
      <vt:lpstr> ЖИВОТНЫЙ МИР ВОСТОЧНОЙ СИБИРИ  </vt:lpstr>
      <vt:lpstr>Презентация PowerPoint</vt:lpstr>
      <vt:lpstr>Презентация PowerPoint</vt:lpstr>
      <vt:lpstr>ОПРЕДЕЛИТЕ ФИЗИКО-ГЕОГРАФИЧЕСКИЕ СТРАНЫ ЕВРАЗИИ</vt:lpstr>
      <vt:lpstr> Задание: </vt:lpstr>
      <vt:lpstr> «Гидросфера» </vt:lpstr>
      <vt:lpstr> «Гидросфера»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1628</cp:revision>
  <dcterms:created xsi:type="dcterms:W3CDTF">2014-10-08T23:03:32Z</dcterms:created>
  <dcterms:modified xsi:type="dcterms:W3CDTF">2021-03-03T09:04:24Z</dcterms:modified>
</cp:coreProperties>
</file>